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454" r:id="rId5"/>
    <p:sldId id="455" r:id="rId6"/>
    <p:sldId id="265" r:id="rId7"/>
    <p:sldId id="264" r:id="rId8"/>
    <p:sldId id="263" r:id="rId9"/>
    <p:sldId id="262" r:id="rId10"/>
    <p:sldId id="456" r:id="rId11"/>
    <p:sldId id="270" r:id="rId12"/>
    <p:sldId id="269" r:id="rId13"/>
    <p:sldId id="268" r:id="rId14"/>
    <p:sldId id="267" r:id="rId15"/>
    <p:sldId id="274" r:id="rId16"/>
    <p:sldId id="273" r:id="rId17"/>
    <p:sldId id="457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4"/>
    <p:restoredTop sz="94674"/>
  </p:normalViewPr>
  <p:slideViewPr>
    <p:cSldViewPr>
      <p:cViewPr>
        <p:scale>
          <a:sx n="150" d="100"/>
          <a:sy n="150" d="100"/>
        </p:scale>
        <p:origin x="-95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E4B8B-F913-1A42-8EE3-E72D70DFFEE5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B2EF-68B1-054C-9C75-E4A572C1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8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9F3F-FDD3-CC48-BC71-60B25F61D3BB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40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9F3F-FDD3-CC48-BC71-60B25F61D3BB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271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9F3F-FDD3-CC48-BC71-60B25F61D3B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069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9F3F-FDD3-CC48-BC71-60B25F61D3BB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61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46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41.emf"/><Relationship Id="rId21" Type="http://schemas.openxmlformats.org/officeDocument/2006/relationships/image" Target="../media/image50.emf"/><Relationship Id="rId7" Type="http://schemas.openxmlformats.org/officeDocument/2006/relationships/image" Target="../media/image43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48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49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44.emf"/><Relationship Id="rId14" Type="http://schemas.openxmlformats.org/officeDocument/2006/relationships/hyperlink" Target="https://www.faceboo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548A72-D81F-3848-94F6-22E353130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4854" y="2130879"/>
            <a:ext cx="3682961" cy="2638604"/>
          </a:xfrm>
        </p:spPr>
        <p:txBody>
          <a:bodyPr>
            <a:normAutofit fontScale="25000" lnSpcReduction="20000"/>
          </a:bodyPr>
          <a:lstStyle/>
          <a:p>
            <a:r>
              <a:rPr lang="ru-RU" sz="9600" spc="75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Марианна Кауфман</a:t>
            </a:r>
          </a:p>
          <a:p>
            <a:r>
              <a:rPr lang="ru-RU" sz="7350" spc="75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ru-RU" sz="7350" spc="75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ru-RU" sz="7350" spc="75" dirty="0">
                <a:latin typeface="Century Gothic" charset="0"/>
                <a:ea typeface="Century Gothic" charset="0"/>
                <a:cs typeface="Century Gothic" charset="0"/>
              </a:rPr>
              <a:t>автор курса</a:t>
            </a:r>
            <a:r>
              <a:rPr lang="en-US" sz="7350" spc="75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7350" spc="75" dirty="0">
                <a:latin typeface="Century Gothic" charset="0"/>
                <a:ea typeface="Century Gothic" charset="0"/>
                <a:cs typeface="Century Gothic" charset="0"/>
              </a:rPr>
              <a:t>учебников</a:t>
            </a:r>
          </a:p>
          <a:p>
            <a:r>
              <a:rPr lang="ru-RU" sz="7350" spc="75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«</a:t>
            </a:r>
            <a:r>
              <a:rPr lang="en-US" sz="7350" spc="75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Happy </a:t>
            </a:r>
            <a:r>
              <a:rPr lang="en-US" sz="7350" spc="75" dirty="0" err="1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English.ru</a:t>
            </a:r>
            <a:r>
              <a:rPr lang="ru-RU" sz="7350" spc="75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»</a:t>
            </a:r>
            <a:r>
              <a:rPr lang="en-US" sz="7350" spc="75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/>
            </a:r>
            <a:br>
              <a:rPr lang="en-US" sz="7350" spc="75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</a:br>
            <a:endParaRPr lang="en-US" sz="7350" spc="75" dirty="0">
              <a:solidFill>
                <a:srgbClr val="FF0000"/>
              </a:solidFill>
              <a:latin typeface="Chalkduster" charset="0"/>
              <a:ea typeface="Chalkduster" charset="0"/>
              <a:cs typeface="Chalkduster" charset="0"/>
            </a:endParaRPr>
          </a:p>
          <a:p>
            <a:r>
              <a:rPr lang="en-US" sz="7350" spc="75" dirty="0">
                <a:latin typeface="Century Gothic" charset="0"/>
                <a:ea typeface="Century Gothic" charset="0"/>
                <a:cs typeface="Century Gothic" charset="0"/>
              </a:rPr>
              <a:t>Master of Arts in Sociolinguistics</a:t>
            </a:r>
          </a:p>
          <a:p>
            <a:r>
              <a:rPr lang="en-US" sz="7350" spc="75" dirty="0">
                <a:latin typeface="Century Gothic" charset="0"/>
                <a:ea typeface="Century Gothic" charset="0"/>
                <a:cs typeface="Century Gothic" charset="0"/>
              </a:rPr>
              <a:t>University of ESSEX</a:t>
            </a:r>
          </a:p>
          <a:p>
            <a:endParaRPr lang="ru-RU" sz="7350" spc="75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ru-RU" sz="7350" spc="75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ru-RU" sz="7350" spc="75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ru-RU" sz="7350" spc="75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endParaRPr lang="en-US" sz="7350" spc="75" dirty="0">
              <a:latin typeface="Chalkduster" panose="03050602040202020205" pitchFamily="66" charset="0"/>
              <a:ea typeface="Ayuthaya" pitchFamily="2" charset="-34"/>
              <a:cs typeface="Ayuthaya" pitchFamily="2" charset="-34"/>
            </a:endParaRPr>
          </a:p>
          <a:p>
            <a:r>
              <a:rPr lang="ru-RU" sz="7350" spc="75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endParaRPr lang="ru-RU" sz="7350" spc="75" dirty="0">
              <a:solidFill>
                <a:schemeClr val="accent2">
                  <a:lumMod val="40000"/>
                  <a:lumOff val="60000"/>
                </a:schemeClr>
              </a:solidFill>
              <a:highlight>
                <a:srgbClr val="000080"/>
              </a:highlight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0AF69D-3CCD-724D-8072-3BAE2E1F8432}"/>
              </a:ext>
            </a:extLst>
          </p:cNvPr>
          <p:cNvSpPr txBox="1"/>
          <p:nvPr/>
        </p:nvSpPr>
        <p:spPr>
          <a:xfrm>
            <a:off x="2871223" y="452840"/>
            <a:ext cx="36786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Century Gothic" charset="0"/>
                <a:ea typeface="Century Gothic" charset="0"/>
                <a:cs typeface="Century Gothic" charset="0"/>
              </a:rPr>
              <a:t>Английский</a:t>
            </a:r>
            <a:r>
              <a:rPr lang="ru-RU" sz="24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DIY </a:t>
            </a:r>
          </a:p>
          <a:p>
            <a:r>
              <a:rPr lang="ru-RU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b="1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</p:txBody>
      </p:sp>
      <p:pic>
        <p:nvPicPr>
          <p:cNvPr id="5" name="Picture 2" descr="Horse Idioms - What They Mean and How to Use Them — CAE Exam Tips">
            <a:extLst>
              <a:ext uri="{FF2B5EF4-FFF2-40B4-BE49-F238E27FC236}">
                <a16:creationId xmlns="" xmlns:a16="http://schemas.microsoft.com/office/drawing/2014/main" id="{C123FA39-62C9-AF48-B585-1D7808DD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2" y="2075659"/>
            <a:ext cx="4147079" cy="25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71222" y="4176832"/>
            <a:ext cx="861047" cy="18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3558077" y="1106817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Как это работает?</a:t>
            </a:r>
          </a:p>
        </p:txBody>
      </p:sp>
    </p:spTree>
    <p:extLst>
      <p:ext uri="{BB962C8B-B14F-4D97-AF65-F5344CB8AC3E}">
        <p14:creationId xmlns:p14="http://schemas.microsoft.com/office/powerpoint/2010/main" val="17810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3BC5A5-B668-684F-B6AA-6022F9E51667}"/>
              </a:ext>
            </a:extLst>
          </p:cNvPr>
          <p:cNvSpPr txBox="1"/>
          <p:nvPr/>
        </p:nvSpPr>
        <p:spPr>
          <a:xfrm>
            <a:off x="460068" y="498169"/>
            <a:ext cx="7650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Определяемся с учебными материалами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endParaRPr lang="ru-RU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6" descr="Wood-for-Trees_paid_960-4web • Paul Claireaux">
            <a:extLst>
              <a:ext uri="{FF2B5EF4-FFF2-40B4-BE49-F238E27FC236}">
                <a16:creationId xmlns="" xmlns:a16="http://schemas.microsoft.com/office/drawing/2014/main" id="{B9E3B3E6-8DF5-E345-98F7-25EFF81D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6" y="1171798"/>
            <a:ext cx="3005814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25598">
            <a:off x="4555368" y="2288013"/>
            <a:ext cx="4100418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duster" panose="03050602040202020205" pitchFamily="66" charset="0"/>
              </a:rPr>
              <a:t>Do you </a:t>
            </a:r>
            <a:r>
              <a:rPr lang="en-US" sz="2700" dirty="0">
                <a:solidFill>
                  <a:srgbClr val="FF0000"/>
                </a:solidFill>
                <a:latin typeface="Chalkduster" panose="03050602040202020205" pitchFamily="66" charset="0"/>
              </a:rPr>
              <a:t>see</a:t>
            </a:r>
            <a:r>
              <a:rPr lang="en-US" sz="2400" dirty="0">
                <a:solidFill>
                  <a:srgbClr val="FF0000"/>
                </a:solidFill>
                <a:latin typeface="Chalkduster" panose="03050602040202020205" pitchFamily="66" charset="0"/>
              </a:rPr>
              <a:t> the wood </a:t>
            </a:r>
            <a:endParaRPr lang="ru-RU" sz="2400" dirty="0">
              <a:solidFill>
                <a:srgbClr val="FF0000"/>
              </a:solidFill>
              <a:latin typeface="Chalkduster" panose="03050602040202020205" pitchFamily="66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halkduster" panose="03050602040202020205" pitchFamily="66" charset="0"/>
              </a:rPr>
              <a:t>for the trees? </a:t>
            </a:r>
            <a:endParaRPr lang="x-non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Z:\коллаж\11.jpg">
            <a:extLst>
              <a:ext uri="{FF2B5EF4-FFF2-40B4-BE49-F238E27FC236}">
                <a16:creationId xmlns="" xmlns:a16="http://schemas.microsoft.com/office/drawing/2014/main" id="{BA762E3C-ED0D-4D44-88D3-AB1B8803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295" y="1068927"/>
            <a:ext cx="5330725" cy="352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3BC5A5-B668-684F-B6AA-6022F9E51667}"/>
              </a:ext>
            </a:extLst>
          </p:cNvPr>
          <p:cNvSpPr txBox="1"/>
          <p:nvPr/>
        </p:nvSpPr>
        <p:spPr>
          <a:xfrm>
            <a:off x="460068" y="498169"/>
            <a:ext cx="7540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Определяемся с учебными материалами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endParaRPr lang="ru-RU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:\pubs_new\Webinar\Kaufman\HEru21_12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31" y="1059124"/>
            <a:ext cx="5375337" cy="36965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3BC5A5-B668-684F-B6AA-6022F9E51667}"/>
              </a:ext>
            </a:extLst>
          </p:cNvPr>
          <p:cNvSpPr txBox="1"/>
          <p:nvPr/>
        </p:nvSpPr>
        <p:spPr>
          <a:xfrm>
            <a:off x="460068" y="498169"/>
            <a:ext cx="762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Определяемся с учебными материалами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endParaRPr lang="ru-RU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:\pubs_new\Webinar\Kaufman\HEru21_24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86" y="987574"/>
            <a:ext cx="5525081" cy="37994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3BC5A5-B668-684F-B6AA-6022F9E51667}"/>
              </a:ext>
            </a:extLst>
          </p:cNvPr>
          <p:cNvSpPr txBox="1"/>
          <p:nvPr/>
        </p:nvSpPr>
        <p:spPr>
          <a:xfrm>
            <a:off x="460068" y="498169"/>
            <a:ext cx="797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Определяемся с учебными материалами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endParaRPr lang="ru-RU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3FB1F03-F5BB-B34D-876F-32C8D3CB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53" y="1213749"/>
            <a:ext cx="2394724" cy="32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6520F858-D6D3-5D43-8685-51F075A7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7" y="1213749"/>
            <a:ext cx="2394724" cy="32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3BC5A5-B668-684F-B6AA-6022F9E51667}"/>
              </a:ext>
            </a:extLst>
          </p:cNvPr>
          <p:cNvSpPr txBox="1"/>
          <p:nvPr/>
        </p:nvSpPr>
        <p:spPr>
          <a:xfrm>
            <a:off x="460068" y="498169"/>
            <a:ext cx="813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Определяемся с учебными материалами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endParaRPr lang="ru-RU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1B43951-7413-004A-A785-CAB0755BDDAD}"/>
              </a:ext>
            </a:extLst>
          </p:cNvPr>
          <p:cNvSpPr/>
          <p:nvPr/>
        </p:nvSpPr>
        <p:spPr>
          <a:xfrm>
            <a:off x="601407" y="482717"/>
            <a:ext cx="4573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latin typeface="Century Gothic" charset="0"/>
                <a:ea typeface="Century Gothic" charset="0"/>
                <a:cs typeface="Century Gothic" charset="0"/>
              </a:rPr>
              <a:t>Сох</a:t>
            </a:r>
            <a:r>
              <a:rPr lang="ru-RU" sz="2700" dirty="0" err="1">
                <a:latin typeface="Century Gothic" charset="0"/>
                <a:ea typeface="Century Gothic" charset="0"/>
                <a:cs typeface="Century Gothic" charset="0"/>
              </a:rPr>
              <a:t>раняем</a:t>
            </a:r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 мотивацию</a:t>
            </a:r>
          </a:p>
        </p:txBody>
      </p:sp>
      <p:pic>
        <p:nvPicPr>
          <p:cNvPr id="3" name="Picture 4" descr="Great Northern | Train pictures, Old trains, Train">
            <a:extLst>
              <a:ext uri="{FF2B5EF4-FFF2-40B4-BE49-F238E27FC236}">
                <a16:creationId xmlns="" xmlns:a16="http://schemas.microsoft.com/office/drawing/2014/main" id="{76799A47-D14B-D942-9013-5C472EEC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60" y="482717"/>
            <a:ext cx="2565815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3783952-2A18-BD4E-9E0B-4429E98D222B}"/>
              </a:ext>
            </a:extLst>
          </p:cNvPr>
          <p:cNvSpPr/>
          <p:nvPr/>
        </p:nvSpPr>
        <p:spPr>
          <a:xfrm>
            <a:off x="565448" y="1457022"/>
            <a:ext cx="46097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Фиксируем успехи</a:t>
            </a:r>
          </a:p>
          <a:p>
            <a:pPr marL="342900" indent="-342900">
              <a:buAutoNum type="arabicPeriod"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2. Делаем выводы из ошибок и     </a:t>
            </a: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меняем стратегию</a:t>
            </a: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3. Ставим перед собой выполнимые </a:t>
            </a: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задачи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на пути к цели.</a:t>
            </a:r>
          </a:p>
        </p:txBody>
      </p:sp>
      <p:sp>
        <p:nvSpPr>
          <p:cNvPr id="5" name="Прямоугольник 4"/>
          <p:cNvSpPr/>
          <p:nvPr/>
        </p:nvSpPr>
        <p:spPr>
          <a:xfrm rot="20878930">
            <a:off x="1083151" y="3792053"/>
            <a:ext cx="47184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Don’t run out of steam</a:t>
            </a:r>
          </a:p>
        </p:txBody>
      </p:sp>
    </p:spTree>
    <p:extLst>
      <p:ext uri="{BB962C8B-B14F-4D97-AF65-F5344CB8AC3E}">
        <p14:creationId xmlns:p14="http://schemas.microsoft.com/office/powerpoint/2010/main" val="6520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887A2C-B2F0-2A47-AA08-CBF7D70E5561}"/>
              </a:ext>
            </a:extLst>
          </p:cNvPr>
          <p:cNvSpPr txBox="1"/>
          <p:nvPr/>
        </p:nvSpPr>
        <p:spPr>
          <a:xfrm rot="670912">
            <a:off x="2302399" y="877806"/>
            <a:ext cx="48587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What have you learned?</a:t>
            </a:r>
            <a:endParaRPr lang="x-none" sz="2700" dirty="0">
              <a:solidFill>
                <a:srgbClr val="FF00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7C84E2-ED50-8A4B-B36A-577BD0835A00}"/>
              </a:ext>
            </a:extLst>
          </p:cNvPr>
          <p:cNvSpPr txBox="1"/>
          <p:nvPr/>
        </p:nvSpPr>
        <p:spPr>
          <a:xfrm>
            <a:off x="376990" y="1275606"/>
            <a:ext cx="4217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1.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My aunt got so excited about making the 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cake and buying presents that she forgot 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to come to my party. 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AutoNum type="arabicPeriod"/>
            </a:pPr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2. Kate wanted to take the front seat.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3. I am afraid my sister is losing the 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motivation to work on the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project.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4. We have to come back to  the 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beginning and make a new plan.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5.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She always aims high, that’s why she is 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</a:t>
            </a:r>
          </a:p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successful.</a:t>
            </a: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x-none" sz="15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964" y="1563638"/>
            <a:ext cx="3767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They’ll have to go back to the drawing board.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AutoNum type="alphaLcParenR"/>
            </a:pPr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b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She  shoots for the stars.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c) She didn’t see the wood for 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the trees.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 She called a shotgun.</a:t>
            </a:r>
            <a:endParaRPr lang="ru-RU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5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e) She is running out of </a:t>
            </a:r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ru-RU" sz="1500" dirty="0"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US" sz="1500" dirty="0">
                <a:latin typeface="Century Gothic" charset="0"/>
                <a:ea typeface="Century Gothic" charset="0"/>
                <a:cs typeface="Century Gothic" charset="0"/>
              </a:rPr>
              <a:t>steam.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1375135"/>
            <a:ext cx="0" cy="2888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5435971" y="1497186"/>
            <a:ext cx="1556768" cy="1030136"/>
            <a:chOff x="4295775" y="3716338"/>
            <a:chExt cx="3740150" cy="2474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V:\pubs_new\happy_english.ru\Webinar\Презентация 02.12.13\HEru4SB_P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3716338"/>
              <a:ext cx="1798638" cy="24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V:\pubs_new\happy_english.ru\Webinar\Презентация 02.12.13\HEru4SB_P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463" y="3716338"/>
              <a:ext cx="1795462" cy="24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2104586" y="1495123"/>
            <a:ext cx="1558088" cy="1032118"/>
            <a:chOff x="947738" y="1101211"/>
            <a:chExt cx="3743325" cy="2479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V:\pubs_new\Oblogki wse\HappyEng.ru\2 class\HEru2SB2_cover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38" y="1101211"/>
              <a:ext cx="1798637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V:\pubs_new\Oblogki wse\HappyEng.ru\2 class\HEru2SB1_cover20%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838" y="1101211"/>
              <a:ext cx="1800225" cy="247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3767371" y="1496626"/>
            <a:ext cx="1558088" cy="1030796"/>
            <a:chOff x="6687024" y="1104386"/>
            <a:chExt cx="3743325" cy="247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9" descr="V:\pubs_new\Oblogki wse\HappyEng.ru\3 class\HEru3SB_cover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124" y="1104386"/>
              <a:ext cx="1800225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V:\pubs_new\Oblogki wse\HappyEng.ru\3 class\HEru3SB_cover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024" y="1104387"/>
              <a:ext cx="1800225" cy="246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924818" y="623899"/>
            <a:ext cx="1883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Учебники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pic>
        <p:nvPicPr>
          <p:cNvPr id="14" name="Picture 2" descr="V:\pubs_new\Oblogki wse\HappyEng.ru\5(4) class\HEruSB5(4)_coverFGO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4586" y="2723111"/>
            <a:ext cx="652621" cy="8729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 descr="V:\pubs_new\Oblogki wse\HappyEng.ru\6 class\RGB_JPEG\HEru6SB_oblFGO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3403" y="2727178"/>
            <a:ext cx="646056" cy="864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V:\pubs_new\Oblogki wse\HappyEng.ru\7 class\RGB_JPEG\HEru7SB_coverFGO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13720" y="2727178"/>
            <a:ext cx="646186" cy="864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 descr="V:\pubs_new\Oblogki wse\HappyEng.ru\8 class\HEru8SB_coverFGO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0435" y="2727178"/>
            <a:ext cx="646056" cy="864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" descr="V:\pubs_new\Oblogki wse\HappyEng.ru\9 class\RGB_JPEG\HEru9SB_coverFGO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30188" y="2727178"/>
            <a:ext cx="646186" cy="864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7" descr="V:\pubs_new\Oblogki wse\HappyEng.ru\10 class\Heru10_SB_FGO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4208" y="2727179"/>
            <a:ext cx="660477" cy="8740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8" descr="V:\pubs_new\Oblogki wse\HappyEng.ru\11 class\HEru11SB_cover_FGO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4850" y="2723112"/>
            <a:ext cx="645370" cy="864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000010096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82" y="1659408"/>
            <a:ext cx="826634" cy="1139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5" descr="000000998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23" y="3051456"/>
            <a:ext cx="701082" cy="9646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6" descr="000000979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33" y="1659409"/>
            <a:ext cx="826611" cy="1139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7" descr="000010265_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6" y="1659030"/>
            <a:ext cx="826773" cy="1139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8" descr="000000981_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70" y="3047494"/>
            <a:ext cx="724108" cy="9644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9" descr="000000980_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24" y="1659408"/>
            <a:ext cx="830785" cy="1139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2" descr="000000991_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00" y="3045021"/>
            <a:ext cx="666592" cy="974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4" descr="000010017_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34" y="3052711"/>
            <a:ext cx="705394" cy="9698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5" descr="000000984_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56" y="3045019"/>
            <a:ext cx="734395" cy="977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12254" y="706269"/>
            <a:ext cx="20666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spc="21" dirty="0">
                <a:latin typeface="Century Gothic" charset="0"/>
                <a:ea typeface="Century Gothic" charset="0"/>
                <a:cs typeface="Century Gothic" charset="0"/>
              </a:rPr>
              <a:t>Пособия</a:t>
            </a:r>
          </a:p>
        </p:txBody>
      </p:sp>
      <p:pic>
        <p:nvPicPr>
          <p:cNvPr id="14" name="Рисунок 23" descr="000000983_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62" y="3051455"/>
            <a:ext cx="728701" cy="9644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1" descr="000000982_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83" y="3047264"/>
            <a:ext cx="731912" cy="9646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8" descr="Funny Stories копия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4413" y="1247035"/>
            <a:ext cx="1214416" cy="1670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F358A3F-6CA8-FD48-9917-3163A35FAAA1}"/>
              </a:ext>
            </a:extLst>
          </p:cNvPr>
          <p:cNvSpPr/>
          <p:nvPr/>
        </p:nvSpPr>
        <p:spPr>
          <a:xfrm>
            <a:off x="1038225" y="1206839"/>
            <a:ext cx="74390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1. Анализ предыдущего опыта</a:t>
            </a: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2. Постановку интересных и достижимых целей</a:t>
            </a: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3. Наполнение окружающей среды английским языком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Выбор учебных материалов</a:t>
            </a: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5. Сохранение мотивации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87146F-7877-B749-954B-ACB92F616A7E}"/>
              </a:ext>
            </a:extLst>
          </p:cNvPr>
          <p:cNvSpPr txBox="1"/>
          <p:nvPr/>
        </p:nvSpPr>
        <p:spPr>
          <a:xfrm>
            <a:off x="530226" y="882651"/>
            <a:ext cx="62600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Что мы будем </a:t>
            </a:r>
            <a:r>
              <a:rPr lang="en-US" sz="2700" dirty="0" err="1">
                <a:latin typeface="Century Gothic" charset="0"/>
                <a:ea typeface="Century Gothic" charset="0"/>
                <a:cs typeface="Century Gothic" charset="0"/>
              </a:rPr>
              <a:t>сег</a:t>
            </a:r>
            <a:r>
              <a:rPr lang="ru-RU" sz="2700" dirty="0" err="1">
                <a:latin typeface="Century Gothic" charset="0"/>
                <a:ea typeface="Century Gothic" charset="0"/>
                <a:cs typeface="Century Gothic" charset="0"/>
              </a:rPr>
              <a:t>одня</a:t>
            </a:r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 обсуждать?</a:t>
            </a:r>
            <a:endParaRPr lang="x-none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917260" y="1866483"/>
            <a:ext cx="6667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375288" y="2419629"/>
            <a:ext cx="1403220" cy="4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90723" y="2970922"/>
            <a:ext cx="3767686" cy="34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309255" y="3551031"/>
            <a:ext cx="789709" cy="13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90723" y="4083918"/>
            <a:ext cx="2800350" cy="12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789B86-F01F-9C49-A300-643579293AAB}"/>
              </a:ext>
            </a:extLst>
          </p:cNvPr>
          <p:cNvSpPr/>
          <p:nvPr/>
        </p:nvSpPr>
        <p:spPr>
          <a:xfrm>
            <a:off x="739776" y="575769"/>
            <a:ext cx="4575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Анализируем опыт</a:t>
            </a:r>
            <a:endParaRPr lang="x-none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7E0BDBE-0986-3A49-9CC1-39AD5DA5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07" y="557782"/>
            <a:ext cx="2705100" cy="24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F3FAD87-6F54-6346-A2ED-52858DD78AFC}"/>
              </a:ext>
            </a:extLst>
          </p:cNvPr>
          <p:cNvSpPr/>
          <p:nvPr/>
        </p:nvSpPr>
        <p:spPr>
          <a:xfrm>
            <a:off x="651776" y="1402364"/>
            <a:ext cx="66659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Как давно вы изучаете английский язык?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AutoNum type="arabicPeriod"/>
            </a:pPr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smtClean="0">
                <a:latin typeface="Century Gothic" charset="0"/>
                <a:ea typeface="Century Gothic" charset="0"/>
                <a:cs typeface="Century Gothic" charset="0"/>
              </a:rPr>
              <a:t>Почему 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не удалось изучить его раньше?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smtClean="0">
                <a:latin typeface="Century Gothic" charset="0"/>
                <a:ea typeface="Century Gothic" charset="0"/>
                <a:cs typeface="Century Gothic" charset="0"/>
              </a:rPr>
              <a:t>Что 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вы делали правильно или неправильно?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smtClean="0">
                <a:latin typeface="Century Gothic" charset="0"/>
                <a:ea typeface="Century Gothic" charset="0"/>
                <a:cs typeface="Century Gothic" charset="0"/>
              </a:rPr>
              <a:t>Что 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вы сделаете по-другому в этот раз?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smtClean="0">
                <a:latin typeface="Century Gothic" charset="0"/>
                <a:ea typeface="Century Gothic" charset="0"/>
                <a:cs typeface="Century Gothic" charset="0"/>
              </a:rPr>
              <a:t>Каков 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ваш личный когнитивный стиль?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58728">
            <a:off x="4819990" y="3220820"/>
            <a:ext cx="39742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Chalkduster" panose="03050602040202020205" pitchFamily="66" charset="0"/>
              </a:rPr>
              <a:t>Let’s get back to </a:t>
            </a:r>
            <a:endParaRPr lang="ru-RU" sz="2700" dirty="0">
              <a:solidFill>
                <a:srgbClr val="FF0000"/>
              </a:solidFill>
              <a:latin typeface="Chalkduster" panose="03050602040202020205" pitchFamily="66" charset="0"/>
            </a:endParaRPr>
          </a:p>
          <a:p>
            <a:r>
              <a:rPr lang="en-US" sz="2700" dirty="0">
                <a:solidFill>
                  <a:srgbClr val="FF0000"/>
                </a:solidFill>
                <a:latin typeface="Chalkduster" panose="03050602040202020205" pitchFamily="66" charset="0"/>
              </a:rPr>
              <a:t>the drawing board.</a:t>
            </a:r>
          </a:p>
        </p:txBody>
      </p:sp>
    </p:spTree>
    <p:extLst>
      <p:ext uri="{BB962C8B-B14F-4D97-AF65-F5344CB8AC3E}">
        <p14:creationId xmlns:p14="http://schemas.microsoft.com/office/powerpoint/2010/main" val="2384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55B5E2-F6D2-5C46-87C8-38ED7A4682D4}"/>
              </a:ext>
            </a:extLst>
          </p:cNvPr>
          <p:cNvSpPr txBox="1"/>
          <p:nvPr/>
        </p:nvSpPr>
        <p:spPr>
          <a:xfrm>
            <a:off x="542925" y="397098"/>
            <a:ext cx="735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entury Gothic" charset="0"/>
                <a:ea typeface="Century Gothic" charset="0"/>
                <a:cs typeface="Century Gothic" charset="0"/>
              </a:rPr>
              <a:t>Ста</a:t>
            </a:r>
            <a:r>
              <a:rPr lang="ru-RU" sz="2700" dirty="0" err="1">
                <a:latin typeface="Century Gothic" charset="0"/>
                <a:ea typeface="Century Gothic" charset="0"/>
                <a:cs typeface="Century Gothic" charset="0"/>
              </a:rPr>
              <a:t>вим</a:t>
            </a:r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 цели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ru-RU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8" descr="Aim for the moon.">
            <a:extLst>
              <a:ext uri="{FF2B5EF4-FFF2-40B4-BE49-F238E27FC236}">
                <a16:creationId xmlns="" xmlns:a16="http://schemas.microsoft.com/office/drawing/2014/main" id="{A70B69A8-8515-E54A-A129-610D7FC0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4" y="1074689"/>
            <a:ext cx="2313770" cy="32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499231">
            <a:off x="2613002" y="3313563"/>
            <a:ext cx="66092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Chalkduster" panose="03050602040202020205" pitchFamily="66" charset="0"/>
              </a:rPr>
              <a:t>Should you shoot for the moon?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1CCCACC-B1AB-8643-BF0C-EA8137DFAE6C}"/>
              </a:ext>
            </a:extLst>
          </p:cNvPr>
          <p:cNvSpPr/>
          <p:nvPr/>
        </p:nvSpPr>
        <p:spPr>
          <a:xfrm>
            <a:off x="3832001" y="1209771"/>
            <a:ext cx="5035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Учеба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AutoNum type="arabicPeriod"/>
            </a:pPr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 Переезд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 Повышение своей цености на рынке</a:t>
            </a: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 Хобби</a:t>
            </a:r>
          </a:p>
        </p:txBody>
      </p:sp>
    </p:spTree>
    <p:extLst>
      <p:ext uri="{BB962C8B-B14F-4D97-AF65-F5344CB8AC3E}">
        <p14:creationId xmlns:p14="http://schemas.microsoft.com/office/powerpoint/2010/main" val="15420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tgun web 770x515">
            <a:extLst>
              <a:ext uri="{FF2B5EF4-FFF2-40B4-BE49-F238E27FC236}">
                <a16:creationId xmlns="" xmlns:a16="http://schemas.microsoft.com/office/drawing/2014/main" id="{BE6C5B15-982C-4448-874F-4022D565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1069467"/>
            <a:ext cx="4853672" cy="24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938DF4-15A6-FA49-AC14-0E9023D13FBB}"/>
              </a:ext>
            </a:extLst>
          </p:cNvPr>
          <p:cNvSpPr txBox="1"/>
          <p:nvPr/>
        </p:nvSpPr>
        <p:spPr>
          <a:xfrm>
            <a:off x="431391" y="407735"/>
            <a:ext cx="8362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Наполняем среду английским языком</a:t>
            </a:r>
          </a:p>
        </p:txBody>
      </p:sp>
      <p:sp>
        <p:nvSpPr>
          <p:cNvPr id="4" name="Прямоугольник 3"/>
          <p:cNvSpPr/>
          <p:nvPr/>
        </p:nvSpPr>
        <p:spPr>
          <a:xfrm rot="918169">
            <a:off x="520271" y="3555772"/>
            <a:ext cx="5713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Chalkduster" panose="03050602040202020205" pitchFamily="66" charset="0"/>
              </a:rPr>
              <a:t>When can you call shotgun?</a:t>
            </a:r>
            <a:endParaRPr lang="x-none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9956A3-62A4-C743-990F-31659308FCFB}"/>
              </a:ext>
            </a:extLst>
          </p:cNvPr>
          <p:cNvSpPr txBox="1"/>
          <p:nvPr/>
        </p:nvSpPr>
        <p:spPr>
          <a:xfrm>
            <a:off x="739277" y="533822"/>
            <a:ext cx="7112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700" dirty="0">
                <a:latin typeface="Century Gothic" charset="0"/>
                <a:ea typeface="Century Gothic" charset="0"/>
                <a:cs typeface="Century Gothic" charset="0"/>
              </a:rPr>
              <a:t>Из чего состоит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2700" dirty="0">
                <a:latin typeface="Century Gothic" charset="0"/>
                <a:ea typeface="Century Gothic" charset="0"/>
                <a:cs typeface="Century Gothic" charset="0"/>
              </a:rPr>
              <a:t>ваша </a:t>
            </a:r>
            <a:r>
              <a:rPr lang="en-US" sz="2700" dirty="0" err="1">
                <a:latin typeface="Century Gothic" charset="0"/>
                <a:ea typeface="Century Gothic" charset="0"/>
                <a:cs typeface="Century Gothic" charset="0"/>
              </a:rPr>
              <a:t>языковая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sz="2700" dirty="0">
                <a:latin typeface="Century Gothic" charset="0"/>
                <a:ea typeface="Century Gothic" charset="0"/>
                <a:cs typeface="Century Gothic" charset="0"/>
              </a:rPr>
              <a:t> среда?</a:t>
            </a:r>
          </a:p>
          <a:p>
            <a:endParaRPr lang="x-none" sz="2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9A2BB1-962A-EE47-B40F-626EFD32D183}"/>
              </a:ext>
            </a:extLst>
          </p:cNvPr>
          <p:cNvSpPr txBox="1"/>
          <p:nvPr/>
        </p:nvSpPr>
        <p:spPr>
          <a:xfrm>
            <a:off x="938373" y="1267922"/>
            <a:ext cx="202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Кино/Сериалы</a:t>
            </a:r>
          </a:p>
          <a:p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5687" y="228482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Общение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1026" y="1852018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1524" y="3698639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>
                <a:latin typeface="Century Gothic" charset="0"/>
                <a:ea typeface="Century Gothic" charset="0"/>
                <a:cs typeface="Century Gothic" charset="0"/>
              </a:rPr>
              <a:t>Поездки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1026" y="3286436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>
                <a:latin typeface="Century Gothic" charset="0"/>
                <a:ea typeface="Century Gothic" charset="0"/>
                <a:cs typeface="Century Gothic" charset="0"/>
              </a:rPr>
              <a:t>Хобби</a:t>
            </a:r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91524" y="2318635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>
                <a:latin typeface="Century Gothic" charset="0"/>
                <a:ea typeface="Century Gothic" charset="0"/>
                <a:cs typeface="Century Gothic" charset="0"/>
              </a:rPr>
              <a:t>Учеба</a:t>
            </a:r>
            <a:endParaRPr lang="x-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5688" y="3551088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Книги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6968" y="3179266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latin typeface="Century Gothic" charset="0"/>
                <a:ea typeface="Century Gothic" charset="0"/>
                <a:cs typeface="Century Gothic" charset="0"/>
              </a:rPr>
              <a:t>Новости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57105" y="2168168"/>
            <a:ext cx="250858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65687" y="3897337"/>
            <a:ext cx="155613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84240" y="3525515"/>
            <a:ext cx="1705276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24589" y="2631078"/>
            <a:ext cx="1705276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446441" y="2195045"/>
            <a:ext cx="1705276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88381" y="3639510"/>
            <a:ext cx="1705276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57607" y="2667060"/>
            <a:ext cx="1705276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57607" y="4104018"/>
            <a:ext cx="1705276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52663A-E2DC-CF4F-B5CA-E148FFDFB105}"/>
              </a:ext>
            </a:extLst>
          </p:cNvPr>
          <p:cNvSpPr txBox="1"/>
          <p:nvPr/>
        </p:nvSpPr>
        <p:spPr>
          <a:xfrm>
            <a:off x="651392" y="1275606"/>
            <a:ext cx="5644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Книги –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современные, 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 адаптированные, соотвествующие вашему уровню, 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с аудиоприложением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Кино/Сериалы  - длинные, «тематические», с английскими субтитрами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Хобби – со</a:t>
            </a:r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ц</a:t>
            </a:r>
            <a:r>
              <a:rPr lang="x-none" dirty="0">
                <a:latin typeface="Century Gothic" charset="0"/>
                <a:ea typeface="Century Gothic" charset="0"/>
                <a:cs typeface="Century Gothic" charset="0"/>
              </a:rPr>
              <a:t>иальные медиа, подкасты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dirty="0">
                <a:latin typeface="Century Gothic" charset="0"/>
                <a:ea typeface="Century Gothic" charset="0"/>
                <a:cs typeface="Century Gothic" charset="0"/>
              </a:rPr>
              <a:t>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CC4F57-B301-C149-8FCC-1FF36681BE85}"/>
              </a:ext>
            </a:extLst>
          </p:cNvPr>
          <p:cNvSpPr txBox="1"/>
          <p:nvPr/>
        </p:nvSpPr>
        <p:spPr>
          <a:xfrm>
            <a:off x="552631" y="538117"/>
            <a:ext cx="42354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700" dirty="0">
                <a:latin typeface="Century Gothic" charset="0"/>
                <a:ea typeface="Century Gothic" charset="0"/>
                <a:cs typeface="Century Gothic" charset="0"/>
              </a:rPr>
              <a:t>Что остается для </a:t>
            </a:r>
            <a:r>
              <a:rPr lang="en-US" sz="3300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DIY</a:t>
            </a:r>
            <a:r>
              <a:rPr lang="en-US" sz="3000" dirty="0"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x-none" sz="3000" dirty="0">
              <a:solidFill>
                <a:srgbClr val="FF00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14886" y="1648848"/>
            <a:ext cx="708842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4887" y="2763979"/>
            <a:ext cx="1741264" cy="2085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886" y="3549915"/>
            <a:ext cx="708842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8633056">
            <a:off x="2297026" y="1848751"/>
            <a:ext cx="47871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solidFill>
                  <a:srgbClr val="FF0000">
                    <a:alpha val="31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Ч   Т   Е   Н   И   Е</a:t>
            </a:r>
            <a:endParaRPr lang="x-none" sz="4500" b="1" dirty="0">
              <a:solidFill>
                <a:srgbClr val="FF0000">
                  <a:alpha val="31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879208">
            <a:off x="7474559" y="3784634"/>
            <a:ext cx="162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>
                    <a:alpha val="31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Иди читать!</a:t>
            </a:r>
            <a:endParaRPr lang="x-none" b="1" dirty="0">
              <a:solidFill>
                <a:srgbClr val="FF0000">
                  <a:alpha val="31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54" y="2190109"/>
            <a:ext cx="1687683" cy="1677785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7854"/>
            <a:ext cx="1909786" cy="1260400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05" y="490855"/>
            <a:ext cx="1648847" cy="16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473</TotalTime>
  <Words>373</Words>
  <Application>Microsoft Office PowerPoint</Application>
  <PresentationFormat>Экран (16:9)</PresentationFormat>
  <Paragraphs>120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50</cp:revision>
  <dcterms:created xsi:type="dcterms:W3CDTF">2019-11-08T08:59:02Z</dcterms:created>
  <dcterms:modified xsi:type="dcterms:W3CDTF">2022-01-18T08:19:54Z</dcterms:modified>
</cp:coreProperties>
</file>