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59" r:id="rId4"/>
    <p:sldId id="261" r:id="rId5"/>
    <p:sldId id="258" r:id="rId6"/>
    <p:sldId id="276" r:id="rId7"/>
    <p:sldId id="271" r:id="rId8"/>
    <p:sldId id="277" r:id="rId9"/>
    <p:sldId id="278" r:id="rId10"/>
    <p:sldId id="279" r:id="rId11"/>
    <p:sldId id="280" r:id="rId12"/>
    <p:sldId id="270" r:id="rId13"/>
    <p:sldId id="281" r:id="rId14"/>
    <p:sldId id="269" r:id="rId15"/>
    <p:sldId id="268" r:id="rId16"/>
    <p:sldId id="282" r:id="rId17"/>
    <p:sldId id="267" r:id="rId18"/>
    <p:sldId id="266" r:id="rId19"/>
    <p:sldId id="275" r:id="rId20"/>
    <p:sldId id="274" r:id="rId21"/>
    <p:sldId id="257" r:id="rId22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2074" y="48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Обо мне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4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hyperlink" Target="https://t.me/OGaranin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mashniy.ru/persons/olesya-garanina/exclusive?page=5" TargetMode="External"/><Relationship Id="rId5" Type="http://schemas.openxmlformats.org/officeDocument/2006/relationships/hyperlink" Target="https://deti.mail.ru/articles/author/237/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37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85DEF-B904-BBA9-632B-7B0179994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8" y="1619672"/>
            <a:ext cx="3385802" cy="372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E32212-C8C4-41E9-EDD9-06C4EB8E7FB6}"/>
              </a:ext>
            </a:extLst>
          </p:cNvPr>
          <p:cNvSpPr txBox="1"/>
          <p:nvPr/>
        </p:nvSpPr>
        <p:spPr>
          <a:xfrm>
            <a:off x="4492163" y="1209127"/>
            <a:ext cx="3600401" cy="468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 </a:t>
            </a:r>
            <a:r>
              <a:rPr lang="ru-RU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E71C0-A6A3-FAC8-EED8-3CB908E21379}"/>
              </a:ext>
            </a:extLst>
          </p:cNvPr>
          <p:cNvSpPr txBox="1"/>
          <p:nvPr/>
        </p:nvSpPr>
        <p:spPr>
          <a:xfrm>
            <a:off x="4145548" y="1739721"/>
            <a:ext cx="4312652" cy="4184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дошкольного образования, педагог-психолог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Красный диплом, Грант Москвы, кандидатский минимум в аспирантуре</a:t>
            </a:r>
            <a:endParaRPr lang="ru-RU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данный момент прохожу обучение на социального психолога и работаю над запуском своей онлайн-школы                   для дошкольников </a:t>
            </a:r>
            <a:b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D2F63-EE99-3009-63BA-024C4FC89B71}"/>
              </a:ext>
            </a:extLst>
          </p:cNvPr>
          <p:cNvSpPr txBox="1"/>
          <p:nvPr/>
        </p:nvSpPr>
        <p:spPr>
          <a:xfrm>
            <a:off x="-159674" y="5635487"/>
            <a:ext cx="8908138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 более 200 статей на тему детско-родительских взаимоотношений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https://deti.mail.ru/articles/author/237/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https://domashniy.ru/persons/olesya-garanina/exclusive?page=5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Воспитываю сына на семейном обучении, и 6 котов. Живут сами по себе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https://t.me/OGaranina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Olesyagaranina@gmail.com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46378-A6E9-3D98-E0BF-CB4292A9B96D}"/>
              </a:ext>
            </a:extLst>
          </p:cNvPr>
          <p:cNvSpPr txBox="1"/>
          <p:nvPr/>
        </p:nvSpPr>
        <p:spPr>
          <a:xfrm>
            <a:off x="395536" y="1547664"/>
            <a:ext cx="8062664" cy="71096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поддержки: 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Тебе нужна моя помощь?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Давай я тебе могу?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мы сделаем это вместе?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Конечно, тебе страшно, я тебя понимаю.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был похожи случай. Хочешь расскажу, что помогло именно мне? </a:t>
            </a:r>
          </a:p>
          <a:p>
            <a:pPr algn="just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Слова-вредители: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Ты просто трусишь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 еще мальчик! Разве мальчики боятся?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 как ты дальше будешь жить, в школе учиться и вообще?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Я в твоем возрасте ничего не боялся.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Петя не боится, а  ты?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нет ничего страшного!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просто захотеть! </a:t>
            </a:r>
          </a:p>
          <a:p>
            <a:pPr algn="just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047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46378-A6E9-3D98-E0BF-CB4292A9B96D}"/>
              </a:ext>
            </a:extLst>
          </p:cNvPr>
          <p:cNvSpPr txBox="1"/>
          <p:nvPr/>
        </p:nvSpPr>
        <p:spPr>
          <a:xfrm>
            <a:off x="467544" y="2051720"/>
            <a:ext cx="7990656" cy="4893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 как у ребенка все получилось</a:t>
            </a:r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никогда не говорите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Вот видишь! А ты боялся!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Я знал, что ты сможешь!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Молодец, но можно было лучше!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 я тебе говорил! </a:t>
            </a:r>
          </a:p>
          <a:p>
            <a:pPr algn="just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Лучше сказать: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Ух ты! Здорово!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Я так тобой горжусь!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Давай расскажем бабушке о твоем успехе?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Расскажи, что помогло тебе справится?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Люблю тебя.</a:t>
            </a:r>
          </a:p>
        </p:txBody>
      </p:sp>
    </p:spTree>
    <p:extLst>
      <p:ext uri="{BB962C8B-B14F-4D97-AF65-F5344CB8AC3E}">
        <p14:creationId xmlns:p14="http://schemas.microsoft.com/office/powerpoint/2010/main" val="40617008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309B0-23E0-ECE2-25E1-E86E93940F97}"/>
              </a:ext>
            </a:extLst>
          </p:cNvPr>
          <p:cNvSpPr txBox="1"/>
          <p:nvPr/>
        </p:nvSpPr>
        <p:spPr>
          <a:xfrm>
            <a:off x="262564" y="2699792"/>
            <a:ext cx="848590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 организовать образовательный процесс и взаимодействие</a:t>
            </a:r>
          </a:p>
          <a:p>
            <a:pPr algn="ctr"/>
            <a:endParaRPr lang="ru-RU" sz="240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 ребёнком, чтобы он чувствовал себя успешным?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68122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309B0-23E0-ECE2-25E1-E86E93940F97}"/>
              </a:ext>
            </a:extLst>
          </p:cNvPr>
          <p:cNvSpPr txBox="1"/>
          <p:nvPr/>
        </p:nvSpPr>
        <p:spPr>
          <a:xfrm>
            <a:off x="107504" y="1403648"/>
            <a:ext cx="8640960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 организовать образовательный процесс и взаимодействие с ребёнком, чтобы он чувствовал себя успешным?</a:t>
            </a:r>
          </a:p>
          <a:p>
            <a:pPr algn="ctr"/>
            <a:endParaRPr lang="ru-RU" sz="2400" b="1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Давать ребенку ошибаться!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ругать за ошибки.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Хвалить за успехи и старания.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Кроме этого: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Давать ошибаться себе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ругать себя за ошибки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Хвалить себя за успехи и старания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585926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DF0979-71F4-8002-6E3D-E1B6960DA2B6}"/>
              </a:ext>
            </a:extLst>
          </p:cNvPr>
          <p:cNvSpPr txBox="1"/>
          <p:nvPr/>
        </p:nvSpPr>
        <p:spPr>
          <a:xfrm>
            <a:off x="323528" y="2747881"/>
            <a:ext cx="8568952" cy="1692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обучении в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ажно давать ребенку </a:t>
            </a:r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самому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заметить свою ошибку и </a:t>
            </a:r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вывод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думать за ребенка.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25561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5D494-947E-4740-2C9E-FC95C4FA3E72}"/>
              </a:ext>
            </a:extLst>
          </p:cNvPr>
          <p:cNvSpPr txBox="1"/>
          <p:nvPr/>
        </p:nvSpPr>
        <p:spPr>
          <a:xfrm>
            <a:off x="215516" y="2835757"/>
            <a:ext cx="8712968" cy="2431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 организовать образовательный процесс и взаимодействие с ребёнком, чтобы он чувствовал </a:t>
            </a:r>
          </a:p>
          <a:p>
            <a:pPr algn="ctr"/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себя успешным?</a:t>
            </a:r>
          </a:p>
          <a:p>
            <a:pPr algn="ctr"/>
            <a:endParaRPr lang="ru-RU" sz="2400" b="1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для вас должен быть педагог, атмосфера на занятиях, чтобы вам хотелось заниматься?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9215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5D494-947E-4740-2C9E-FC95C4FA3E72}"/>
              </a:ext>
            </a:extLst>
          </p:cNvPr>
          <p:cNvSpPr txBox="1"/>
          <p:nvPr/>
        </p:nvSpPr>
        <p:spPr>
          <a:xfrm>
            <a:off x="215516" y="2835757"/>
            <a:ext cx="8712968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Есть один главный критерий, кроме </a:t>
            </a:r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учиться</a:t>
            </a:r>
          </a:p>
          <a:p>
            <a:pPr algn="ctr"/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у этого педагога:</a:t>
            </a:r>
          </a:p>
          <a:p>
            <a:pPr algn="ctr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готовность совершать ошибки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обучения.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7659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7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E3F69-E839-B21A-EB4E-59DBC2155590}"/>
              </a:ext>
            </a:extLst>
          </p:cNvPr>
          <p:cNvSpPr txBox="1"/>
          <p:nvPr/>
        </p:nvSpPr>
        <p:spPr>
          <a:xfrm>
            <a:off x="395536" y="1331640"/>
            <a:ext cx="806266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Нина АРТЮХОВА</a:t>
            </a:r>
            <a:br>
              <a:rPr lang="ru-RU" sz="24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береза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E7EA9-0673-F9C5-0244-A99FDA426770}"/>
              </a:ext>
            </a:extLst>
          </p:cNvPr>
          <p:cNvSpPr txBox="1"/>
          <p:nvPr/>
        </p:nvSpPr>
        <p:spPr>
          <a:xfrm>
            <a:off x="685800" y="2170874"/>
            <a:ext cx="8134672" cy="4893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Мама стояла в кухне с полотенцем на плече и вытирала последнюю чашку. Вдруг у окна показалось испуганное лицо Глеба.</a:t>
            </a:r>
          </a:p>
          <a:p>
            <a:pPr algn="l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Тётя Зина! Тётя Зина! – крикнул он. – Ваш Алёшка сошёл с ума!</a:t>
            </a:r>
          </a:p>
          <a:p>
            <a:pPr algn="l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Зинаида Львовна! – заглянул в другое окно Володя. – Ваш Алёшка залез на большую берёзу!</a:t>
            </a:r>
          </a:p>
          <a:p>
            <a:pPr algn="l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Ведь он же может сорваться! – плачущим голосом продолжал Глеб. – И разобьётся…</a:t>
            </a:r>
          </a:p>
          <a:p>
            <a:pPr algn="l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Чашка выскользнула из маминых рук и со звоном упала на пол.</a:t>
            </a:r>
          </a:p>
          <a:p>
            <a:pPr algn="l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… вдребезги! – закончил Глеб, с ужасом глядя на белые черепки.</a:t>
            </a:r>
          </a:p>
        </p:txBody>
      </p:sp>
    </p:spTree>
    <p:extLst>
      <p:ext uri="{BB962C8B-B14F-4D97-AF65-F5344CB8AC3E}">
        <p14:creationId xmlns:p14="http://schemas.microsoft.com/office/powerpoint/2010/main" val="26079730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EFC09E-4EAD-F2F3-CA10-D53A1811322D}"/>
              </a:ext>
            </a:extLst>
          </p:cNvPr>
          <p:cNvSpPr txBox="1"/>
          <p:nvPr/>
        </p:nvSpPr>
        <p:spPr>
          <a:xfrm>
            <a:off x="323528" y="1187624"/>
            <a:ext cx="8134672" cy="7848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Мама наконец поняла, где нужно искать. Она увидела Алёшу.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Она смерила глазами расстояние от его ветки до земли, и лицо у неё стало почти такое же белое, как этот ровный берёзовый ствол.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С ума сошёл! – повторил Глеб.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Молчи! – сказала мама тихо и очень строго. – Идите оба домой и сидите там.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Она подошла к дереву.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Ну как, Алёша, – сказала она, – хорошо у тебя?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Алёша был удивлён, что мама не сердится и говорит таким спокойным, ласковым голосом.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Здесь хорошо, – сказал он. – Только мне очень жарко, мамочка.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ничего, – сказала мама, – посиди, отдохни немного и начинай спускаться. Только не спеши. Потихонечку… Отдохнул? – спросила она через минуту.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Отдохнул.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Ну, тогда спускайся.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47516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CAD7A-ED00-2298-A322-F97080530EB4}"/>
              </a:ext>
            </a:extLst>
          </p:cNvPr>
          <p:cNvSpPr txBox="1"/>
          <p:nvPr/>
        </p:nvSpPr>
        <p:spPr>
          <a:xfrm>
            <a:off x="827584" y="755576"/>
            <a:ext cx="7630616" cy="6740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endParaRPr lang="ru-RU" sz="2400" b="0" i="0" dirty="0">
              <a:solidFill>
                <a:srgbClr val="4A4A4A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на тропинке показался незнакомый дачник. Он услыхал голоса, посмотрел наверх и закричал испуганно и сердито:</a:t>
            </a: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Куда ты забрался, негодный мальчишка! Слезай сейчас же!</a:t>
            </a: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Алёша вздрогнул и, не рассчитав движения, поставил ногу на сухой сучок. Сучок хрустнул и прошелестел вниз, к маминым ногам.</a:t>
            </a: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Не так, – сказала мама. – Становись на следующую ветку.</a:t>
            </a: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Потом повернулась к дачнику:</a:t>
            </a: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Не беспокойтесь, пожалуйста, он очень хорошо умеет лазить по деревьям. Он у меня молодец!</a:t>
            </a:r>
          </a:p>
          <a:p>
            <a:pPr algn="just"/>
            <a:endParaRPr lang="ru-RU" sz="2400" dirty="0">
              <a:solidFill>
                <a:srgbClr val="4A4A4A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i="0" dirty="0">
              <a:solidFill>
                <a:srgbClr val="4A4A4A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4A4A4A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…. Спойлер – все закончится хорошо</a:t>
            </a:r>
          </a:p>
        </p:txBody>
      </p:sp>
    </p:spTree>
    <p:extLst>
      <p:ext uri="{BB962C8B-B14F-4D97-AF65-F5344CB8AC3E}">
        <p14:creationId xmlns:p14="http://schemas.microsoft.com/office/powerpoint/2010/main" val="26927214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896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288061-C6F1-FD1D-9839-32C781CB0FD3}"/>
              </a:ext>
            </a:extLst>
          </p:cNvPr>
          <p:cNvSpPr txBox="1"/>
          <p:nvPr/>
        </p:nvSpPr>
        <p:spPr>
          <a:xfrm rot="10800000" flipV="1">
            <a:off x="251520" y="2570879"/>
            <a:ext cx="8712968" cy="4154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то такое ситуация успеха и почему она важна для развития личности дошкольника?</a:t>
            </a:r>
            <a:b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акие методы и приёмы можно использовать для создания ситуаций успеха в детском саду и дома?</a:t>
            </a:r>
            <a:b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 организовать образовательный процесс и взаимодействие с ребёнком, чтобы он чувствовал себя успешным?</a:t>
            </a:r>
            <a:b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 оценить эффективность создания ситуаций успеха  и скорректировать работу в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альнейшем? </a:t>
            </a:r>
            <a:endParaRPr lang="ru-RU" sz="24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-apple-syste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13B35-0852-AC95-CC7F-F410739FC6DA}"/>
              </a:ext>
            </a:extLst>
          </p:cNvPr>
          <p:cNvSpPr txBox="1"/>
          <p:nvPr/>
        </p:nvSpPr>
        <p:spPr>
          <a:xfrm rot="10800000" flipV="1">
            <a:off x="251520" y="1622124"/>
            <a:ext cx="835292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Успешный дошкольник - это реально: </a:t>
            </a:r>
          </a:p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создаём ситуации успеха вместе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1121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B7B61-9814-829D-F13E-86E4FF972218}"/>
              </a:ext>
            </a:extLst>
          </p:cNvPr>
          <p:cNvSpPr txBox="1"/>
          <p:nvPr/>
        </p:nvSpPr>
        <p:spPr>
          <a:xfrm>
            <a:off x="412143" y="1306454"/>
            <a:ext cx="7376864" cy="67882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Список рекомендованной литературы: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Людмила Петрановская «Тайная опора: Привязанность в жизни ребенка»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Людмила Петрановская «Если с ребенком трудно»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Юлия Гиппенрейтер «Общаться с ребенком. Как?»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Адель Фабер и Элейн Мазлиш «Как говорить, чтобы дети слушали, и как слушать, чтобы дети говорили»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Быкова «Самостоятельный ребенок, или Как стать «ленивой мамой»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Корней Чуковский «От двух до пяти»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Екатерина Мурашова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616948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7171C-1263-FA77-7F28-009D21A4D4F3}"/>
              </a:ext>
            </a:extLst>
          </p:cNvPr>
          <p:cNvSpPr txBox="1"/>
          <p:nvPr/>
        </p:nvSpPr>
        <p:spPr>
          <a:xfrm>
            <a:off x="179512" y="755576"/>
            <a:ext cx="8712968" cy="3740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вообще такое «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успеха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»? Как вы это понимаете? </a:t>
            </a:r>
            <a:endParaRPr lang="ru-RU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Можете ли вы вспомнить примеры из своей жизни, о которых точно можете сказать – это 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ситуация успеха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вам кажется, какие ситуации в дошкольном возрасте являются для ребенка </a:t>
            </a:r>
            <a:r>
              <a:rPr lang="ru-RU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ситуациями успеха? </a:t>
            </a:r>
            <a:endParaRPr lang="ru-RU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90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C871C-7EB8-18EC-0E9B-94274A6330A4}"/>
              </a:ext>
            </a:extLst>
          </p:cNvPr>
          <p:cNvSpPr txBox="1"/>
          <p:nvPr/>
        </p:nvSpPr>
        <p:spPr>
          <a:xfrm>
            <a:off x="179512" y="778111"/>
            <a:ext cx="8964488" cy="7478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С педагогической точки зрения </a:t>
            </a:r>
            <a:r>
              <a:rPr lang="ru-RU" sz="24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успеха  </a:t>
            </a:r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это такое целенаправленное, организованное сочетание условий, при которых создается возможность достичь значительных результатов в деятельности как отдельно взятой личности, так и коллектива в целом.</a:t>
            </a:r>
          </a:p>
          <a:p>
            <a:endParaRPr lang="ru-RU" sz="2400" dirty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Ситуация успеха – это разновидность ситуаций преднамеренно создаваемых педагогом для всех детей, но в первую очередь, кому этот успех дается с трудом – неуверенных в себе, скромных и застенчивых, без больших способностей. </a:t>
            </a:r>
          </a:p>
          <a:p>
            <a:r>
              <a:rPr lang="ru-RU" sz="2400" dirty="0">
                <a:solidFill>
                  <a:srgbClr val="474747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kern="100" dirty="0">
              <a:solidFill>
                <a:srgbClr val="474747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solidFill>
                <a:srgbClr val="474747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8D644B4-1D6B-2558-CDC3-9AB7BD35D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5444"/>
            <a:ext cx="35266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365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4BC88-15B6-D775-2C2A-2942677C6F58}"/>
              </a:ext>
            </a:extLst>
          </p:cNvPr>
          <p:cNvSpPr txBox="1"/>
          <p:nvPr/>
        </p:nvSpPr>
        <p:spPr>
          <a:xfrm>
            <a:off x="107504" y="755576"/>
            <a:ext cx="8856984" cy="2628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нужны 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успеха? </a:t>
            </a:r>
            <a:b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успеха 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нужны дошкольникам? </a:t>
            </a: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430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4BC88-15B6-D775-2C2A-2942677C6F58}"/>
              </a:ext>
            </a:extLst>
          </p:cNvPr>
          <p:cNvSpPr txBox="1"/>
          <p:nvPr/>
        </p:nvSpPr>
        <p:spPr>
          <a:xfrm>
            <a:off x="251520" y="827584"/>
            <a:ext cx="8206680" cy="66190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важно это </a:t>
            </a:r>
            <a:r>
              <a:rPr lang="ru-RU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того, чтобы </a:t>
            </a: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Умел преодолевать трудности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Умел преодолевать трудности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Умел преодолевать трудности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Испытал радость успеха и достижения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Поверил в свои силы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легко добиваться успеха там, где все получается. Гораздо труднее идти  по той дороге, где много ошибок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разочарований.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110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46378-A6E9-3D98-E0BF-CB4292A9B96D}"/>
              </a:ext>
            </a:extLst>
          </p:cNvPr>
          <p:cNvSpPr txBox="1"/>
          <p:nvPr/>
        </p:nvSpPr>
        <p:spPr>
          <a:xfrm>
            <a:off x="179512" y="827584"/>
            <a:ext cx="9216008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акие методы и приёмы можно использовать </a:t>
            </a:r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</a:t>
            </a:r>
            <a:br>
              <a:rPr lang="en-US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ситуаций успеха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 детском саду и дома?</a:t>
            </a:r>
            <a:b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0019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46378-A6E9-3D98-E0BF-CB4292A9B96D}"/>
              </a:ext>
            </a:extLst>
          </p:cNvPr>
          <p:cNvSpPr txBox="1"/>
          <p:nvPr/>
        </p:nvSpPr>
        <p:spPr>
          <a:xfrm>
            <a:off x="251520" y="2771800"/>
            <a:ext cx="9144000" cy="4154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успеха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быть:</a:t>
            </a:r>
            <a:endParaRPr lang="en-US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создает педагог, родитель</a:t>
            </a:r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Естественные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тот опыт, через </a:t>
            </a:r>
            <a:r>
              <a:rPr lang="ru-RU" sz="2400" b="0" i="0" dirty="0" err="1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которы</a:t>
            </a:r>
            <a:r>
              <a:rPr lang="en-US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 ребенок</a:t>
            </a:r>
          </a:p>
          <a:p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возрасте </a:t>
            </a:r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естественных 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 успеха. </a:t>
            </a:r>
            <a: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503718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46378-A6E9-3D98-E0BF-CB4292A9B96D}"/>
              </a:ext>
            </a:extLst>
          </p:cNvPr>
          <p:cNvSpPr txBox="1"/>
          <p:nvPr/>
        </p:nvSpPr>
        <p:spPr>
          <a:xfrm>
            <a:off x="467544" y="2051720"/>
            <a:ext cx="7990656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Определяющим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во всех ситуациях успеха является   </a:t>
            </a:r>
            <a:r>
              <a:rPr lang="ru-RU" sz="2400" b="1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</a:t>
            </a:r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на нее родителя ребенка.</a:t>
            </a:r>
          </a:p>
          <a:p>
            <a:pPr algn="just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212529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Представьте, что у вас что-то не получается сделать  или вы даже боитесь попробовать.    Какие слова взрослого сейчас помогут вам, а какие, наоборот, сделают только хуже? </a:t>
            </a:r>
          </a:p>
          <a:p>
            <a:pPr algn="just"/>
            <a:r>
              <a:rPr lang="ru-RU" sz="2400" dirty="0">
                <a:solidFill>
                  <a:srgbClr val="212529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83553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1220</Words>
  <Application>Microsoft Office PowerPoint</Application>
  <PresentationFormat>Произвольный</PresentationFormat>
  <Paragraphs>165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-apple-system</vt:lpstr>
      <vt:lpstr>Arial</vt:lpstr>
      <vt:lpstr>Calibri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Olesia Garanina</cp:lastModifiedBy>
  <cp:revision>3</cp:revision>
  <dcterms:modified xsi:type="dcterms:W3CDTF">2024-08-05T08:14:58Z</dcterms:modified>
</cp:coreProperties>
</file>