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3"/>
  </p:notesMasterIdLst>
  <p:sldIdLst>
    <p:sldId id="257" r:id="rId2"/>
    <p:sldId id="339" r:id="rId3"/>
    <p:sldId id="317" r:id="rId4"/>
    <p:sldId id="342" r:id="rId5"/>
    <p:sldId id="343" r:id="rId6"/>
    <p:sldId id="379" r:id="rId7"/>
    <p:sldId id="344" r:id="rId8"/>
    <p:sldId id="345" r:id="rId9"/>
    <p:sldId id="346" r:id="rId10"/>
    <p:sldId id="347" r:id="rId11"/>
    <p:sldId id="348" r:id="rId12"/>
    <p:sldId id="349" r:id="rId13"/>
    <p:sldId id="350" r:id="rId14"/>
    <p:sldId id="351" r:id="rId15"/>
    <p:sldId id="352" r:id="rId16"/>
    <p:sldId id="353" r:id="rId17"/>
    <p:sldId id="354" r:id="rId18"/>
    <p:sldId id="355" r:id="rId19"/>
    <p:sldId id="356" r:id="rId20"/>
    <p:sldId id="357" r:id="rId21"/>
    <p:sldId id="358" r:id="rId22"/>
    <p:sldId id="359" r:id="rId23"/>
    <p:sldId id="360" r:id="rId24"/>
    <p:sldId id="361" r:id="rId25"/>
    <p:sldId id="362" r:id="rId26"/>
    <p:sldId id="363" r:id="rId27"/>
    <p:sldId id="364" r:id="rId28"/>
    <p:sldId id="365" r:id="rId29"/>
    <p:sldId id="366" r:id="rId30"/>
    <p:sldId id="367" r:id="rId31"/>
    <p:sldId id="368" r:id="rId32"/>
    <p:sldId id="380" r:id="rId33"/>
    <p:sldId id="316" r:id="rId34"/>
    <p:sldId id="258" r:id="rId35"/>
    <p:sldId id="264" r:id="rId36"/>
    <p:sldId id="265" r:id="rId37"/>
    <p:sldId id="369" r:id="rId38"/>
    <p:sldId id="370" r:id="rId39"/>
    <p:sldId id="292" r:id="rId40"/>
    <p:sldId id="293" r:id="rId41"/>
    <p:sldId id="294" r:id="rId42"/>
    <p:sldId id="295" r:id="rId43"/>
    <p:sldId id="296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269" r:id="rId59"/>
    <p:sldId id="373" r:id="rId60"/>
    <p:sldId id="371" r:id="rId61"/>
    <p:sldId id="372" r:id="rId62"/>
    <p:sldId id="378" r:id="rId63"/>
    <p:sldId id="374" r:id="rId64"/>
    <p:sldId id="375" r:id="rId65"/>
    <p:sldId id="270" r:id="rId66"/>
    <p:sldId id="282" r:id="rId67"/>
    <p:sldId id="271" r:id="rId68"/>
    <p:sldId id="274" r:id="rId69"/>
    <p:sldId id="320" r:id="rId70"/>
    <p:sldId id="321" r:id="rId71"/>
    <p:sldId id="322" r:id="rId72"/>
    <p:sldId id="323" r:id="rId73"/>
    <p:sldId id="325" r:id="rId74"/>
    <p:sldId id="326" r:id="rId75"/>
    <p:sldId id="328" r:id="rId76"/>
    <p:sldId id="329" r:id="rId77"/>
    <p:sldId id="330" r:id="rId78"/>
    <p:sldId id="334" r:id="rId79"/>
    <p:sldId id="335" r:id="rId80"/>
    <p:sldId id="336" r:id="rId81"/>
    <p:sldId id="337" r:id="rId8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240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B6041-4AFD-4280-B8E3-191B0042C5B3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B5F50-4FC5-4E65-B602-29E7C6C12A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462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033875" y="-12080875"/>
            <a:ext cx="34069338" cy="255524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20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fld id="{DD7AE354-55BD-4586-AAC3-F55711495F44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/>
              <a:t>43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3040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DBDE0015-00E3-438A-A2CF-5B8502D96290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 algn="r" eaLnBrk="1" hangingPunct="1">
                <a:buClrTx/>
                <a:buFontTx/>
                <a:buNone/>
              </a:pPr>
              <a:t>43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3040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040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fld id="{6318856D-9F4F-4A0E-99D4-9BE6DC8DD4CE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/>
              <a:t>44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3245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2465A9B6-6F6A-49D4-BDE1-18D6FD1A94CC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 algn="r" eaLnBrk="1" hangingPunct="1">
                <a:buClrTx/>
                <a:buFontTx/>
                <a:buNone/>
              </a:pPr>
              <a:t>44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3245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245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fld id="{EB07348A-5A13-4A6C-8A7B-C52934492E65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/>
              <a:t>45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3347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26741703-083A-4A57-AC21-DF9B01DF0BAF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 algn="r" eaLnBrk="1" hangingPunct="1">
                <a:buClrTx/>
                <a:buFontTx/>
                <a:buNone/>
              </a:pPr>
              <a:t>45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3347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347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fld id="{0ED8D6DA-BC28-4D22-9B31-9CE3885A4630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/>
              <a:t>46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3449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95CABCE2-669A-4EE4-A3D5-B487F1610134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 algn="r" eaLnBrk="1" hangingPunct="1">
                <a:buClrTx/>
                <a:buFontTx/>
                <a:buNone/>
              </a:pPr>
              <a:t>46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3450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450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fld id="{E330A89E-E068-4491-A39E-20CE84E1D752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/>
              <a:t>47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3552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08E67813-9D9D-40AE-A0AB-C6EC26A65039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 algn="r" eaLnBrk="1" hangingPunct="1">
                <a:buClrTx/>
                <a:buFontTx/>
                <a:buNone/>
              </a:pPr>
              <a:t>47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3552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2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fld id="{E330A89E-E068-4491-A39E-20CE84E1D752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/>
              <a:t>48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3552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08E67813-9D9D-40AE-A0AB-C6EC26A65039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 algn="r" eaLnBrk="1" hangingPunct="1">
                <a:buClrTx/>
                <a:buFontTx/>
                <a:buNone/>
              </a:pPr>
              <a:t>48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3552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2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fld id="{372535E6-5019-43DB-BD76-CD4E4D26026F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/>
              <a:t>49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3654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8EF080BB-A392-4FF3-98DE-331C2DC8DE24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 algn="r" eaLnBrk="1" hangingPunct="1">
                <a:buClrTx/>
                <a:buFontTx/>
                <a:buNone/>
              </a:pPr>
              <a:t>49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3654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654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fld id="{7415F59F-3980-4CA4-8B24-EF1F0333A69A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/>
              <a:t>50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3757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044B667D-C306-4470-B07B-241B2E26EBB3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 algn="r" eaLnBrk="1" hangingPunct="1">
                <a:buClrTx/>
                <a:buFontTx/>
                <a:buNone/>
              </a:pPr>
              <a:t>50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3757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757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fld id="{7415F59F-3980-4CA4-8B24-EF1F0333A69A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/>
              <a:t>51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3757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044B667D-C306-4470-B07B-241B2E26EBB3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 algn="r" eaLnBrk="1" hangingPunct="1">
                <a:buClrTx/>
                <a:buFontTx/>
                <a:buNone/>
              </a:pPr>
              <a:t>51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3757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757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fld id="{39A3206E-86CC-4EC1-AB9E-FA170C5EBF08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/>
              <a:t>52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3859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AD92C35F-23F8-4680-AFCF-05675531D0FD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 algn="r" eaLnBrk="1" hangingPunct="1">
                <a:buClrTx/>
                <a:buFontTx/>
                <a:buNone/>
              </a:pPr>
              <a:t>52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3859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859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033875" y="-12080875"/>
            <a:ext cx="34069338" cy="255524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40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fld id="{2B904829-85FF-45C0-BA23-C520B6D26FAD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/>
              <a:t>53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3961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578BF45B-09BD-4127-90EA-D3CB1358A8A5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 algn="r" eaLnBrk="1" hangingPunct="1">
                <a:buClrTx/>
                <a:buFontTx/>
                <a:buNone/>
              </a:pPr>
              <a:t>53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3962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962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fld id="{6F6B1BF8-49AC-4DD6-87C9-77FF5D45E5D4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/>
              <a:t>54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4166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2636532D-632F-41D5-BCA4-AF33C8576416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 algn="r" eaLnBrk="1" hangingPunct="1">
                <a:buClrTx/>
                <a:buFontTx/>
                <a:buNone/>
              </a:pPr>
              <a:t>54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4166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166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fld id="{335D0DC6-D075-4705-9691-FDDB2DF2AA58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/>
              <a:t>55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4269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CF1B0C50-1BFB-4713-86EC-6542E4D4F522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 algn="r" eaLnBrk="1" hangingPunct="1">
                <a:buClrTx/>
                <a:buFontTx/>
                <a:buNone/>
              </a:pPr>
              <a:t>55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4269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269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fld id="{E2AFF9A5-DFF4-4E42-9CD7-B58BFDB7CA35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/>
              <a:t>56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4371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BDE130EB-8FFB-4ED2-9363-78D0E32BE4C7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 algn="r" eaLnBrk="1" hangingPunct="1">
                <a:buClrTx/>
                <a:buFontTx/>
                <a:buNone/>
              </a:pPr>
              <a:t>56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4371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371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fld id="{42F5957E-7695-4C4B-B907-A96C4520B937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/>
              <a:t>57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4678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66A58E00-E4E0-436E-A42C-1F4F104DD357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 algn="r" eaLnBrk="1" hangingPunct="1">
                <a:buClrTx/>
                <a:buFontTx/>
                <a:buNone/>
              </a:pPr>
              <a:t>57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4678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678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033875" y="-12080875"/>
            <a:ext cx="34069338" cy="255524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43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E0693C0-29C4-4564-9162-0D4D8246AE52}" type="slidenum">
              <a:rPr lang="ru-RU" altLang="ru-RU"/>
              <a:pPr>
                <a:spcBef>
                  <a:spcPct val="0"/>
                </a:spcBef>
                <a:buClrTx/>
                <a:buFontTx/>
                <a:buNone/>
              </a:pPr>
              <a:t>59</a:t>
            </a:fld>
            <a:endParaRPr lang="ru-RU" altLang="ru-RU"/>
          </a:p>
        </p:txBody>
      </p:sp>
      <p:sp>
        <p:nvSpPr>
          <p:cNvPr id="3768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033875" y="-12080875"/>
            <a:ext cx="34069338" cy="255524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68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D6BA893-B846-4A53-9291-A2DB1AE7305F}" type="slidenum">
              <a:rPr lang="ru-RU" altLang="ru-RU"/>
              <a:pPr>
                <a:spcBef>
                  <a:spcPct val="0"/>
                </a:spcBef>
                <a:buClrTx/>
                <a:buFontTx/>
                <a:buNone/>
              </a:pPr>
              <a:t>60</a:t>
            </a:fld>
            <a:endParaRPr lang="ru-RU" altLang="ru-RU"/>
          </a:p>
        </p:txBody>
      </p:sp>
      <p:sp>
        <p:nvSpPr>
          <p:cNvPr id="3788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033875" y="-12080875"/>
            <a:ext cx="34069338" cy="255524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8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EF2F35A-B69B-40A4-A707-F8562EB99D64}" type="slidenum">
              <a:rPr lang="ru-RU" altLang="ru-RU"/>
              <a:pPr>
                <a:spcBef>
                  <a:spcPct val="0"/>
                </a:spcBef>
                <a:buClrTx/>
                <a:buFontTx/>
                <a:buNone/>
              </a:pPr>
              <a:t>61</a:t>
            </a:fld>
            <a:endParaRPr lang="ru-RU" altLang="ru-RU"/>
          </a:p>
        </p:txBody>
      </p:sp>
      <p:sp>
        <p:nvSpPr>
          <p:cNvPr id="3809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033875" y="-12080875"/>
            <a:ext cx="34069338" cy="255524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09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923C5E-9088-459F-AE85-165F6F879E90}" type="slidenum">
              <a:rPr lang="ru-RU" altLang="ru-RU"/>
              <a:pPr>
                <a:spcBef>
                  <a:spcPct val="0"/>
                </a:spcBef>
                <a:buClrTx/>
                <a:buFontTx/>
                <a:buNone/>
              </a:pPr>
              <a:t>62</a:t>
            </a:fld>
            <a:endParaRPr lang="ru-RU" altLang="ru-RU"/>
          </a:p>
        </p:txBody>
      </p:sp>
      <p:sp>
        <p:nvSpPr>
          <p:cNvPr id="3665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033875" y="-12080875"/>
            <a:ext cx="34069338" cy="255524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65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033875" y="-12080875"/>
            <a:ext cx="34069338" cy="255524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61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033875" y="-12080875"/>
            <a:ext cx="34069338" cy="25552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033875" y="-12080875"/>
            <a:ext cx="34069338" cy="25552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9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7F556CC-55BA-446C-87B4-6538AA639263}" type="slidenum">
              <a:rPr lang="ru-RU" altLang="ru-RU"/>
              <a:pPr>
                <a:spcBef>
                  <a:spcPct val="0"/>
                </a:spcBef>
                <a:buClrTx/>
                <a:buFontTx/>
                <a:buNone/>
              </a:pPr>
              <a:t>65</a:t>
            </a:fld>
            <a:endParaRPr lang="ru-RU" altLang="ru-RU"/>
          </a:p>
        </p:txBody>
      </p:sp>
      <p:sp>
        <p:nvSpPr>
          <p:cNvPr id="3563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033875" y="-12080875"/>
            <a:ext cx="34069338" cy="255524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63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033875" y="-12080875"/>
            <a:ext cx="34069338" cy="25552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6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7F2CF85-A45D-4C7A-ADBB-195D7CC4FBF3}" type="slidenum">
              <a:rPr lang="ru-RU" altLang="ru-RU"/>
              <a:pPr>
                <a:spcBef>
                  <a:spcPct val="0"/>
                </a:spcBef>
                <a:buClrTx/>
                <a:buFontTx/>
                <a:buNone/>
              </a:pPr>
              <a:t>67</a:t>
            </a:fld>
            <a:endParaRPr lang="ru-RU" altLang="ru-RU"/>
          </a:p>
        </p:txBody>
      </p:sp>
      <p:sp>
        <p:nvSpPr>
          <p:cNvPr id="3584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033875" y="-12080875"/>
            <a:ext cx="34069338" cy="255524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45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033875" y="-12080875"/>
            <a:ext cx="34069338" cy="255524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325600" y="-20796250"/>
            <a:ext cx="28652788" cy="21491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E4CD2C8A-49EA-4261-8FA5-54D49F1C2EEF}" type="slidenum">
              <a:rPr lang="ru-RU" altLang="ru-RU"/>
              <a:pPr eaLnBrk="1" hangingPunct="1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72</a:t>
            </a:fld>
            <a:endParaRPr lang="ru-RU" altLang="ru-RU">
              <a:latin typeface="Times New Roman Cyr" charset="-52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325600" y="-20797838"/>
            <a:ext cx="28651200" cy="21489988"/>
          </a:xfrm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033875" y="-12080875"/>
            <a:ext cx="34069338" cy="255524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02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7BA5D56E-4984-4D3A-93F9-BF7AE3992F62}" type="slidenum">
              <a:rPr lang="ru-RU" altLang="ru-RU"/>
              <a:pPr eaLnBrk="1" hangingPunct="1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73</a:t>
            </a:fld>
            <a:endParaRPr lang="ru-RU" altLang="ru-RU">
              <a:latin typeface="Times New Roman Cyr" charset="-52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325600" y="-20797838"/>
            <a:ext cx="28651200" cy="21489988"/>
          </a:xfrm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FD9D9B95-89A9-404D-9767-7C761A6F1146}" type="slidenum">
              <a:rPr lang="ru-RU" altLang="ru-RU"/>
              <a:pPr eaLnBrk="1" hangingPunct="1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74</a:t>
            </a:fld>
            <a:endParaRPr lang="ru-RU" altLang="ru-RU">
              <a:latin typeface="Times New Roman Cyr" charset="-52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325600" y="-20797838"/>
            <a:ext cx="28651200" cy="21489988"/>
          </a:xfrm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033875" y="-12080875"/>
            <a:ext cx="34069338" cy="255524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22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fld id="{36664CF6-CD19-4E0E-B3C4-AF65F5A04117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/>
              <a:t>39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2630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2CA8F4B7-F71A-4357-BDC8-E47A2B1E5B49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 algn="r" eaLnBrk="1" hangingPunct="1">
                <a:buClrTx/>
                <a:buFontTx/>
                <a:buNone/>
              </a:pPr>
              <a:t>39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2630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630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fld id="{C12553BE-9381-4D3B-A474-1FA30881FEDC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/>
              <a:t>40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2733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7D7C121C-5C74-40E3-A84F-336D4D990445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 algn="r" eaLnBrk="1" hangingPunct="1">
                <a:buClrTx/>
                <a:buFontTx/>
                <a:buNone/>
              </a:pPr>
              <a:t>40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2733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733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fld id="{5D49ACFF-0417-43DD-8557-61A6E1FEB12C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/>
              <a:t>41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2835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E1FDA4B9-2DDA-4A02-89EF-53F86AD48D56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 algn="r" eaLnBrk="1" hangingPunct="1">
                <a:buClrTx/>
                <a:buFontTx/>
                <a:buNone/>
              </a:pPr>
              <a:t>41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2835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835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fld id="{420F9B5A-C60D-454E-907C-7E0B5C675FDE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/>
              <a:t>42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2937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F670522C-C822-472B-A92A-1CEE0CFD812E}" type="slidenum">
              <a:rPr lang="ru-RU" altLang="ru-RU" sz="12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 algn="r" eaLnBrk="1" hangingPunct="1">
                <a:buClrTx/>
                <a:buFontTx/>
                <a:buNone/>
              </a:pPr>
              <a:t>42</a:t>
            </a:fld>
            <a:endParaRPr lang="ru-RU" altLang="ru-RU" sz="120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2938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938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8" name="Текс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015345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xfrm>
            <a:off x="6172200" y="6191250"/>
            <a:ext cx="2473325" cy="4730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xfrm>
            <a:off x="212725" y="6276975"/>
            <a:ext cx="320675" cy="3206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3C5F22ED-7B80-4FF9-84F0-026A7BF2758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84893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08A00-478A-4B6C-876E-150686160699}" type="datetimeFigureOut">
              <a:rPr lang="ru-RU"/>
              <a:pPr>
                <a:defRPr/>
              </a:pPr>
              <a:t>30.10.2019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E146E-CE74-41B0-B21D-E938403B7A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75808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7384"/>
            <a:ext cx="9144000" cy="58821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88842"/>
            <a:ext cx="9144000" cy="496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39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jpe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8.jpeg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20.png"/><Relationship Id="rId7" Type="http://schemas.openxmlformats.org/officeDocument/2006/relationships/image" Target="../media/image24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3885"/>
            <a:ext cx="8229600" cy="5289451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Пособия </a:t>
            </a:r>
            <a:r>
              <a:rPr lang="ru-RU" sz="4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Драбкиной</a:t>
            </a:r>
            <a:r>
              <a:rPr lang="ru-RU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С.В. и Субботина Д.И. </a:t>
            </a:r>
          </a:p>
          <a:p>
            <a:pPr algn="ctr"/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как тренажёры для подготовки к ГИА по русскому языку в формате ОГЭ и ЕГЭ</a:t>
            </a:r>
            <a:endParaRPr lang="ru-RU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94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Прямоугольник 4"/>
          <p:cNvSpPr>
            <a:spLocks noChangeArrowheads="1"/>
          </p:cNvSpPr>
          <p:nvPr/>
        </p:nvSpPr>
        <p:spPr bwMode="auto">
          <a:xfrm>
            <a:off x="157163" y="692696"/>
            <a:ext cx="8879333" cy="549554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defRPr/>
            </a:pPr>
            <a:r>
              <a:rPr lang="ru-RU" sz="2400" dirty="0" smtClean="0">
                <a:latin typeface="Times New Roman"/>
                <a:ea typeface="MS Mincho"/>
                <a:cs typeface="Times New Roman"/>
              </a:rPr>
              <a:t>	</a:t>
            </a:r>
          </a:p>
          <a:p>
            <a:pPr algn="just">
              <a:defRPr/>
            </a:pPr>
            <a:r>
              <a:rPr lang="ru-RU" sz="2400" dirty="0">
                <a:latin typeface="Times New Roman"/>
                <a:ea typeface="MS Mincho"/>
                <a:cs typeface="Times New Roman"/>
              </a:rPr>
              <a:t>	</a:t>
            </a:r>
            <a:r>
              <a:rPr lang="ru-RU" sz="2400" dirty="0" smtClean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Как вы понимаете слово «честь»? </a:t>
            </a:r>
          </a:p>
          <a:p>
            <a:pPr algn="just">
              <a:defRPr/>
            </a:pPr>
            <a:r>
              <a:rPr lang="ru-RU" sz="2400" dirty="0" smtClean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	Согласны ли Вы с фразой «Война — это серия катастроф, ведущих к победе»?</a:t>
            </a:r>
            <a:endParaRPr lang="ru-RU" sz="24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 smtClean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     Какие проблемы в романе Льва Толстого «Война и мир» наиболее интересны для Вас?</a:t>
            </a:r>
            <a:endParaRPr lang="ru-RU" sz="24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 smtClean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     Согласны ли Вы с высказыванием Марьи Болконской: «… надо быть снисходительнее к маленьким слабостям; у кого их нет…»?</a:t>
            </a:r>
            <a:endParaRPr lang="ru-RU" sz="24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 smtClean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    Трудно или легко делать добро? 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 smtClean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    Какой поступок можно назвать благородным, а какой – бесчестным? 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 smtClean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    Можно ли прожить жизнь, не совершив ошибок? </a:t>
            </a:r>
            <a:endParaRPr lang="ru-RU" sz="2400" dirty="0" smtClean="0">
              <a:latin typeface="Calibri"/>
              <a:ea typeface="Calibri"/>
              <a:cs typeface="Times New Roman"/>
            </a:endParaRPr>
          </a:p>
          <a:p>
            <a:pPr>
              <a:defRPr/>
            </a:pPr>
            <a:endParaRPr lang="ru-RU" altLang="ru-RU" sz="2400" dirty="0" smtClean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31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Прямоугольник 4"/>
          <p:cNvSpPr>
            <a:spLocks noChangeArrowheads="1"/>
          </p:cNvSpPr>
          <p:nvPr/>
        </p:nvSpPr>
        <p:spPr bwMode="auto">
          <a:xfrm>
            <a:off x="0" y="0"/>
            <a:ext cx="8929688" cy="6414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latin typeface="Times New Roman"/>
                <a:ea typeface="MS Mincho"/>
                <a:cs typeface="Times New Roman"/>
              </a:rPr>
              <a:t>	</a:t>
            </a:r>
            <a:r>
              <a:rPr lang="ru-RU" sz="2000" dirty="0">
                <a:latin typeface="Times New Roman"/>
                <a:ea typeface="MS Mincho"/>
                <a:cs typeface="Times New Roman"/>
              </a:rPr>
              <a:t>	</a:t>
            </a:r>
          </a:p>
          <a:p>
            <a:pPr>
              <a:defRPr/>
            </a:pPr>
            <a:r>
              <a:rPr lang="ru-RU" sz="2000" dirty="0">
                <a:latin typeface="Times New Roman"/>
                <a:ea typeface="MS Mincho"/>
                <a:cs typeface="Times New Roman"/>
              </a:rPr>
              <a:t>	</a:t>
            </a:r>
            <a:endParaRPr lang="ru-RU" sz="2000" dirty="0" smtClean="0">
              <a:latin typeface="Times New Roman"/>
              <a:ea typeface="MS Mincho"/>
              <a:cs typeface="Times New Roman"/>
            </a:endParaRPr>
          </a:p>
          <a:p>
            <a:pPr>
              <a:defRPr/>
            </a:pPr>
            <a:r>
              <a:rPr lang="ru-RU" sz="2000" dirty="0">
                <a:latin typeface="Times New Roman"/>
                <a:ea typeface="MS Mincho"/>
                <a:cs typeface="Times New Roman"/>
              </a:rPr>
              <a:t>	</a:t>
            </a:r>
            <a:r>
              <a:rPr lang="ru-RU" sz="2400" dirty="0" smtClean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Согласны </a:t>
            </a:r>
            <a:r>
              <a:rPr lang="ru-RU" sz="24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ли Вы с высказыванием Л.Н. Толстого: «Нет величия там, где нет простоты, добра и правды»? </a:t>
            </a:r>
            <a:endParaRPr lang="ru-RU" sz="2400" dirty="0" smtClean="0"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	</a:t>
            </a:r>
            <a:r>
              <a:rPr lang="ru-RU" sz="24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Согласны ли Вы со словами Л.Н. Толстого о том, что «люди думают, что если они назовут преступление убийства «войною», то убийство перестанет быть убийством, преступлением»? 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 	  Можно согласиться со следующими словами С. Франка: «Никакие злодеи и преступники не натворили в мире столько зла, не пролили столько человеческой крови, как люди, хотевшие быть спасителями человечества»?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	Прав ли Антуан де Сент-Экзюпери, утверждая: «Война – не приключение. Война – болезнь. Как тиф»?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   	Согласны ли Вы со словами Вольтера: «Война превращает в диких зверей людей, рожденных, чтобы жить братьями»?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defRPr/>
            </a:pPr>
            <a:r>
              <a:rPr lang="ru-RU" altLang="ru-RU" sz="2000" dirty="0">
                <a:solidFill>
                  <a:srgbClr val="7030A0"/>
                </a:solidFill>
                <a:latin typeface="+mn-lt"/>
              </a:rPr>
              <a:t>					</a:t>
            </a:r>
            <a:endParaRPr lang="ru-RU" altLang="ru-RU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9851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Прямоугольник 3"/>
          <p:cNvSpPr>
            <a:spLocks noChangeArrowheads="1"/>
          </p:cNvSpPr>
          <p:nvPr/>
        </p:nvSpPr>
        <p:spPr bwMode="auto">
          <a:xfrm>
            <a:off x="395288" y="0"/>
            <a:ext cx="8726487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150000"/>
              </a:lnSpc>
            </a:pPr>
            <a:endParaRPr lang="ru-RU" alt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Надежда 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и отчаяние</a:t>
            </a:r>
            <a:endParaRPr lang="ru-RU" altLang="ru-RU" sz="2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altLang="ru-RU" sz="2800" b="1" dirty="0">
              <a:solidFill>
                <a:srgbClr val="7030A0"/>
              </a:solidFill>
              <a:latin typeface="Book Antiqua" pitchFamily="18" charset="0"/>
            </a:endParaRPr>
          </a:p>
        </p:txBody>
      </p:sp>
      <p:sp>
        <p:nvSpPr>
          <p:cNvPr id="24579" name="Прямоугольник 4"/>
          <p:cNvSpPr>
            <a:spLocks noChangeArrowheads="1"/>
          </p:cNvSpPr>
          <p:nvPr/>
        </p:nvSpPr>
        <p:spPr bwMode="auto">
          <a:xfrm>
            <a:off x="157163" y="1412776"/>
            <a:ext cx="8735317" cy="3780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lnSpc>
                <a:spcPct val="107000"/>
              </a:lnSpc>
            </a:pPr>
            <a:r>
              <a:rPr lang="ru-RU" altLang="ru-RU" sz="2800" dirty="0">
                <a:solidFill>
                  <a:srgbClr val="7030A0"/>
                </a:solidFill>
                <a:latin typeface="Book Antiqua" pitchFamily="18" charset="0"/>
              </a:rPr>
              <a:t>	</a:t>
            </a:r>
            <a:endParaRPr lang="ru-RU" altLang="ru-RU" sz="2800" dirty="0" smtClean="0">
              <a:solidFill>
                <a:srgbClr val="7030A0"/>
              </a:solidFill>
              <a:latin typeface="Book Antiqua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Темы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, предлагаемые выпускникам по данному направлению, могут заставить задуматься о том, что именно надежда порой помогает справиться человеку с тяжёлыми жизненными обстоятельствами, она придаёт силы для исполнения своей мечты. Но случается так, что потеряв надежду, человек впадает в отчаянье. А отчаянье нередко может довести до беды.</a:t>
            </a:r>
            <a:endParaRPr lang="ru-RU" altLang="ru-RU" sz="2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97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Прямоугольник 4"/>
          <p:cNvSpPr>
            <a:spLocks noChangeArrowheads="1"/>
          </p:cNvSpPr>
          <p:nvPr/>
        </p:nvSpPr>
        <p:spPr bwMode="auto">
          <a:xfrm>
            <a:off x="467544" y="620688"/>
            <a:ext cx="8568951" cy="6424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dirty="0"/>
              <a:t> 	</a:t>
            </a:r>
            <a:r>
              <a:rPr lang="ru-RU" sz="24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Н.М. Карамзин «Бедная Лиза»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 smtClean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	А.С</a:t>
            </a:r>
            <a:r>
              <a:rPr lang="ru-RU" sz="24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. Пушкин «Станционный смотритель»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	</a:t>
            </a:r>
            <a:r>
              <a:rPr lang="ru-RU" sz="24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М.Ю. Лермонтов «Мцыри»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49580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	Ф.М. Достоевский «Преступление и наказание», «Мальчик </a:t>
            </a:r>
            <a:r>
              <a:rPr lang="ru-RU" sz="2400" dirty="0" smtClean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у Христа </a:t>
            </a:r>
            <a:r>
              <a:rPr lang="ru-RU" sz="24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на ёлке»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49580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	Л.Н. Толстой «Анна Каренина»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49580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	Н.В. Гоголь «Шинель»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	А.Н. Островский «Гроза», «Бесприданница»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	М. Горький «На дне», «Старуха </a:t>
            </a:r>
            <a:r>
              <a:rPr lang="ru-RU" sz="2400" dirty="0" err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Изергиль</a:t>
            </a:r>
            <a:r>
              <a:rPr lang="ru-RU" sz="24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»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	А.И. Куприн «Чудесный доктор»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	А. Грин «Алые паруса»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	Б. Полевой «Повесть о настоящем человеке»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	Андерсен «Девочка со спичками»</a:t>
            </a: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</a:p>
          <a:p>
            <a:pPr indent="449580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	Джек Лондон «Мартин Иден»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/>
                <a:ea typeface="MS Mincho"/>
                <a:cs typeface="Times New Roman"/>
              </a:rPr>
              <a:t> 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>
              <a:defRPr/>
            </a:pPr>
            <a:r>
              <a:rPr lang="ru-RU" altLang="ru-RU" sz="2400" dirty="0">
                <a:solidFill>
                  <a:srgbClr val="7030A0"/>
                </a:solidFill>
                <a:latin typeface="+mn-lt"/>
              </a:rPr>
              <a:t>	</a:t>
            </a:r>
            <a:r>
              <a:rPr lang="ru-RU" altLang="ru-RU" sz="2400" b="1" dirty="0">
                <a:solidFill>
                  <a:srgbClr val="7030A0"/>
                </a:solidFill>
                <a:latin typeface="+mn-lt"/>
              </a:rPr>
              <a:t>		</a:t>
            </a:r>
            <a:endParaRPr lang="ru-RU" altLang="ru-RU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0673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Прямоугольник 4"/>
          <p:cNvSpPr>
            <a:spLocks noChangeArrowheads="1"/>
          </p:cNvSpPr>
          <p:nvPr/>
        </p:nvSpPr>
        <p:spPr bwMode="auto">
          <a:xfrm>
            <a:off x="157162" y="142875"/>
            <a:ext cx="8986837" cy="4900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lnSpc>
                <a:spcPct val="107000"/>
              </a:lnSpc>
            </a:pPr>
            <a:endParaRPr lang="ru-RU" altLang="ru-RU" sz="2800" dirty="0" smtClean="0">
              <a:latin typeface="Times New Roman" panose="02020603050405020304" pitchFamily="18" charset="0"/>
              <a:ea typeface="MS Mincho" pitchFamily="49" charset="-128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endParaRPr lang="ru-RU" altLang="ru-RU" sz="2400" dirty="0" smtClean="0">
              <a:latin typeface="Times New Roman" panose="02020603050405020304" pitchFamily="18" charset="0"/>
              <a:ea typeface="MS Mincho" pitchFamily="49" charset="-128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altLang="ru-RU" sz="2400" dirty="0" smtClean="0">
                <a:latin typeface="Times New Roman" panose="02020603050405020304" pitchFamily="18" charset="0"/>
                <a:ea typeface="MS Mincho" pitchFamily="49" charset="-128"/>
                <a:cs typeface="Times New Roman" pitchFamily="18" charset="0"/>
              </a:rPr>
              <a:t>Какую </a:t>
            </a:r>
            <a:r>
              <a:rPr lang="ru-RU" altLang="ru-RU" sz="2400" dirty="0">
                <a:latin typeface="Times New Roman" panose="02020603050405020304" pitchFamily="18" charset="0"/>
                <a:ea typeface="MS Mincho" pitchFamily="49" charset="-128"/>
                <a:cs typeface="Times New Roman" pitchFamily="18" charset="0"/>
              </a:rPr>
              <a:t>роль в жизни человека играет надежда?</a:t>
            </a:r>
            <a:endParaRPr lang="ru-RU" altLang="ru-RU" sz="2400" dirty="0"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Согласны ли Вы с высказыванием А. Дюма: «Вся мудрость жизни заключается в двух словах: ждать и надеяться»?</a:t>
            </a:r>
            <a:endParaRPr lang="ru-RU" altLang="ru-RU" sz="2400" dirty="0"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Согласны ли Вы с высказыванием</a:t>
            </a:r>
            <a:r>
              <a:rPr lang="ru-RU" altLang="ru-RU" sz="2400" b="1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Диогена </a:t>
            </a:r>
            <a:r>
              <a:rPr lang="ru-RU" altLang="ru-RU" sz="2400" dirty="0" err="1">
                <a:latin typeface="Times New Roman" pitchFamily="18" charset="0"/>
                <a:cs typeface="Times New Roman" pitchFamily="18" charset="0"/>
              </a:rPr>
              <a:t>Синопского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: «Надежда – последнее, что умирает в человеке»?</a:t>
            </a: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Можно ли преодолеть отчаяние в себе?</a:t>
            </a: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itchFamily="18" charset="0"/>
                <a:ea typeface="MS Mincho" pitchFamily="49" charset="-128"/>
                <a:cs typeface="Times New Roman" panose="02020603050405020304" pitchFamily="18" charset="0"/>
              </a:rPr>
              <a:t>Согласны ли Вы с высказыванием Гёте: «Надеяться всегда лучше, чем отчаиваться?»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itchFamily="18" charset="0"/>
                <a:ea typeface="MS Mincho" pitchFamily="49" charset="-128"/>
                <a:cs typeface="Times New Roman" panose="02020603050405020304" pitchFamily="18" charset="0"/>
              </a:rPr>
              <a:t>Согласны ли Вы с высказыванием Пифагора: «Дурные надежды, как дурные путеводители, ведут к дурным поступкам»?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24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Прямоугольник 4"/>
          <p:cNvSpPr>
            <a:spLocks noChangeArrowheads="1"/>
          </p:cNvSpPr>
          <p:nvPr/>
        </p:nvSpPr>
        <p:spPr bwMode="auto">
          <a:xfrm>
            <a:off x="157163" y="142875"/>
            <a:ext cx="8843962" cy="651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lnSpc>
                <a:spcPct val="107000"/>
              </a:lnSpc>
            </a:pPr>
            <a:endParaRPr lang="ru-RU" altLang="ru-RU" sz="2800" dirty="0" smtClean="0">
              <a:solidFill>
                <a:srgbClr val="333333"/>
              </a:solidFill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altLang="ru-RU" sz="2800" dirty="0" smtClean="0">
                <a:solidFill>
                  <a:srgbClr val="333333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Без </a:t>
            </a:r>
            <a:r>
              <a:rPr lang="ru-RU" altLang="ru-RU" sz="2800" dirty="0">
                <a:solidFill>
                  <a:srgbClr val="333333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чего любые надежды бесплодны?</a:t>
            </a:r>
            <a:endParaRPr lang="ru-RU" altLang="ru-RU" sz="2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altLang="ru-RU" sz="2800" dirty="0">
                <a:solidFill>
                  <a:srgbClr val="22222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Когда надежды не сбываются, возможно ли преодолеть отчаянье?</a:t>
            </a:r>
            <a:endParaRPr lang="ru-RU" altLang="ru-RU" sz="2000" dirty="0">
              <a:latin typeface="Calibri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ru-RU" altLang="ru-RU" sz="28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К чему приводят обманутые надежды?</a:t>
            </a:r>
            <a:endParaRPr lang="ru-RU" altLang="ru-RU" sz="2000" dirty="0">
              <a:latin typeface="Calibri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ru-RU" altLang="ru-RU" sz="28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Стоит ли надеяться на несбыточное?</a:t>
            </a:r>
            <a:endParaRPr lang="ru-RU" altLang="ru-RU" sz="2000" dirty="0">
              <a:latin typeface="Calibri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ru-RU" altLang="ru-RU" sz="2800" dirty="0">
                <a:solidFill>
                  <a:srgbClr val="333333"/>
                </a:solidFill>
                <a:latin typeface="Times New Roman" pitchFamily="18" charset="0"/>
                <a:ea typeface="MS Mincho" pitchFamily="49" charset="-128"/>
              </a:rPr>
              <a:t>В чём опасность отчаяния?</a:t>
            </a:r>
            <a:endParaRPr lang="ru-RU" altLang="ru-RU" sz="2000" dirty="0">
              <a:latin typeface="Calibri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ru-RU" altLang="ru-RU" sz="2800" dirty="0">
                <a:solidFill>
                  <a:srgbClr val="333333"/>
                </a:solidFill>
                <a:latin typeface="Times New Roman" pitchFamily="18" charset="0"/>
                <a:ea typeface="MS Mincho" pitchFamily="49" charset="-128"/>
              </a:rPr>
              <a:t>Почему некоторые люди теряют надежду?</a:t>
            </a:r>
            <a:endParaRPr lang="ru-RU" altLang="ru-RU" sz="2000" dirty="0">
              <a:latin typeface="Calibri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ru-RU" altLang="ru-RU" sz="2800" dirty="0">
                <a:latin typeface="Times New Roman" pitchFamily="18" charset="0"/>
                <a:ea typeface="MS Mincho" pitchFamily="49" charset="-128"/>
              </a:rPr>
              <a:t>Согласны ли вы с высказыванием Т. Уайлдера: «</a:t>
            </a:r>
            <a:r>
              <a:rPr lang="ru-RU" alt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Отчаянию слишком живо рисуются возможные беды; надежда – это энергия, и она побуждает ум использовать все способы борьбы с ними»?</a:t>
            </a:r>
            <a:endParaRPr lang="ru-RU" altLang="ru-RU" sz="2000" dirty="0">
              <a:latin typeface="Calibri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ru-RU" alt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Что помогает человеку справиться с отчаянием? </a:t>
            </a:r>
            <a:endParaRPr lang="ru-RU" altLang="ru-RU" sz="2000" dirty="0">
              <a:latin typeface="Calibri" pitchFamily="34" charset="0"/>
            </a:endParaRPr>
          </a:p>
          <a:p>
            <a:endParaRPr lang="ru-RU" altLang="ru-RU" sz="2800" dirty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01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Прямоугольник 3"/>
          <p:cNvSpPr>
            <a:spLocks noChangeArrowheads="1"/>
          </p:cNvSpPr>
          <p:nvPr/>
        </p:nvSpPr>
        <p:spPr bwMode="auto">
          <a:xfrm>
            <a:off x="157164" y="404813"/>
            <a:ext cx="880745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Добро и зло</a:t>
            </a:r>
            <a:endParaRPr lang="ru-RU" altLang="ru-RU" sz="2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altLang="ru-RU" sz="2800" b="1" dirty="0">
              <a:solidFill>
                <a:srgbClr val="7030A0"/>
              </a:solidFill>
              <a:latin typeface="Candara" pitchFamily="34" charset="0"/>
            </a:endParaRPr>
          </a:p>
        </p:txBody>
      </p:sp>
      <p:sp>
        <p:nvSpPr>
          <p:cNvPr id="18435" name="Прямоугольник 4"/>
          <p:cNvSpPr>
            <a:spLocks noChangeArrowheads="1"/>
          </p:cNvSpPr>
          <p:nvPr/>
        </p:nvSpPr>
        <p:spPr bwMode="auto">
          <a:xfrm>
            <a:off x="157163" y="1125538"/>
            <a:ext cx="880745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altLang="ru-RU" sz="2800" dirty="0">
                <a:solidFill>
                  <a:srgbClr val="7030A0"/>
                </a:solidFill>
                <a:latin typeface="+mn-lt"/>
              </a:rPr>
              <a:t>	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Данное направление обращено к вечным вопросам человеческого бытия: что такое добро и что такое зло. Так называемые «проклятые вопросы» человеческого существования, ответы на которые во многом определяют нравственность человека, духовность его жизни, поступки, выбор, эти вопросы неизбежно связаны с вопросами о Боге, бессмертии, страдании, спасении, совести. И размышления над понятиями добра и зла нацеливают на осмысление различных представлений о мире и смысле жизни.</a:t>
            </a:r>
          </a:p>
          <a:p>
            <a:pPr algn="just">
              <a:defRPr/>
            </a:pPr>
            <a:r>
              <a:rPr lang="ru-RU" alt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ru-RU" alt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40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Прямоугольник 4"/>
          <p:cNvSpPr>
            <a:spLocks noChangeArrowheads="1"/>
          </p:cNvSpPr>
          <p:nvPr/>
        </p:nvSpPr>
        <p:spPr bwMode="auto">
          <a:xfrm>
            <a:off x="157163" y="260350"/>
            <a:ext cx="8878887" cy="5756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800" dirty="0">
                <a:latin typeface="+mn-lt"/>
              </a:rPr>
              <a:t>	</a:t>
            </a:r>
            <a:endParaRPr lang="ru-RU" sz="2800" dirty="0" smtClean="0">
              <a:latin typeface="+mn-lt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800" dirty="0">
                <a:ea typeface="Verdan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Уильям </a:t>
            </a:r>
            <a:r>
              <a:rPr lang="ru-RU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Шекспир «Король лир», «Гамлет»</a:t>
            </a: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	И.В. Гёте «Фауст»</a:t>
            </a: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	Жан-Батист Мольер «Тартюф»</a:t>
            </a: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	А.С. Грибоедов «Горе от ума»</a:t>
            </a: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	М.Ю. Лермонтов «Герой нашего времени»</a:t>
            </a:r>
          </a:p>
          <a:p>
            <a:pPr indent="449580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	Н.В. Гоголь «Мёртвые души», «Тарас Бульба»</a:t>
            </a: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	</a:t>
            </a:r>
            <a:r>
              <a:rPr lang="ru-RU" sz="2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Л.Н</a:t>
            </a:r>
            <a:r>
              <a:rPr lang="ru-RU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. Толстой «Кавказский пленник», «Война и мир»</a:t>
            </a:r>
          </a:p>
          <a:p>
            <a:pPr marL="449580" indent="47625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Н.С. Лесков «Очарованный странник», «Человек на часах», «Леди Макбет </a:t>
            </a:r>
            <a:r>
              <a:rPr lang="ru-RU" sz="24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Мценского</a:t>
            </a:r>
            <a:r>
              <a:rPr lang="ru-RU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уезда»</a:t>
            </a:r>
          </a:p>
          <a:p>
            <a:pPr marL="449580" indent="47625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Ф.М. Достоевский «Мальчик у Христа на ёлке», «Преступление и наказание», «Идиот»</a:t>
            </a: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	А.П. Чехов «Тоска»</a:t>
            </a: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	</a:t>
            </a:r>
            <a:endParaRPr lang="ru-RU" altLang="ru-RU" sz="2400" b="1" dirty="0">
              <a:solidFill>
                <a:srgbClr val="7030A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68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Прямоугольник 4"/>
          <p:cNvSpPr>
            <a:spLocks noChangeArrowheads="1"/>
          </p:cNvSpPr>
          <p:nvPr/>
        </p:nvSpPr>
        <p:spPr bwMode="auto">
          <a:xfrm>
            <a:off x="157163" y="260350"/>
            <a:ext cx="8878887" cy="5295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	</a:t>
            </a:r>
            <a:endParaRPr lang="ru-RU" sz="2800" dirty="0" smtClean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	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М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. Горький «На дне»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	А.И. Куприн «Чудесный доктор»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	М. А. Шолохов «Тихий Дон», «Судьба человека»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	М.А. Булгакова «Мастер и Маргарита»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	Чингиз  Айтматов «Белый пароход»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	 Б.Л. Васильев «Летят мои кони»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	Ю. Яковлев «Он убил мою собаку»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	В.Г. Распутин «Уроки французского»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	А.П. Платонов «Юшка»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	А.И. Солженицын «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Матрёнин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двор», «Один день Ивана Денисовича»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 	М.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Зусак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«Книжный вор»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	Дж.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Бойн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«Мальчик в полосатой пижаме»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	 Д. Митчелл «Облачный атлас»</a:t>
            </a:r>
            <a:endParaRPr lang="en-US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	М. Рощин «Спешите делать добро»</a:t>
            </a:r>
            <a:r>
              <a:rPr lang="ru-RU" alt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323860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Прямоугольник 3"/>
          <p:cNvSpPr>
            <a:spLocks noChangeArrowheads="1"/>
          </p:cNvSpPr>
          <p:nvPr/>
        </p:nvSpPr>
        <p:spPr bwMode="auto">
          <a:xfrm>
            <a:off x="179388" y="0"/>
            <a:ext cx="8640762" cy="6415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lnSpc>
                <a:spcPct val="107000"/>
              </a:lnSpc>
            </a:pPr>
            <a:endParaRPr lang="ru-RU" altLang="ru-RU" sz="2400" dirty="0" smtClean="0">
              <a:latin typeface="Times New Roman" panose="02020603050405020304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endParaRPr lang="ru-RU" altLang="ru-RU" sz="2400" dirty="0">
              <a:latin typeface="Times New Roman" panose="02020603050405020304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altLang="ru-RU" sz="2400" dirty="0" smtClean="0"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Почему </a:t>
            </a:r>
            <a:r>
              <a:rPr lang="ru-RU" altLang="ru-RU" sz="2400" dirty="0"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тема добра и зла будет вечно волновать человечество?</a:t>
            </a: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Что такое добро?</a:t>
            </a: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Почему надо противостоять злу?</a:t>
            </a: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Могут ли доброта и злоба сочетаться в одном человеке?</a:t>
            </a: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Можно ли согласиться с утверждением: «Триумф зла — бездействие доброго человека»?</a:t>
            </a: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Какие герои художественных произведений впечатления помогают верить в добро?</a:t>
            </a: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Можно ли согласиться с утверждением Дж. Лондона: «Как легко быть добрым!»?</a:t>
            </a: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В чём заключается сила доброты?</a:t>
            </a: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Как Вы понимаете смысл фразы: «В победе зла — падение </a:t>
            </a:r>
            <a:r>
              <a:rPr lang="ru-RU" altLang="ru-RU" sz="2400" dirty="0" smtClean="0"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твоё,  в </a:t>
            </a:r>
            <a:r>
              <a:rPr lang="ru-RU" altLang="ru-RU" sz="2400" dirty="0"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добре твоём — спасение твоё»?</a:t>
            </a:r>
          </a:p>
        </p:txBody>
      </p:sp>
    </p:spTree>
    <p:extLst>
      <p:ext uri="{BB962C8B-B14F-4D97-AF65-F5344CB8AC3E}">
        <p14:creationId xmlns:p14="http://schemas.microsoft.com/office/powerpoint/2010/main" val="320968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Book Antiqua" pitchFamily="18" charset="0"/>
              </a:rPr>
              <a:t>Как писать это сочинение?</a:t>
            </a:r>
            <a:endParaRPr lang="ru-RU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pic>
        <p:nvPicPr>
          <p:cNvPr id="2051" name="Picture 3" descr="G:\Изображения\книги\img13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4077072"/>
            <a:ext cx="1482045" cy="217119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52" name="Picture 4" descr="G:\Изображения\книги\IMG_462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9712" y="1340768"/>
            <a:ext cx="5544616" cy="45365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3" name="Picture 5" descr="G:\Изображения\книги\x_c782e5ce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1171531" cy="23762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Picture 2" descr="G:\Изображения\книги\svitolk96.png"/>
          <p:cNvPicPr>
            <a:picLocks noGrp="1" noChangeAspect="1" noChangeArrowheads="1"/>
          </p:cNvPicPr>
          <p:nvPr>
            <p:ph idx="1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2120" y="2924944"/>
            <a:ext cx="3179861" cy="3605953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6228184" y="3645024"/>
            <a:ext cx="15906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Сочинение</a:t>
            </a:r>
          </a:p>
          <a:p>
            <a:pPr algn="ctr"/>
            <a:r>
              <a:rPr lang="ru-RU" b="1" dirty="0" smtClean="0">
                <a:latin typeface="Comic Sans MS" pitchFamily="66" charset="0"/>
              </a:rPr>
              <a:t>Тема № ??</a:t>
            </a:r>
            <a:endParaRPr lang="ru-RU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39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Прямоугольник 3"/>
          <p:cNvSpPr>
            <a:spLocks noChangeArrowheads="1"/>
          </p:cNvSpPr>
          <p:nvPr/>
        </p:nvSpPr>
        <p:spPr bwMode="auto">
          <a:xfrm>
            <a:off x="107504" y="188640"/>
            <a:ext cx="8712646" cy="6019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lnSpc>
                <a:spcPct val="107000"/>
              </a:lnSpc>
            </a:pPr>
            <a:endParaRPr lang="ru-RU" alt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Согласны </a:t>
            </a:r>
            <a:r>
              <a:rPr lang="ru-RU" alt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 Вы с тем, что «добро должно быть с кулаками»?</a:t>
            </a: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Можно ли  победить зло в себе?</a:t>
            </a: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Согласны ли Вы с изречением: «Тому, кто не постиг науки добра, всякая иная наука приносит лишь вред»?</a:t>
            </a: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Счастливы ли добрые люди?</a:t>
            </a: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Можно ли простить зло, </a:t>
            </a:r>
            <a:r>
              <a:rPr lang="ru-RU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причинённое </a:t>
            </a:r>
            <a:r>
              <a:rPr lang="ru-RU" alt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тебе другими?</a:t>
            </a: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Какова роль в жизни людей доброты?</a:t>
            </a: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Почему человек должен быть добрым?</a:t>
            </a: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Согласны ли Вы с высказыванием римского философа Сенеки: «Трудно привести к добру нравоучением, легко примером»?</a:t>
            </a: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Важно ли прививать доброту с детства?</a:t>
            </a: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Вы понимаете выражение: «Не делай добра, не получишь зла»?</a:t>
            </a:r>
          </a:p>
        </p:txBody>
      </p:sp>
    </p:spTree>
    <p:extLst>
      <p:ext uri="{BB962C8B-B14F-4D97-AF65-F5344CB8AC3E}">
        <p14:creationId xmlns:p14="http://schemas.microsoft.com/office/powerpoint/2010/main" val="151085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3"/>
          <p:cNvSpPr>
            <a:spLocks noChangeArrowheads="1"/>
          </p:cNvSpPr>
          <p:nvPr/>
        </p:nvSpPr>
        <p:spPr bwMode="auto">
          <a:xfrm>
            <a:off x="179388" y="0"/>
            <a:ext cx="8640762" cy="63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endParaRPr lang="ru-RU" sz="24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endParaRPr lang="ru-RU" sz="20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Как </a:t>
            </a: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Вы понимаете смысл фразы: «Злодейство носит много масок, и самая опасная – маска добродетели»?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Прав ли Л.Н. Толстой, сказавший, что «добро есть вечная, высшая цель нашей жизни»?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Как Вы понимаете призыв Д.С. Лихачёва: «Твори добро, не видя в том заслуги»?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Можно ли согласиться с утверждением немецкого поэта Генриха </a:t>
            </a:r>
            <a: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Гейне: </a:t>
            </a: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«Доброта лучше красоты»?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Может ли стремление творить добро стать смыслом жизни человека?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Как противостоять злу?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Какую роль в судьбе человека может сыграть зло, причинённое другим?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Можно ли оправдать зло?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Как защитить себя от зла?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Могут ли добрые люди быть одинокими?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Что делает человека злым?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43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Прямоугольник 3"/>
          <p:cNvSpPr>
            <a:spLocks noChangeArrowheads="1"/>
          </p:cNvSpPr>
          <p:nvPr/>
        </p:nvSpPr>
        <p:spPr bwMode="auto">
          <a:xfrm>
            <a:off x="323527" y="476672"/>
            <a:ext cx="8569647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Гордость и смирение</a:t>
            </a:r>
            <a:endParaRPr lang="ru-RU" altLang="ru-RU" sz="2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altLang="ru-RU" sz="28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36867" name="Прямоугольник 4"/>
          <p:cNvSpPr>
            <a:spLocks noChangeArrowheads="1"/>
          </p:cNvSpPr>
          <p:nvPr/>
        </p:nvSpPr>
        <p:spPr bwMode="auto">
          <a:xfrm>
            <a:off x="157163" y="1125538"/>
            <a:ext cx="8736012" cy="603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lnSpc>
                <a:spcPct val="107000"/>
              </a:lnSpc>
            </a:pPr>
            <a:r>
              <a:rPr lang="ru-RU" altLang="ru-RU" sz="2800">
                <a:solidFill>
                  <a:srgbClr val="7030A0"/>
                </a:solidFill>
                <a:latin typeface="Candara" pitchFamily="34" charset="0"/>
              </a:rPr>
              <a:t>	</a:t>
            </a:r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В рамках данного направления можно рассуждать о диаметрально противоположных понятиях: гордости и смирении. Они часто оказываются в центре внимания писателей, которые показывают, как реагирует человек на жизненные вызовы, каковы мотивы поступков героев, к чему приводит гордость, граничащая с гордыней? Или, наоборот, как гордость помогает сохранить достоинство личности, спасти человека  от опрометчивых поступков, не даёт идти на сделку с совестью. Темы, предложенные по данному направлению, могут заставить задуматься выпускников и о смирении: хорошо это или плохо? Ведёт к поражению или, наоборот, свидетельствует о высоком духовном развитии личности? Кому приносит пользу смирение: окружению человека или ему самому?</a:t>
            </a:r>
            <a:endParaRPr lang="ru-RU" alt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/>
            <a:endParaRPr lang="ru-RU" altLang="ru-RU" sz="2400">
              <a:solidFill>
                <a:srgbClr val="7030A0"/>
              </a:solidFill>
              <a:latin typeface="Candara" pitchFamily="34" charset="0"/>
            </a:endParaRPr>
          </a:p>
          <a:p>
            <a:pPr algn="just"/>
            <a:r>
              <a:rPr lang="ru-RU" altLang="ru-RU" sz="2400" b="1">
                <a:solidFill>
                  <a:srgbClr val="7030A0"/>
                </a:solidFill>
                <a:latin typeface="Candara" pitchFamily="34" charset="0"/>
              </a:rPr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228917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Прямоугольник 4"/>
          <p:cNvSpPr>
            <a:spLocks noChangeArrowheads="1"/>
          </p:cNvSpPr>
          <p:nvPr/>
        </p:nvSpPr>
        <p:spPr bwMode="auto">
          <a:xfrm>
            <a:off x="323850" y="696824"/>
            <a:ext cx="8569325" cy="575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3200" b="1" dirty="0">
                <a:solidFill>
                  <a:srgbClr val="7030A0"/>
                </a:solidFill>
                <a:latin typeface="+mn-lt"/>
              </a:rPr>
              <a:t>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А.С. Грибоедов «Горе от ума»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 А.С. Пушкин «Дубровский», «Станционный смотритель», «Капитанская дочка», «Медный всадник», «Моцарт и Сальери»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85725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М.Ю. Лермонтов «Герой нашего времени», «Маскарад», «Песня про царя Ивана Васильевича, молодого опричника и удалого купца Калашникова», «Мцыри»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 Н.В. Гоголь «Тарас Бульба», «Шинель»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 Ф.М. Достоевский «Преступление и наказание», «Идиот», «Бесы», «Братья   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Карамазовы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»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 Л. Н. Толстого «Война и мир»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 А. Н. Островский «Гроза»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 Н. А. Некрасов «Кому на Руси жить хорошо»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 М. Горький «На дне», «Макар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Чудра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», «Старуха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Изергиль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»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endParaRPr lang="ru-RU" altLang="ru-RU" sz="2400" b="1" dirty="0">
              <a:solidFill>
                <a:srgbClr val="7030A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592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Прямоугольник 4"/>
          <p:cNvSpPr>
            <a:spLocks noChangeArrowheads="1"/>
          </p:cNvSpPr>
          <p:nvPr/>
        </p:nvSpPr>
        <p:spPr bwMode="auto">
          <a:xfrm>
            <a:off x="157163" y="928688"/>
            <a:ext cx="8964612" cy="480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	А.П. Чехов «Попрыгунья»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	 М.А. Шолохов «Тихий Дон»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 	А.П. Платонов «Юшка»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 	М.А. Булгаков «Мастер и Маргарита»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 	Л. Улицкая «Бедные родственники»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 	А.И. Солженицын «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Матрёнин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двор»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Calibri"/>
                <a:ea typeface="Calibri"/>
                <a:cs typeface="Times New Roman"/>
              </a:rPr>
              <a:t> 	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У. Теккерей «Ярмарка Тщеславия»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 	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Бронте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«Джейн Эйр»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 	Э. О. Уайльд «Портрет Дориана Грея»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 	Дж.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Остин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«Гордость и предубеждение»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 	Дж. Лондон «Мартин Иден»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>
              <a:defRPr/>
            </a:pPr>
            <a:r>
              <a:rPr lang="ru-RU" altLang="ru-RU" sz="2400" b="1" dirty="0">
                <a:solidFill>
                  <a:srgbClr val="7030A0"/>
                </a:solidFill>
                <a:latin typeface="+mn-lt"/>
              </a:rPr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126710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Прямоугольник 4"/>
          <p:cNvSpPr>
            <a:spLocks noChangeArrowheads="1"/>
          </p:cNvSpPr>
          <p:nvPr/>
        </p:nvSpPr>
        <p:spPr bwMode="auto">
          <a:xfrm>
            <a:off x="157163" y="115888"/>
            <a:ext cx="8736012" cy="5361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lnSpc>
                <a:spcPct val="107000"/>
              </a:lnSpc>
            </a:pPr>
            <a:endParaRPr lang="ru-RU" altLang="ru-RU" sz="20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endParaRPr lang="ru-RU" altLang="ru-RU" sz="20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alt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Способен </a:t>
            </a:r>
            <a:r>
              <a:rPr lang="ru-RU" alt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 гордый человек на глубокие чувства?</a:t>
            </a:r>
          </a:p>
          <a:p>
            <a:pPr algn="just">
              <a:lnSpc>
                <a:spcPct val="107000"/>
              </a:lnSpc>
            </a:pPr>
            <a:r>
              <a:rPr lang="ru-RU" alt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гордость влияет на взаимоотношения человека с окружающими?</a:t>
            </a:r>
          </a:p>
          <a:p>
            <a:pPr algn="just">
              <a:lnSpc>
                <a:spcPct val="107000"/>
              </a:lnSpc>
            </a:pPr>
            <a:r>
              <a:rPr lang="ru-RU" alt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Согласны ли вы с утверждением И.С. Тургенева о том, что  «Чрезмерная гордость — вывеска ничтожной души»?</a:t>
            </a:r>
          </a:p>
          <a:p>
            <a:pPr algn="just">
              <a:lnSpc>
                <a:spcPct val="107000"/>
              </a:lnSpc>
            </a:pPr>
            <a:r>
              <a:rPr lang="ru-RU" alt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Согласны ли вы с утверждением Франсуа Де Ларошфуко: «Смирение нередко оказывается притворной покорностью, цель которой — подчинить себе других; это — уловка гордости, принижающей себя, чтобы возвыситься…»?</a:t>
            </a:r>
          </a:p>
          <a:p>
            <a:pPr algn="just">
              <a:lnSpc>
                <a:spcPct val="107000"/>
              </a:lnSpc>
            </a:pPr>
            <a:r>
              <a:rPr lang="ru-RU" alt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Говорит ли умение прощать об отсутствии гордости?</a:t>
            </a:r>
          </a:p>
          <a:p>
            <a:pPr algn="just">
              <a:lnSpc>
                <a:spcPct val="107000"/>
              </a:lnSpc>
            </a:pPr>
            <a:r>
              <a:rPr lang="ru-RU" alt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Согласны ли вы с высказыванием: «Гордость как проявление эгоизма, самовлюблённости, мешает человеку быть счастливым»?</a:t>
            </a:r>
          </a:p>
          <a:p>
            <a:pPr algn="just">
              <a:lnSpc>
                <a:spcPct val="107000"/>
              </a:lnSpc>
            </a:pPr>
            <a:r>
              <a:rPr lang="ru-RU" alt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Согласны ли Вы с утверждением о том, что гордец редко бывает благодарным человеком: он всегда убежден, что получает меньше, чем заслуживает?</a:t>
            </a:r>
          </a:p>
        </p:txBody>
      </p:sp>
    </p:spTree>
    <p:extLst>
      <p:ext uri="{BB962C8B-B14F-4D97-AF65-F5344CB8AC3E}">
        <p14:creationId xmlns:p14="http://schemas.microsoft.com/office/powerpoint/2010/main" val="253771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Прямоугольник 4"/>
          <p:cNvSpPr>
            <a:spLocks noChangeArrowheads="1"/>
          </p:cNvSpPr>
          <p:nvPr/>
        </p:nvSpPr>
        <p:spPr bwMode="auto">
          <a:xfrm>
            <a:off x="157163" y="928688"/>
            <a:ext cx="8964612" cy="615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3200" dirty="0">
                <a:latin typeface="Times New Roman"/>
                <a:ea typeface="Calibri"/>
                <a:cs typeface="Times New Roman"/>
              </a:rPr>
              <a:t>Стоит ли прощать обиды?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3200" dirty="0">
                <a:latin typeface="Times New Roman"/>
                <a:ea typeface="Calibri"/>
                <a:cs typeface="Times New Roman"/>
              </a:rPr>
              <a:t>Смирение – благо или зло?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3200" dirty="0">
                <a:latin typeface="Times New Roman"/>
                <a:ea typeface="Calibri"/>
                <a:cs typeface="Times New Roman"/>
              </a:rPr>
              <a:t>Является ли прощение обиды благородным поступком?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3200" dirty="0">
                <a:latin typeface="Times New Roman"/>
                <a:ea typeface="Calibri"/>
                <a:cs typeface="Times New Roman"/>
              </a:rPr>
              <a:t>Как связаны сила духа и гордость?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3200" dirty="0">
                <a:latin typeface="Times New Roman"/>
                <a:ea typeface="Calibri"/>
                <a:cs typeface="Times New Roman"/>
              </a:rPr>
              <a:t>Как связаны гордость и эгоизм?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3200" dirty="0">
                <a:latin typeface="Times New Roman"/>
                <a:ea typeface="Calibri"/>
                <a:cs typeface="Times New Roman"/>
              </a:rPr>
              <a:t>Смирение — благо или зло?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3200" dirty="0">
                <a:latin typeface="Times New Roman"/>
                <a:ea typeface="Calibri"/>
                <a:cs typeface="Times New Roman"/>
              </a:rPr>
              <a:t>Как научить человека смирению?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3200" dirty="0">
                <a:latin typeface="Times New Roman"/>
                <a:ea typeface="Calibri"/>
                <a:cs typeface="Times New Roman"/>
              </a:rPr>
              <a:t>Как победить в себе гордыню?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3200" dirty="0">
                <a:latin typeface="Times New Roman"/>
                <a:ea typeface="Calibri"/>
                <a:cs typeface="Times New Roman"/>
              </a:rPr>
              <a:t>Может ли смирение навредить человеку?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 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endParaRPr lang="ru-RU" altLang="ru-RU" sz="2400" b="1" dirty="0">
              <a:solidFill>
                <a:srgbClr val="7030A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5603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Прямоугольник 3"/>
          <p:cNvSpPr>
            <a:spLocks noChangeArrowheads="1"/>
          </p:cNvSpPr>
          <p:nvPr/>
        </p:nvSpPr>
        <p:spPr bwMode="auto">
          <a:xfrm>
            <a:off x="179388" y="404813"/>
            <a:ext cx="8640762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sz="2800" b="1">
                <a:latin typeface="Times New Roman" pitchFamily="18" charset="0"/>
                <a:cs typeface="Times New Roman" pitchFamily="18" charset="0"/>
              </a:rPr>
              <a:t>Он и она</a:t>
            </a:r>
            <a:endParaRPr lang="ru-RU" altLang="ru-RU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altLang="ru-RU" sz="2800" b="1">
              <a:solidFill>
                <a:srgbClr val="7030A0"/>
              </a:solidFill>
              <a:latin typeface="Book Antiqua" pitchFamily="18" charset="0"/>
            </a:endParaRPr>
          </a:p>
        </p:txBody>
      </p:sp>
      <p:sp>
        <p:nvSpPr>
          <p:cNvPr id="43011" name="Прямоугольник 4"/>
          <p:cNvSpPr>
            <a:spLocks noChangeArrowheads="1"/>
          </p:cNvSpPr>
          <p:nvPr/>
        </p:nvSpPr>
        <p:spPr bwMode="auto">
          <a:xfrm>
            <a:off x="107504" y="1000125"/>
            <a:ext cx="8712646" cy="483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lnSpc>
                <a:spcPct val="107000"/>
              </a:lnSpc>
            </a:pPr>
            <a:r>
              <a:rPr lang="ru-RU" altLang="ru-RU" sz="2400" b="1" dirty="0">
                <a:latin typeface="Book Antiqua" pitchFamily="18" charset="0"/>
              </a:rPr>
              <a:t>	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Данное направление обращено к теме взаимоотношений между мужчиной и женщиной и, конечно, затрагивает очень широкий круг вопросов. Нацеливает выпускников на размышления о разделённой и неразделённой любви, долге и чувстве, отношениях в семье, верности и измене, ревности. Писатели постоянно обращаются к вопросу, возможно ли счастье в любви? И если – да, то почему не всегда? Отношения между любящими людьми – это «поединок роковой» или «слиянье двух сердец»? Как раскрывается внутренний мир героя через его взаимоотношения с любимым человеком? Можно ли умереть ради всепоглощающего чувства? Бывает ли платоническая любовь?</a:t>
            </a:r>
            <a:endParaRPr lang="ru-RU" altLang="ru-RU" sz="24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56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Прямоугольник 4"/>
          <p:cNvSpPr>
            <a:spLocks noChangeArrowheads="1"/>
          </p:cNvSpPr>
          <p:nvPr/>
        </p:nvSpPr>
        <p:spPr bwMode="auto">
          <a:xfrm>
            <a:off x="251520" y="476671"/>
            <a:ext cx="8640960" cy="516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	</a:t>
            </a:r>
            <a:endParaRPr lang="ru-RU" sz="2400" dirty="0" smtClean="0"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	</a:t>
            </a:r>
            <a: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Уильям </a:t>
            </a: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Шекспир «Ромео и Джульетта», «Отелло»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	А. С. Грибоедов «Горе от ума»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	А.С. Пушкин «Капитанская дочка», «Евгений Онегин»</a:t>
            </a:r>
          </a:p>
          <a:p>
            <a:pPr marL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	М.Ю. Лермонтов «Герой нашего времени», «Песня про царя Ивана Васильевича, молодого опричника и удалого купца Калашникова»</a:t>
            </a:r>
          </a:p>
          <a:p>
            <a:pPr marL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	Ф.М. Достоевский «Преступление и наказание», «Белые ночи», «Идиот»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	Л.Н. Толстой «Анна Каренина», «Война и мир»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	И.А. Гончаров  «Обломов»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	А. Н. Островский «Гроза», «Бесприданница»</a:t>
            </a:r>
          </a:p>
          <a:p>
            <a:pPr marL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	И.С. Тургенев «Ася», «Первая любовь», «Дворянское гнездо», «Накануне» </a:t>
            </a:r>
          </a:p>
          <a:p>
            <a:pPr marL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	А.П. Чехов «О любви», «Попрыгунья», «Дама с собачкой», «Цветы запоздалые», «</a:t>
            </a:r>
            <a:r>
              <a:rPr lang="ru-RU" sz="20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Ионыч</a:t>
            </a: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», «Чайка», «Вишнёвый сад»</a:t>
            </a:r>
          </a:p>
        </p:txBody>
      </p:sp>
    </p:spTree>
    <p:extLst>
      <p:ext uri="{BB962C8B-B14F-4D97-AF65-F5344CB8AC3E}">
        <p14:creationId xmlns:p14="http://schemas.microsoft.com/office/powerpoint/2010/main" val="200206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Прямоугольник 4"/>
          <p:cNvSpPr>
            <a:spLocks noChangeArrowheads="1"/>
          </p:cNvSpPr>
          <p:nvPr/>
        </p:nvSpPr>
        <p:spPr bwMode="auto">
          <a:xfrm>
            <a:off x="323850" y="0"/>
            <a:ext cx="8820150" cy="632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endParaRPr lang="ru-RU" sz="20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А.И</a:t>
            </a: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Куприна «Гранатовый браслет», «Куст сирени»</a:t>
            </a:r>
          </a:p>
          <a:p>
            <a:pPr marL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И.А. Бунин «Кавказ», «Тёмные аллеи», «Солнечный удар», «Лёгкое дыхание»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М. А. Шолохова «Тихий Дон»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М.А. Булгаков «Мастер и Маргарита»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Б. Пастернак «Доктор Живаго»</a:t>
            </a:r>
          </a:p>
          <a:p>
            <a:pPr marL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Р. И. </a:t>
            </a:r>
            <a:r>
              <a:rPr lang="ru-RU" sz="20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Фраерман</a:t>
            </a: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«Дикая собака Динго или повесть о первой любви»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Г.Н. Щербакова  «Роман и Юлька»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Дж. </a:t>
            </a:r>
            <a:r>
              <a:rPr lang="ru-RU" sz="20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Остин</a:t>
            </a: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«Гордость и предубеждение»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О. Генри «Дары волхвов»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Виктор Гюго  «Собор Парижской Богоматери»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Шарлотта </a:t>
            </a:r>
            <a:r>
              <a:rPr lang="ru-RU" sz="20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Бронте</a:t>
            </a: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«Джен Эйр»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Эрих Мария Ремарк  «Три товарища»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Фрэнсис</a:t>
            </a: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Скотт Фицджеральд  «Великий Гэтсби»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Джейн </a:t>
            </a:r>
            <a:r>
              <a:rPr lang="ru-RU" sz="20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Остин</a:t>
            </a: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«Гордость и предубеждение»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0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Сомерсэт</a:t>
            </a: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Моэм «Театр»</a:t>
            </a:r>
          </a:p>
          <a:p>
            <a:pPr algn="just">
              <a:defRPr/>
            </a:pPr>
            <a:endParaRPr lang="ru-RU" alt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62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7571184" cy="864096"/>
          </a:xfrm>
        </p:spPr>
        <p:txBody>
          <a:bodyPr>
            <a:normAutofit/>
          </a:bodyPr>
          <a:lstStyle/>
          <a:p>
            <a:r>
              <a:rPr lang="ru-RU" dirty="0" smtClean="0"/>
              <a:t>Издательство Интеллект-центр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31839" y="1412776"/>
            <a:ext cx="3340895" cy="4883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409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Прямоугольник 4"/>
          <p:cNvSpPr>
            <a:spLocks noChangeArrowheads="1"/>
          </p:cNvSpPr>
          <p:nvPr/>
        </p:nvSpPr>
        <p:spPr bwMode="auto">
          <a:xfrm>
            <a:off x="179512" y="214313"/>
            <a:ext cx="8713663" cy="6019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lnSpc>
                <a:spcPct val="107000"/>
              </a:lnSpc>
            </a:pPr>
            <a:endParaRPr lang="ru-RU" altLang="ru-RU" sz="2400" dirty="0" smtClean="0">
              <a:latin typeface="Times New Roman" panose="02020603050405020304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altLang="ru-RU" sz="2400" dirty="0" smtClean="0"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Как </a:t>
            </a:r>
            <a:r>
              <a:rPr lang="ru-RU" altLang="ru-RU" sz="2400" dirty="0"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построить гармоничные отношения?</a:t>
            </a: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Прав ли был Л.Н. Толстой, утверждая, что все счастливые семьи похожи друг на друга, каждая несчастливая семья несчастлива по-своему?</a:t>
            </a: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Может ли принести счастье «неразделённая любовь»? </a:t>
            </a: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Что нас объединяет?</a:t>
            </a: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Важно ли уметь контролировать свои эмоции во взаимоотношениях?</a:t>
            </a: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Что мешает построить идеальные отношения с любимым человеком?</a:t>
            </a: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Можно ли простить измену в любви? </a:t>
            </a: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Легко ли  любить?</a:t>
            </a: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К чему может привести ревность?</a:t>
            </a: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Что нас разъединяет?</a:t>
            </a:r>
          </a:p>
        </p:txBody>
      </p:sp>
    </p:spTree>
    <p:extLst>
      <p:ext uri="{BB962C8B-B14F-4D97-AF65-F5344CB8AC3E}">
        <p14:creationId xmlns:p14="http://schemas.microsoft.com/office/powerpoint/2010/main" val="326538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Прямоугольник 4"/>
          <p:cNvSpPr>
            <a:spLocks noChangeArrowheads="1"/>
          </p:cNvSpPr>
          <p:nvPr/>
        </p:nvSpPr>
        <p:spPr bwMode="auto">
          <a:xfrm>
            <a:off x="0" y="214313"/>
            <a:ext cx="8893175" cy="526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endParaRPr lang="ru-RU" sz="24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Как </a:t>
            </a: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преодолеть эгоизм во взаимоотношениях между людьми?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Что нужно изменить в себе, чтобы построить идеальные отношения? 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Есть ли равенство между мужчиной и женщиной?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Согласны ли Вы с фразой «Мужчина играет первую скрипку, женщина – дирижирует!»?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Способны  ли мужчины и женщины понять друг друга?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Что разрушает любовь?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Любовь или деньги?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Любовь приносит радость или страдание?</a:t>
            </a:r>
          </a:p>
          <a:p>
            <a:pPr>
              <a:defRPr/>
            </a:pPr>
            <a:endParaRPr lang="ru-RU" altLang="ru-RU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4347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интернет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620687"/>
            <a:ext cx="1008112" cy="100811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1187624" y="724634"/>
            <a:ext cx="7612983" cy="400110"/>
          </a:xfrm>
          <a:prstGeom prst="rect">
            <a:avLst/>
          </a:prstGeom>
          <a:ln w="44450"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latin typeface="Book Antiqua" pitchFamily="18" charset="0"/>
              </a:rPr>
              <a:t>Раскройте  тему с привлечением литературного материала.</a:t>
            </a:r>
            <a:endParaRPr lang="ru-RU" sz="2000" dirty="0">
              <a:latin typeface="Book Antiqua" pitchFamily="18" charset="0"/>
            </a:endParaRPr>
          </a:p>
        </p:txBody>
      </p:sp>
      <p:sp>
        <p:nvSpPr>
          <p:cNvPr id="7" name="Овальная выноска 6"/>
          <p:cNvSpPr/>
          <p:nvPr/>
        </p:nvSpPr>
        <p:spPr>
          <a:xfrm>
            <a:off x="2051720" y="1844824"/>
            <a:ext cx="5616624" cy="1152128"/>
          </a:xfrm>
          <a:prstGeom prst="wedgeEllipseCallout">
            <a:avLst>
              <a:gd name="adj1" fmla="val 39473"/>
              <a:gd name="adj2" fmla="val -110605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chemeClr val="tx1"/>
                </a:solidFill>
              </a:rPr>
              <a:t>Кто\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что\</a:t>
            </a:r>
            <a:r>
              <a:rPr lang="ru-RU" sz="2000" b="1" dirty="0" smtClean="0">
                <a:solidFill>
                  <a:schemeClr val="tx1"/>
                </a:solidFill>
              </a:rPr>
              <a:t> почему делает?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(конкретный герой, его поступки, пояснение причин поступков)</a:t>
            </a:r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23560" name="Picture 8" descr="http://www.subsystems.ru/upload/iblock/675/20140115103222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492896"/>
            <a:ext cx="1224136" cy="1224136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323528" y="3645024"/>
            <a:ext cx="8507457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ln>
                  <a:solidFill>
                    <a:srgbClr val="FF0000"/>
                  </a:solidFill>
                </a:ln>
                <a:latin typeface="Book Antiqua" pitchFamily="18" charset="0"/>
              </a:rPr>
              <a:t>К2. Даны общие слова без конкретного литературного материала.</a:t>
            </a:r>
            <a:endParaRPr lang="ru-RU" sz="2000" dirty="0">
              <a:ln>
                <a:solidFill>
                  <a:srgbClr val="FF0000"/>
                </a:solidFill>
              </a:ln>
              <a:latin typeface="Book Antiqua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39552" y="4221088"/>
            <a:ext cx="8117928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ln>
                  <a:solidFill>
                    <a:srgbClr val="FF0000"/>
                  </a:solidFill>
                </a:ln>
                <a:latin typeface="Book Antiqua" pitchFamily="18" charset="0"/>
              </a:rPr>
              <a:t>Это пересказ или переписывание текста без комментирования.</a:t>
            </a:r>
            <a:endParaRPr lang="ru-RU" sz="2000" dirty="0">
              <a:ln>
                <a:solidFill>
                  <a:srgbClr val="FF0000"/>
                </a:solidFill>
              </a:ln>
              <a:latin typeface="Book Antiqua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 rot="5400000">
            <a:off x="2978112" y="4878872"/>
            <a:ext cx="79208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67744" y="5661248"/>
            <a:ext cx="1887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НЕЗАЧЁТ</a:t>
            </a:r>
            <a:endParaRPr lang="ru-RU" sz="3600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259632" y="3140968"/>
            <a:ext cx="7693133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ln>
                  <a:solidFill>
                    <a:srgbClr val="FF0000"/>
                  </a:solidFill>
                </a:ln>
                <a:latin typeface="Book Antiqua" pitchFamily="18" charset="0"/>
              </a:rPr>
              <a:t>К1. Это работа на другую тему. Замысел не прослеживается.</a:t>
            </a:r>
            <a:endParaRPr lang="ru-RU" sz="2000" dirty="0">
              <a:ln>
                <a:solidFill>
                  <a:srgbClr val="FF0000"/>
                </a:solidFill>
              </a:ln>
              <a:latin typeface="Book Antiqua" pitchFamily="18" charset="0"/>
            </a:endParaRPr>
          </a:p>
        </p:txBody>
      </p:sp>
      <p:pic>
        <p:nvPicPr>
          <p:cNvPr id="23561" name="Picture 9" descr="C:\Users\Ирина\другое\Downloads\6c55c20e474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8024" y="4671593"/>
            <a:ext cx="3024336" cy="16925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54046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7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1" grpId="0" animBg="1"/>
      <p:bldP spid="12" grpId="0" animBg="1"/>
      <p:bldP spid="13" grpId="0" animBg="1"/>
      <p:bldP spid="14" grpId="0"/>
      <p:bldP spid="1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363272" cy="5433467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пособии подробно освещены критерии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оценивания итогового сочинения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организаций, реализующих образовательные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среднего общего 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и для вузов. </a:t>
            </a:r>
          </a:p>
          <a:p>
            <a:pPr algn="just"/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Рассматривается  структура итогового сочинения. 	Даются методические рекомендации о том, как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писать вступление, основную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часть сочинения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заключение.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Помещены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образцы сочинений не только  к каждому тематическому блоку 2019 - 2020 года, но и представлены материалы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2014–2018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годов. Знакомство с ними поможет создать собственные творческие работы.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 предназначен не только для учеников 10-х и 11-х классов, но и для учителей и методистов.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80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Text Box 1"/>
          <p:cNvSpPr txBox="1">
            <a:spLocks noChangeArrowheads="1"/>
          </p:cNvSpPr>
          <p:nvPr/>
        </p:nvSpPr>
        <p:spPr bwMode="auto">
          <a:xfrm>
            <a:off x="107504" y="377824"/>
            <a:ext cx="9683750" cy="604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65125" indent="-277813">
              <a:spcBef>
                <a:spcPts val="5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6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1pPr>
            <a:lvl2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4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2pPr>
            <a:lvl3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3pPr>
            <a:lvl4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4pPr>
            <a:lvl5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9pPr>
          </a:lstStyle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3200" dirty="0">
                <a:latin typeface="Corbel" pitchFamily="34" charset="0"/>
                <a:ea typeface="MS Gothic" pitchFamily="49" charset="-128"/>
              </a:rPr>
              <a:t>  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3200" b="1" dirty="0">
                <a:latin typeface="Times New Roman" pitchFamily="18" charset="0"/>
                <a:ea typeface="MS Gothic" pitchFamily="49" charset="-128"/>
              </a:rPr>
              <a:t>	</a:t>
            </a:r>
            <a:r>
              <a:rPr lang="ru-RU" altLang="ru-RU" sz="3200" b="1" dirty="0">
                <a:solidFill>
                  <a:srgbClr val="7030A0"/>
                </a:solidFill>
                <a:latin typeface="Times New Roman" pitchFamily="18" charset="0"/>
                <a:ea typeface="MS Gothic" pitchFamily="49" charset="-128"/>
              </a:rPr>
              <a:t>	</a:t>
            </a:r>
          </a:p>
          <a:p>
            <a:pPr eaLnBrk="1" hangingPunct="1">
              <a:spcBef>
                <a:spcPts val="600"/>
              </a:spcBef>
              <a:buClrTx/>
              <a:buSzPct val="80000"/>
              <a:buFontTx/>
              <a:buNone/>
            </a:pPr>
            <a:endParaRPr lang="ru-RU" altLang="ru-RU" sz="3600" dirty="0">
              <a:latin typeface="Times New Roman" pitchFamily="18" charset="0"/>
              <a:ea typeface="MS Gothic" pitchFamily="49" charset="-128"/>
            </a:endParaRPr>
          </a:p>
          <a:p>
            <a:pPr eaLnBrk="1" hangingPunct="1">
              <a:spcBef>
                <a:spcPts val="600"/>
              </a:spcBef>
              <a:buClrTx/>
              <a:buSzPct val="80000"/>
              <a:buFontTx/>
              <a:buNone/>
            </a:pPr>
            <a:endParaRPr lang="ru-RU" altLang="ru-RU" sz="3600" dirty="0">
              <a:latin typeface="Times New Roman" pitchFamily="18" charset="0"/>
              <a:ea typeface="MS Gothic" pitchFamily="49" charset="-128"/>
            </a:endParaRPr>
          </a:p>
          <a:p>
            <a:pPr eaLnBrk="1" hangingPunct="1">
              <a:spcBef>
                <a:spcPts val="600"/>
              </a:spcBef>
              <a:buClrTx/>
              <a:buSzPct val="80000"/>
              <a:buFontTx/>
              <a:buNone/>
            </a:pPr>
            <a:endParaRPr lang="ru-RU" altLang="ru-RU" sz="3600" dirty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340996" name="Прямоугольник 1"/>
          <p:cNvSpPr>
            <a:spLocks noChangeArrowheads="1"/>
          </p:cNvSpPr>
          <p:nvPr/>
        </p:nvSpPr>
        <p:spPr bwMode="auto">
          <a:xfrm>
            <a:off x="251521" y="1124744"/>
            <a:ext cx="813690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eaLnBrk="1" hangingPunct="1">
              <a:spcBef>
                <a:spcPts val="600"/>
              </a:spcBef>
              <a:buSzPct val="80000"/>
            </a:pPr>
            <a:r>
              <a:rPr lang="ru-RU" altLang="ru-RU" b="1" dirty="0" err="1">
                <a:solidFill>
                  <a:srgbClr val="000000"/>
                </a:solidFill>
                <a:latin typeface="Times New Roman" pitchFamily="18" charset="0"/>
              </a:rPr>
              <a:t>Драбкина</a:t>
            </a: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</a:rPr>
              <a:t> С.В. и Субботин Д.И</a:t>
            </a:r>
            <a:r>
              <a:rPr lang="ru-RU" altLang="ru-RU" b="1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ru-RU" altLang="ru-RU" b="1" dirty="0">
              <a:solidFill>
                <a:srgbClr val="000000"/>
              </a:solidFill>
              <a:latin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buSzPct val="80000"/>
            </a:pP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</a:rPr>
              <a:t>«Издательство</a:t>
            </a:r>
          </a:p>
          <a:p>
            <a:pPr algn="just" eaLnBrk="1" hangingPunct="1">
              <a:spcBef>
                <a:spcPts val="600"/>
              </a:spcBef>
              <a:buSzPct val="80000"/>
            </a:pP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</a:rPr>
              <a:t>«Интеллект-Центр»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1" y="1301367"/>
            <a:ext cx="3312367" cy="4831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9127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Text Box 1"/>
          <p:cNvSpPr txBox="1">
            <a:spLocks noChangeArrowheads="1"/>
          </p:cNvSpPr>
          <p:nvPr/>
        </p:nvSpPr>
        <p:spPr bwMode="auto">
          <a:xfrm>
            <a:off x="179512" y="404665"/>
            <a:ext cx="8856984" cy="5977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65125" indent="-277813">
              <a:spcBef>
                <a:spcPts val="5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 sz="26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1pPr>
            <a:lvl2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 sz="24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2pPr>
            <a:lvl3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3pPr>
            <a:lvl4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4pPr>
            <a:lvl5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9pPr>
          </a:lstStyle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800" dirty="0">
                <a:latin typeface="Times New Roman" pitchFamily="18" charset="0"/>
                <a:ea typeface="MS Gothic" pitchFamily="49" charset="-128"/>
              </a:rPr>
              <a:t>		</a:t>
            </a:r>
            <a:r>
              <a:rPr lang="ru-RU" altLang="ru-RU" sz="2400" dirty="0">
                <a:latin typeface="Times New Roman" pitchFamily="18" charset="0"/>
                <a:ea typeface="MS Gothic" pitchFamily="49" charset="-128"/>
              </a:rPr>
              <a:t>Отличием  пособия является  форма подачи учебного и практического материала: в пособии дан комментарий к каждому </a:t>
            </a:r>
            <a:r>
              <a:rPr lang="ru-RU" altLang="ru-RU" sz="2400" dirty="0" smtClean="0">
                <a:latin typeface="Times New Roman" pitchFamily="18" charset="0"/>
                <a:ea typeface="MS Gothic" pitchFamily="49" charset="-128"/>
              </a:rPr>
              <a:t>заданию тестовой части (к 26-ти заданиям) и помещены методические материалы для написания сочинения в формате ЕГЭ, то есть для выполнения 27-го задания. 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400" dirty="0">
                <a:latin typeface="Times New Roman" pitchFamily="18" charset="0"/>
                <a:ea typeface="MS Gothic" pitchFamily="49" charset="-128"/>
              </a:rPr>
              <a:t>	</a:t>
            </a:r>
            <a:r>
              <a:rPr lang="ru-RU" altLang="ru-RU" sz="2400" dirty="0" smtClean="0">
                <a:latin typeface="Times New Roman" pitchFamily="18" charset="0"/>
                <a:ea typeface="MS Gothic" pitchFamily="49" charset="-128"/>
              </a:rPr>
              <a:t>Комментарий к каждому заданию тестовой части </a:t>
            </a:r>
            <a:r>
              <a:rPr lang="ru-RU" altLang="ru-RU" sz="2400" dirty="0">
                <a:latin typeface="Times New Roman" pitchFamily="18" charset="0"/>
                <a:ea typeface="MS Gothic" pitchFamily="49" charset="-128"/>
              </a:rPr>
              <a:t>построен  по следующей схеме: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400" dirty="0">
                <a:latin typeface="Times New Roman" pitchFamily="18" charset="0"/>
                <a:ea typeface="MS Gothic" pitchFamily="49" charset="-128"/>
              </a:rPr>
              <a:t>		1. Формулировка задания.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400" dirty="0">
                <a:latin typeface="Times New Roman" pitchFamily="18" charset="0"/>
                <a:ea typeface="MS Gothic" pitchFamily="49" charset="-128"/>
              </a:rPr>
              <a:t>		2. Необходимый теоретический материал, представленный в сжатой и оптимально структурированной </a:t>
            </a:r>
            <a:r>
              <a:rPr lang="ru-RU" altLang="ru-RU" sz="2400" dirty="0" smtClean="0">
                <a:latin typeface="Times New Roman" pitchFamily="18" charset="0"/>
                <a:ea typeface="MS Gothic" pitchFamily="49" charset="-128"/>
              </a:rPr>
              <a:t>форме, повторение которого даёт возможность ученику справиться с тестовым заданием.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400" dirty="0" smtClean="0">
                <a:latin typeface="Times New Roman" pitchFamily="18" charset="0"/>
                <a:ea typeface="MS Gothic" pitchFamily="49" charset="-128"/>
              </a:rPr>
              <a:t> </a:t>
            </a:r>
            <a:r>
              <a:rPr lang="ru-RU" altLang="ru-RU" sz="2400" dirty="0">
                <a:latin typeface="Times New Roman" pitchFamily="18" charset="0"/>
                <a:ea typeface="MS Gothic" pitchFamily="49" charset="-128"/>
              </a:rPr>
              <a:t>		3. Алгоритм выполнения задания.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400" dirty="0">
                <a:latin typeface="Times New Roman" pitchFamily="18" charset="0"/>
                <a:ea typeface="MS Gothic" pitchFamily="49" charset="-128"/>
              </a:rPr>
              <a:t>		</a:t>
            </a:r>
            <a:r>
              <a:rPr lang="ru-RU" altLang="ru-RU" sz="2400" dirty="0" smtClean="0">
                <a:latin typeface="Times New Roman" pitchFamily="18" charset="0"/>
                <a:ea typeface="MS Gothic" pitchFamily="49" charset="-128"/>
              </a:rPr>
              <a:t>4.  10 вариантов в формате данного задания.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400" dirty="0" smtClean="0">
                <a:latin typeface="Times New Roman" pitchFamily="18" charset="0"/>
                <a:ea typeface="MS Gothic" pitchFamily="49" charset="-128"/>
              </a:rPr>
              <a:t>	</a:t>
            </a:r>
          </a:p>
          <a:p>
            <a:pPr eaLnBrk="1" hangingPunct="1">
              <a:spcBef>
                <a:spcPts val="600"/>
              </a:spcBef>
              <a:buClrTx/>
              <a:buSzPct val="80000"/>
              <a:buFontTx/>
              <a:buNone/>
            </a:pPr>
            <a:endParaRPr lang="ru-RU" altLang="ru-RU" sz="2400" dirty="0">
              <a:latin typeface="Times New Roman" pitchFamily="18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8661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Text Box 1"/>
          <p:cNvSpPr txBox="1">
            <a:spLocks noChangeArrowheads="1"/>
          </p:cNvSpPr>
          <p:nvPr/>
        </p:nvSpPr>
        <p:spPr bwMode="auto">
          <a:xfrm>
            <a:off x="107504" y="549275"/>
            <a:ext cx="9036496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65125" indent="-277813">
              <a:spcBef>
                <a:spcPts val="5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6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1pPr>
            <a:lvl2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4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2pPr>
            <a:lvl3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3pPr>
            <a:lvl4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4pPr>
            <a:lvl5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9pPr>
          </a:lstStyle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800" dirty="0">
                <a:latin typeface="Corbel" pitchFamily="34" charset="0"/>
                <a:ea typeface="MS Gothic" pitchFamily="49" charset="-128"/>
              </a:rPr>
              <a:t>   </a:t>
            </a:r>
            <a:r>
              <a:rPr lang="ru-RU" altLang="ru-RU" sz="2400" dirty="0">
                <a:latin typeface="Times New Roman" pitchFamily="18" charset="0"/>
                <a:ea typeface="MS Gothic" pitchFamily="49" charset="-128"/>
                <a:cs typeface="Times New Roman" panose="02020603050405020304" pitchFamily="18" charset="0"/>
              </a:rPr>
              <a:t>Помимо разбора заданий первой части данное пособие включает в себя подробные рекомендации по  написанию сочинения-рассуждения (задания 27). В этом разделе помещены  следующие материалы: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400" dirty="0">
                <a:latin typeface="Times New Roman" pitchFamily="18" charset="0"/>
                <a:ea typeface="MS Gothic" pitchFamily="49" charset="-128"/>
                <a:cs typeface="Times New Roman" panose="02020603050405020304" pitchFamily="18" charset="0"/>
              </a:rPr>
              <a:t>1. Критерии  оценивания экспертами творческого задания, знание которых поможет выпускникам избежать типичных недочетов при его выполнении; 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400" dirty="0">
                <a:latin typeface="Times New Roman" pitchFamily="18" charset="0"/>
                <a:ea typeface="MS Gothic" pitchFamily="49" charset="-128"/>
                <a:cs typeface="Times New Roman" panose="02020603050405020304" pitchFamily="18" charset="0"/>
              </a:rPr>
              <a:t>2. </a:t>
            </a:r>
            <a:r>
              <a:rPr lang="ru-RU" altLang="ru-RU" sz="2400" dirty="0" smtClean="0">
                <a:latin typeface="Times New Roman" pitchFamily="18" charset="0"/>
                <a:ea typeface="MS Gothic" pitchFamily="49" charset="-128"/>
                <a:cs typeface="Times New Roman" panose="02020603050405020304" pitchFamily="18" charset="0"/>
              </a:rPr>
              <a:t>План </a:t>
            </a:r>
            <a:r>
              <a:rPr lang="ru-RU" altLang="ru-RU" sz="2400" dirty="0">
                <a:latin typeface="Times New Roman" pitchFamily="18" charset="0"/>
                <a:ea typeface="MS Gothic" pitchFamily="49" charset="-128"/>
                <a:cs typeface="Times New Roman" panose="02020603050405020304" pitchFamily="18" charset="0"/>
              </a:rPr>
              <a:t>написания сочинения-рассуждения, составленный на основе требований, предъявляемых к выполнению задания 27</a:t>
            </a:r>
            <a:r>
              <a:rPr lang="ru-RU" altLang="ru-RU" sz="2400" dirty="0" smtClean="0">
                <a:latin typeface="Times New Roman" pitchFamily="18" charset="0"/>
                <a:ea typeface="MS Gothic" pitchFamily="49" charset="-128"/>
                <a:cs typeface="Times New Roman" panose="02020603050405020304" pitchFamily="18" charset="0"/>
              </a:rPr>
              <a:t>;</a:t>
            </a:r>
          </a:p>
          <a:p>
            <a:pPr algn="just">
              <a:spcBef>
                <a:spcPts val="600"/>
              </a:spcBef>
              <a:buClrTx/>
              <a:buSzPct val="80000"/>
            </a:pPr>
            <a:r>
              <a:rPr lang="ru-RU" altLang="ru-RU" sz="2400" dirty="0">
                <a:latin typeface="Times New Roman" pitchFamily="18" charset="0"/>
                <a:ea typeface="MS Gothic" pitchFamily="49" charset="-128"/>
                <a:cs typeface="Times New Roman" panose="02020603050405020304" pitchFamily="18" charset="0"/>
              </a:rPr>
              <a:t>3. Практические советы по написанию каждой из  частей сочинения-рассуждения;</a:t>
            </a:r>
          </a:p>
          <a:p>
            <a:pPr algn="just">
              <a:spcBef>
                <a:spcPts val="600"/>
              </a:spcBef>
              <a:buClrTx/>
              <a:buSzPct val="80000"/>
            </a:pPr>
            <a:r>
              <a:rPr lang="ru-RU" altLang="ru-RU" sz="2400" dirty="0">
                <a:latin typeface="Times New Roman" pitchFamily="18" charset="0"/>
                <a:ea typeface="MS Gothic" pitchFamily="49" charset="-128"/>
                <a:cs typeface="Times New Roman" panose="02020603050405020304" pitchFamily="18" charset="0"/>
              </a:rPr>
              <a:t>4. Анализ типичных ошибок, допускаемых выпускниками при формулировке проблемы, написании комментария и приведении аргументов.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endParaRPr lang="ru-RU" altLang="ru-RU" sz="2400" dirty="0">
              <a:latin typeface="Times New Roman" pitchFamily="18" charset="0"/>
              <a:ea typeface="MS Gothic" pitchFamily="49" charset="-128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endParaRPr lang="ru-RU" altLang="ru-RU" sz="2400" dirty="0">
              <a:latin typeface="Times New Roman" pitchFamily="18" charset="0"/>
              <a:ea typeface="MS Gothic" pitchFamily="49" charset="-128"/>
              <a:cs typeface="Times New Roman" panose="02020603050405020304" pitchFamily="18" charset="0"/>
            </a:endParaRPr>
          </a:p>
          <a:p>
            <a:pPr eaLnBrk="1" hangingPunct="1">
              <a:spcBef>
                <a:spcPts val="600"/>
              </a:spcBef>
              <a:buClrTx/>
              <a:buSzPct val="80000"/>
              <a:buFontTx/>
              <a:buNone/>
            </a:pPr>
            <a:endParaRPr lang="ru-RU" altLang="ru-RU" sz="2400" dirty="0">
              <a:latin typeface="Times New Roman" pitchFamily="18" charset="0"/>
              <a:ea typeface="MS Gothic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55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Text Box 1"/>
          <p:cNvSpPr txBox="1">
            <a:spLocks noChangeArrowheads="1"/>
          </p:cNvSpPr>
          <p:nvPr/>
        </p:nvSpPr>
        <p:spPr bwMode="auto">
          <a:xfrm>
            <a:off x="107504" y="549275"/>
            <a:ext cx="8928992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65125" indent="-277813">
              <a:spcBef>
                <a:spcPts val="5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6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1pPr>
            <a:lvl2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4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2pPr>
            <a:lvl3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3pPr>
            <a:lvl4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4pPr>
            <a:lvl5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9pPr>
          </a:lstStyle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400" dirty="0" smtClean="0">
                <a:latin typeface="Times New Roman" pitchFamily="18" charset="0"/>
                <a:ea typeface="MS Gothic" pitchFamily="49" charset="-128"/>
              </a:rPr>
              <a:t>5. Методические советы, помогающие  </a:t>
            </a:r>
            <a:r>
              <a:rPr lang="ru-RU" altLang="ru-RU" sz="2400" dirty="0">
                <a:latin typeface="Times New Roman" pitchFamily="18" charset="0"/>
                <a:ea typeface="MS Gothic" pitchFamily="49" charset="-128"/>
              </a:rPr>
              <a:t>вводить в текст сочинения-рассуждения комментарий, формулировать авторскую позицию, выражать свое согласие или несогласие с </a:t>
            </a:r>
            <a:r>
              <a:rPr lang="ru-RU" altLang="ru-RU" sz="2400" dirty="0" smtClean="0">
                <a:latin typeface="Times New Roman" pitchFamily="18" charset="0"/>
                <a:ea typeface="MS Gothic" pitchFamily="49" charset="-128"/>
              </a:rPr>
              <a:t>автором, обосновывая его;</a:t>
            </a:r>
            <a:endParaRPr lang="ru-RU" altLang="ru-RU" sz="2400" dirty="0">
              <a:latin typeface="Times New Roman" pitchFamily="18" charset="0"/>
              <a:ea typeface="MS Gothic" pitchFamily="49" charset="-128"/>
            </a:endParaRP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400" dirty="0">
                <a:latin typeface="Times New Roman" pitchFamily="18" charset="0"/>
                <a:ea typeface="MS Gothic" pitchFamily="49" charset="-128"/>
              </a:rPr>
              <a:t>6. </a:t>
            </a:r>
            <a:r>
              <a:rPr lang="ru-RU" altLang="ru-RU" sz="2400" dirty="0" smtClean="0">
                <a:latin typeface="Times New Roman" pitchFamily="18" charset="0"/>
                <a:ea typeface="MS Gothic" pitchFamily="49" charset="-128"/>
              </a:rPr>
              <a:t>Перечень </a:t>
            </a:r>
            <a:r>
              <a:rPr lang="ru-RU" altLang="ru-RU" sz="2400" dirty="0">
                <a:latin typeface="Times New Roman" pitchFamily="18" charset="0"/>
                <a:ea typeface="MS Gothic" pitchFamily="49" charset="-128"/>
              </a:rPr>
              <a:t>проблем, наиболее часто встречающихся в текстах 27 задания;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400" dirty="0">
                <a:latin typeface="Times New Roman" pitchFamily="18" charset="0"/>
                <a:ea typeface="MS Gothic" pitchFamily="49" charset="-128"/>
              </a:rPr>
              <a:t>7. </a:t>
            </a:r>
            <a:r>
              <a:rPr lang="ru-RU" altLang="ru-RU" sz="2400" dirty="0" smtClean="0">
                <a:latin typeface="Times New Roman" pitchFamily="18" charset="0"/>
                <a:ea typeface="MS Gothic" pitchFamily="49" charset="-128"/>
              </a:rPr>
              <a:t>Классификация </a:t>
            </a:r>
            <a:r>
              <a:rPr lang="ru-RU" altLang="ru-RU" sz="2400" dirty="0">
                <a:latin typeface="Times New Roman" pitchFamily="18" charset="0"/>
                <a:ea typeface="MS Gothic" pitchFamily="49" charset="-128"/>
              </a:rPr>
              <a:t>речевых и грамматических ошибок, </a:t>
            </a:r>
            <a:r>
              <a:rPr lang="ru-RU" altLang="ru-RU" sz="2400" dirty="0" smtClean="0">
                <a:latin typeface="Times New Roman" pitchFamily="18" charset="0"/>
                <a:ea typeface="MS Gothic" pitchFamily="49" charset="-128"/>
              </a:rPr>
              <a:t>которые </a:t>
            </a:r>
            <a:r>
              <a:rPr lang="ru-RU" altLang="ru-RU" sz="2400" dirty="0">
                <a:latin typeface="Times New Roman" pitchFamily="18" charset="0"/>
                <a:ea typeface="MS Gothic" pitchFamily="49" charset="-128"/>
              </a:rPr>
              <a:t>не следует допускать в письменной речи</a:t>
            </a:r>
            <a:r>
              <a:rPr lang="ru-RU" altLang="ru-RU" sz="2400" dirty="0" smtClean="0">
                <a:latin typeface="Times New Roman" pitchFamily="18" charset="0"/>
                <a:ea typeface="MS Gothic" pitchFamily="49" charset="-128"/>
              </a:rPr>
              <a:t>;</a:t>
            </a:r>
          </a:p>
          <a:p>
            <a:pPr algn="just">
              <a:spcBef>
                <a:spcPts val="600"/>
              </a:spcBef>
              <a:buClrTx/>
              <a:buSzPct val="80000"/>
            </a:pPr>
            <a:r>
              <a:rPr lang="ru-RU" altLang="ru-RU" sz="2400" dirty="0">
                <a:latin typeface="Times New Roman" pitchFamily="18" charset="0"/>
                <a:ea typeface="MS Gothic" pitchFamily="49" charset="-128"/>
              </a:rPr>
              <a:t>8. Представлены и образцы сочинений-рассуждений по разным проблемам, </a:t>
            </a:r>
            <a:r>
              <a:rPr lang="ru-RU" altLang="ru-RU" sz="2400" dirty="0" smtClean="0">
                <a:latin typeface="Times New Roman" pitchFamily="18" charset="0"/>
                <a:ea typeface="MS Gothic" pitchFamily="49" charset="-128"/>
              </a:rPr>
              <a:t>которые могут помочь определиться </a:t>
            </a:r>
            <a:r>
              <a:rPr lang="ru-RU" altLang="ru-RU" sz="2400" dirty="0">
                <a:latin typeface="Times New Roman" pitchFamily="18" charset="0"/>
                <a:ea typeface="MS Gothic" pitchFamily="49" charset="-128"/>
              </a:rPr>
              <a:t>абитуриентам с собственной моделью написания творческой части ЕГЭ по русскому языку.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endParaRPr lang="ru-RU" altLang="ru-RU" sz="2400" dirty="0">
              <a:latin typeface="Times New Roman" pitchFamily="18" charset="0"/>
              <a:ea typeface="MS Gothic" pitchFamily="49" charset="-128"/>
            </a:endParaRPr>
          </a:p>
          <a:p>
            <a:pPr eaLnBrk="1" hangingPunct="1">
              <a:spcBef>
                <a:spcPts val="600"/>
              </a:spcBef>
              <a:buClrTx/>
              <a:buSzPct val="80000"/>
              <a:buFontTx/>
              <a:buNone/>
            </a:pPr>
            <a:endParaRPr lang="ru-RU" altLang="ru-RU" sz="2400" dirty="0">
              <a:latin typeface="Times New Roman" pitchFamily="18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9652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Text Box 1"/>
          <p:cNvSpPr txBox="1">
            <a:spLocks noChangeArrowheads="1"/>
          </p:cNvSpPr>
          <p:nvPr/>
        </p:nvSpPr>
        <p:spPr bwMode="auto">
          <a:xfrm>
            <a:off x="0" y="620713"/>
            <a:ext cx="9036495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65125" indent="-277813">
              <a:spcBef>
                <a:spcPts val="5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 sz="26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1pPr>
            <a:lvl2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 sz="24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2pPr>
            <a:lvl3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3pPr>
            <a:lvl4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4pPr>
            <a:lvl5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9pPr>
          </a:lstStyle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3200" dirty="0">
                <a:latin typeface="Times New Roman" pitchFamily="18" charset="0"/>
                <a:ea typeface="MS Gothic" pitchFamily="49" charset="-128"/>
              </a:rPr>
              <a:t>		</a:t>
            </a:r>
            <a:r>
              <a:rPr lang="ru-RU" altLang="ru-RU" sz="2400" dirty="0" smtClean="0">
                <a:latin typeface="Times New Roman" pitchFamily="18" charset="0"/>
                <a:ea typeface="MS Gothic" pitchFamily="49" charset="-128"/>
              </a:rPr>
              <a:t>В конце пособия помещены 5 тестов в формате ЕГЭ и ключи</a:t>
            </a:r>
            <a:r>
              <a:rPr lang="ru-RU" altLang="ru-RU" sz="2400" dirty="0">
                <a:latin typeface="Times New Roman" pitchFamily="18" charset="0"/>
                <a:ea typeface="MS Gothic" pitchFamily="49" charset="-128"/>
              </a:rPr>
              <a:t>, позволяющие узнать правильный </a:t>
            </a:r>
            <a:r>
              <a:rPr lang="ru-RU" altLang="ru-RU" sz="2400" dirty="0" smtClean="0">
                <a:latin typeface="Times New Roman" pitchFamily="18" charset="0"/>
                <a:ea typeface="MS Gothic" pitchFamily="49" charset="-128"/>
              </a:rPr>
              <a:t>ответ не только на тесты, но и на все задания, предлагаемые в пособии.</a:t>
            </a:r>
            <a:endParaRPr lang="ru-RU" altLang="ru-RU" sz="2400" dirty="0">
              <a:latin typeface="Times New Roman" pitchFamily="18" charset="0"/>
              <a:ea typeface="MS Gothic" pitchFamily="49" charset="-128"/>
            </a:endParaRP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400" dirty="0">
                <a:latin typeface="Times New Roman" pitchFamily="18" charset="0"/>
                <a:ea typeface="MS Gothic" pitchFamily="49" charset="-128"/>
              </a:rPr>
              <a:t>		 Цель данного пособия – помочь преподавателям подготовить учащихся к Единому экзамену по русскому языку, воспользовавшись материалом пособия, и помочь ученику самостоятельно подготовиться к Единому экзамену по русскому языку.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endParaRPr lang="ru-RU" altLang="ru-RU" sz="2400" dirty="0">
              <a:latin typeface="Times New Roman" pitchFamily="18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6094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79388" y="0"/>
            <a:ext cx="87153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82880" tIns="91440" rIns="90000" bIns="46800"/>
          <a:lstStyle>
            <a:lvl1pPr marL="511175" indent="-511175">
              <a:tabLst>
                <a:tab pos="511175" algn="l"/>
                <a:tab pos="958850" algn="l"/>
                <a:tab pos="1408113" algn="l"/>
                <a:tab pos="1857375" algn="l"/>
                <a:tab pos="2306638" algn="l"/>
                <a:tab pos="2755900" algn="l"/>
                <a:tab pos="3205163" algn="l"/>
                <a:tab pos="3654425" algn="l"/>
                <a:tab pos="4103688" algn="l"/>
                <a:tab pos="4552950" algn="l"/>
                <a:tab pos="5002213" algn="l"/>
                <a:tab pos="5451475" algn="l"/>
                <a:tab pos="5900738" algn="l"/>
                <a:tab pos="6350000" algn="l"/>
                <a:tab pos="6799263" algn="l"/>
                <a:tab pos="7248525" algn="l"/>
                <a:tab pos="7697788" algn="l"/>
                <a:tab pos="8147050" algn="l"/>
                <a:tab pos="8596313" algn="l"/>
                <a:tab pos="9045575" algn="l"/>
                <a:tab pos="9494838" algn="l"/>
              </a:tabLst>
              <a:defRPr sz="2400">
                <a:solidFill>
                  <a:srgbClr val="FFFFFF"/>
                </a:solidFill>
                <a:latin typeface="Perpetua" pitchFamily="16" charset="0"/>
                <a:ea typeface="MS Gothic" pitchFamily="49" charset="-128"/>
              </a:defRPr>
            </a:lvl1pPr>
            <a:lvl2pPr>
              <a:tabLst>
                <a:tab pos="511175" algn="l"/>
                <a:tab pos="958850" algn="l"/>
                <a:tab pos="1408113" algn="l"/>
                <a:tab pos="1857375" algn="l"/>
                <a:tab pos="2306638" algn="l"/>
                <a:tab pos="2755900" algn="l"/>
                <a:tab pos="3205163" algn="l"/>
                <a:tab pos="3654425" algn="l"/>
                <a:tab pos="4103688" algn="l"/>
                <a:tab pos="4552950" algn="l"/>
                <a:tab pos="5002213" algn="l"/>
                <a:tab pos="5451475" algn="l"/>
                <a:tab pos="5900738" algn="l"/>
                <a:tab pos="6350000" algn="l"/>
                <a:tab pos="6799263" algn="l"/>
                <a:tab pos="7248525" algn="l"/>
                <a:tab pos="7697788" algn="l"/>
                <a:tab pos="8147050" algn="l"/>
                <a:tab pos="8596313" algn="l"/>
                <a:tab pos="9045575" algn="l"/>
                <a:tab pos="9494838" algn="l"/>
              </a:tabLst>
              <a:defRPr sz="2400">
                <a:solidFill>
                  <a:srgbClr val="FFFFFF"/>
                </a:solidFill>
                <a:latin typeface="Perpetua" pitchFamily="16" charset="0"/>
                <a:ea typeface="MS Gothic" pitchFamily="49" charset="-128"/>
              </a:defRPr>
            </a:lvl2pPr>
            <a:lvl3pPr>
              <a:tabLst>
                <a:tab pos="511175" algn="l"/>
                <a:tab pos="958850" algn="l"/>
                <a:tab pos="1408113" algn="l"/>
                <a:tab pos="1857375" algn="l"/>
                <a:tab pos="2306638" algn="l"/>
                <a:tab pos="2755900" algn="l"/>
                <a:tab pos="3205163" algn="l"/>
                <a:tab pos="3654425" algn="l"/>
                <a:tab pos="4103688" algn="l"/>
                <a:tab pos="4552950" algn="l"/>
                <a:tab pos="5002213" algn="l"/>
                <a:tab pos="5451475" algn="l"/>
                <a:tab pos="5900738" algn="l"/>
                <a:tab pos="6350000" algn="l"/>
                <a:tab pos="6799263" algn="l"/>
                <a:tab pos="7248525" algn="l"/>
                <a:tab pos="7697788" algn="l"/>
                <a:tab pos="8147050" algn="l"/>
                <a:tab pos="8596313" algn="l"/>
                <a:tab pos="9045575" algn="l"/>
                <a:tab pos="9494838" algn="l"/>
              </a:tabLst>
              <a:defRPr sz="2400">
                <a:solidFill>
                  <a:srgbClr val="FFFFFF"/>
                </a:solidFill>
                <a:latin typeface="Perpetua" pitchFamily="16" charset="0"/>
                <a:ea typeface="MS Gothic" pitchFamily="49" charset="-128"/>
              </a:defRPr>
            </a:lvl3pPr>
            <a:lvl4pPr>
              <a:tabLst>
                <a:tab pos="511175" algn="l"/>
                <a:tab pos="958850" algn="l"/>
                <a:tab pos="1408113" algn="l"/>
                <a:tab pos="1857375" algn="l"/>
                <a:tab pos="2306638" algn="l"/>
                <a:tab pos="2755900" algn="l"/>
                <a:tab pos="3205163" algn="l"/>
                <a:tab pos="3654425" algn="l"/>
                <a:tab pos="4103688" algn="l"/>
                <a:tab pos="4552950" algn="l"/>
                <a:tab pos="5002213" algn="l"/>
                <a:tab pos="5451475" algn="l"/>
                <a:tab pos="5900738" algn="l"/>
                <a:tab pos="6350000" algn="l"/>
                <a:tab pos="6799263" algn="l"/>
                <a:tab pos="7248525" algn="l"/>
                <a:tab pos="7697788" algn="l"/>
                <a:tab pos="8147050" algn="l"/>
                <a:tab pos="8596313" algn="l"/>
                <a:tab pos="9045575" algn="l"/>
                <a:tab pos="9494838" algn="l"/>
              </a:tabLst>
              <a:defRPr sz="2400">
                <a:solidFill>
                  <a:srgbClr val="FFFFFF"/>
                </a:solidFill>
                <a:latin typeface="Perpetua" pitchFamily="16" charset="0"/>
                <a:ea typeface="MS Gothic" pitchFamily="49" charset="-128"/>
              </a:defRPr>
            </a:lvl4pPr>
            <a:lvl5pPr>
              <a:tabLst>
                <a:tab pos="511175" algn="l"/>
                <a:tab pos="958850" algn="l"/>
                <a:tab pos="1408113" algn="l"/>
                <a:tab pos="1857375" algn="l"/>
                <a:tab pos="2306638" algn="l"/>
                <a:tab pos="2755900" algn="l"/>
                <a:tab pos="3205163" algn="l"/>
                <a:tab pos="3654425" algn="l"/>
                <a:tab pos="4103688" algn="l"/>
                <a:tab pos="4552950" algn="l"/>
                <a:tab pos="5002213" algn="l"/>
                <a:tab pos="5451475" algn="l"/>
                <a:tab pos="5900738" algn="l"/>
                <a:tab pos="6350000" algn="l"/>
                <a:tab pos="6799263" algn="l"/>
                <a:tab pos="7248525" algn="l"/>
                <a:tab pos="7697788" algn="l"/>
                <a:tab pos="8147050" algn="l"/>
                <a:tab pos="8596313" algn="l"/>
                <a:tab pos="9045575" algn="l"/>
                <a:tab pos="9494838" algn="l"/>
              </a:tabLst>
              <a:defRPr sz="2400">
                <a:solidFill>
                  <a:srgbClr val="FFFFFF"/>
                </a:solidFill>
                <a:latin typeface="Perpetua" pitchFamily="16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11175" algn="l"/>
                <a:tab pos="958850" algn="l"/>
                <a:tab pos="1408113" algn="l"/>
                <a:tab pos="1857375" algn="l"/>
                <a:tab pos="2306638" algn="l"/>
                <a:tab pos="2755900" algn="l"/>
                <a:tab pos="3205163" algn="l"/>
                <a:tab pos="3654425" algn="l"/>
                <a:tab pos="4103688" algn="l"/>
                <a:tab pos="4552950" algn="l"/>
                <a:tab pos="5002213" algn="l"/>
                <a:tab pos="5451475" algn="l"/>
                <a:tab pos="5900738" algn="l"/>
                <a:tab pos="6350000" algn="l"/>
                <a:tab pos="6799263" algn="l"/>
                <a:tab pos="7248525" algn="l"/>
                <a:tab pos="7697788" algn="l"/>
                <a:tab pos="8147050" algn="l"/>
                <a:tab pos="8596313" algn="l"/>
                <a:tab pos="9045575" algn="l"/>
                <a:tab pos="9494838" algn="l"/>
              </a:tabLst>
              <a:defRPr sz="2400">
                <a:solidFill>
                  <a:srgbClr val="FFFFFF"/>
                </a:solidFill>
                <a:latin typeface="Perpetua" pitchFamily="16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11175" algn="l"/>
                <a:tab pos="958850" algn="l"/>
                <a:tab pos="1408113" algn="l"/>
                <a:tab pos="1857375" algn="l"/>
                <a:tab pos="2306638" algn="l"/>
                <a:tab pos="2755900" algn="l"/>
                <a:tab pos="3205163" algn="l"/>
                <a:tab pos="3654425" algn="l"/>
                <a:tab pos="4103688" algn="l"/>
                <a:tab pos="4552950" algn="l"/>
                <a:tab pos="5002213" algn="l"/>
                <a:tab pos="5451475" algn="l"/>
                <a:tab pos="5900738" algn="l"/>
                <a:tab pos="6350000" algn="l"/>
                <a:tab pos="6799263" algn="l"/>
                <a:tab pos="7248525" algn="l"/>
                <a:tab pos="7697788" algn="l"/>
                <a:tab pos="8147050" algn="l"/>
                <a:tab pos="8596313" algn="l"/>
                <a:tab pos="9045575" algn="l"/>
                <a:tab pos="9494838" algn="l"/>
              </a:tabLst>
              <a:defRPr sz="2400">
                <a:solidFill>
                  <a:srgbClr val="FFFFFF"/>
                </a:solidFill>
                <a:latin typeface="Perpetua" pitchFamily="16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11175" algn="l"/>
                <a:tab pos="958850" algn="l"/>
                <a:tab pos="1408113" algn="l"/>
                <a:tab pos="1857375" algn="l"/>
                <a:tab pos="2306638" algn="l"/>
                <a:tab pos="2755900" algn="l"/>
                <a:tab pos="3205163" algn="l"/>
                <a:tab pos="3654425" algn="l"/>
                <a:tab pos="4103688" algn="l"/>
                <a:tab pos="4552950" algn="l"/>
                <a:tab pos="5002213" algn="l"/>
                <a:tab pos="5451475" algn="l"/>
                <a:tab pos="5900738" algn="l"/>
                <a:tab pos="6350000" algn="l"/>
                <a:tab pos="6799263" algn="l"/>
                <a:tab pos="7248525" algn="l"/>
                <a:tab pos="7697788" algn="l"/>
                <a:tab pos="8147050" algn="l"/>
                <a:tab pos="8596313" algn="l"/>
                <a:tab pos="9045575" algn="l"/>
                <a:tab pos="9494838" algn="l"/>
              </a:tabLst>
              <a:defRPr sz="2400">
                <a:solidFill>
                  <a:srgbClr val="FFFFFF"/>
                </a:solidFill>
                <a:latin typeface="Perpetua" pitchFamily="16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11175" algn="l"/>
                <a:tab pos="958850" algn="l"/>
                <a:tab pos="1408113" algn="l"/>
                <a:tab pos="1857375" algn="l"/>
                <a:tab pos="2306638" algn="l"/>
                <a:tab pos="2755900" algn="l"/>
                <a:tab pos="3205163" algn="l"/>
                <a:tab pos="3654425" algn="l"/>
                <a:tab pos="4103688" algn="l"/>
                <a:tab pos="4552950" algn="l"/>
                <a:tab pos="5002213" algn="l"/>
                <a:tab pos="5451475" algn="l"/>
                <a:tab pos="5900738" algn="l"/>
                <a:tab pos="6350000" algn="l"/>
                <a:tab pos="6799263" algn="l"/>
                <a:tab pos="7248525" algn="l"/>
                <a:tab pos="7697788" algn="l"/>
                <a:tab pos="8147050" algn="l"/>
                <a:tab pos="8596313" algn="l"/>
                <a:tab pos="9045575" algn="l"/>
                <a:tab pos="9494838" algn="l"/>
              </a:tabLst>
              <a:defRPr sz="2400">
                <a:solidFill>
                  <a:srgbClr val="FFFFFF"/>
                </a:solidFill>
                <a:latin typeface="Perpetua" pitchFamily="16" charset="0"/>
                <a:ea typeface="MS Gothic" pitchFamily="49" charset="-128"/>
              </a:defRPr>
            </a:lvl9pPr>
          </a:lstStyle>
          <a:p>
            <a:pPr algn="just" eaLnBrk="1" hangingPunct="1">
              <a:spcBef>
                <a:spcPts val="250"/>
              </a:spcBef>
              <a:buFont typeface="Times New Roman" pitchFamily="16" charset="0"/>
              <a:buAutoNum type="arabicPeriod"/>
              <a:defRPr/>
            </a:pPr>
            <a:endParaRPr lang="ru-RU" altLang="ru-RU" sz="2000" dirty="0" smtClean="0">
              <a:solidFill>
                <a:srgbClr val="000000"/>
              </a:solidFill>
              <a:latin typeface="Times New Roman" pitchFamily="16" charset="0"/>
            </a:endParaRPr>
          </a:p>
          <a:p>
            <a:pPr algn="just" eaLnBrk="1" hangingPunct="1">
              <a:spcBef>
                <a:spcPts val="250"/>
              </a:spcBef>
              <a:buFont typeface="Times New Roman" pitchFamily="16" charset="0"/>
              <a:buAutoNum type="arabicPeriod"/>
              <a:defRPr/>
            </a:pPr>
            <a:endParaRPr lang="ru-RU" altLang="ru-RU" sz="2000" dirty="0">
              <a:solidFill>
                <a:srgbClr val="000000"/>
              </a:solidFill>
              <a:latin typeface="Times New Roman" pitchFamily="16" charset="0"/>
            </a:endParaRPr>
          </a:p>
          <a:p>
            <a:pPr algn="just" eaLnBrk="1" hangingPunct="1">
              <a:spcBef>
                <a:spcPts val="250"/>
              </a:spcBef>
              <a:buFont typeface="Times New Roman" pitchFamily="16" charset="0"/>
              <a:buAutoNum type="arabicPeriod"/>
              <a:defRPr/>
            </a:pPr>
            <a:r>
              <a:rPr lang="ru-RU" altLang="ru-RU" sz="2000" dirty="0" smtClean="0">
                <a:solidFill>
                  <a:srgbClr val="000000"/>
                </a:solidFill>
                <a:latin typeface="Times New Roman" pitchFamily="16" charset="0"/>
              </a:rPr>
              <a:t>Нарушение в построении предложения с причастным оборотом.</a:t>
            </a:r>
          </a:p>
          <a:p>
            <a:pPr algn="just" eaLnBrk="1" hangingPunct="1">
              <a:spcBef>
                <a:spcPts val="250"/>
              </a:spcBef>
              <a:buFont typeface="Times New Roman" pitchFamily="16" charset="0"/>
              <a:buAutoNum type="arabicPeriod"/>
              <a:defRPr/>
            </a:pPr>
            <a:r>
              <a:rPr lang="ru-RU" altLang="ru-RU" sz="2000" dirty="0" smtClean="0">
                <a:solidFill>
                  <a:srgbClr val="000000"/>
                </a:solidFill>
                <a:latin typeface="Times New Roman" pitchFamily="16" charset="0"/>
              </a:rPr>
              <a:t>Нарушение	 в построении предложения с деепричастным оборотом.</a:t>
            </a:r>
          </a:p>
          <a:p>
            <a:pPr algn="just" eaLnBrk="1" hangingPunct="1">
              <a:spcBef>
                <a:spcPts val="250"/>
              </a:spcBef>
              <a:buFont typeface="Times New Roman" pitchFamily="16" charset="0"/>
              <a:buAutoNum type="arabicPeriod"/>
              <a:defRPr/>
            </a:pPr>
            <a:r>
              <a:rPr lang="ru-RU" altLang="ru-RU" sz="2000" dirty="0" smtClean="0">
                <a:solidFill>
                  <a:srgbClr val="000000"/>
                </a:solidFill>
                <a:latin typeface="Times New Roman" pitchFamily="16" charset="0"/>
              </a:rPr>
              <a:t>Нарушение в построении предложения с несогласованным приложением.</a:t>
            </a:r>
          </a:p>
          <a:p>
            <a:pPr algn="just" eaLnBrk="1" hangingPunct="1">
              <a:spcBef>
                <a:spcPts val="250"/>
              </a:spcBef>
              <a:buFont typeface="Times New Roman" pitchFamily="16" charset="0"/>
              <a:buAutoNum type="arabicPeriod"/>
              <a:defRPr/>
            </a:pPr>
            <a:r>
              <a:rPr lang="ru-RU" altLang="ru-RU" sz="2000" dirty="0" smtClean="0">
                <a:solidFill>
                  <a:srgbClr val="000000"/>
                </a:solidFill>
                <a:latin typeface="Times New Roman" pitchFamily="16" charset="0"/>
              </a:rPr>
              <a:t>Нарушение связи между подлежащим и сказуемым.</a:t>
            </a:r>
          </a:p>
          <a:p>
            <a:pPr algn="just" eaLnBrk="1" hangingPunct="1">
              <a:spcBef>
                <a:spcPts val="250"/>
              </a:spcBef>
              <a:buFont typeface="Times New Roman" pitchFamily="16" charset="0"/>
              <a:buAutoNum type="arabicPeriod"/>
              <a:defRPr/>
            </a:pPr>
            <a:r>
              <a:rPr lang="ru-RU" altLang="ru-RU" sz="2000" dirty="0" smtClean="0">
                <a:solidFill>
                  <a:srgbClr val="000000"/>
                </a:solidFill>
                <a:latin typeface="Times New Roman" pitchFamily="16" charset="0"/>
              </a:rPr>
              <a:t>Нарушение видовременной соотнесённости глагольных форм.</a:t>
            </a:r>
          </a:p>
          <a:p>
            <a:pPr algn="just" eaLnBrk="1" hangingPunct="1">
              <a:spcBef>
                <a:spcPts val="250"/>
              </a:spcBef>
              <a:buFont typeface="Times New Roman" pitchFamily="16" charset="0"/>
              <a:buAutoNum type="arabicPeriod"/>
              <a:defRPr/>
            </a:pPr>
            <a:r>
              <a:rPr lang="ru-RU" altLang="ru-RU" sz="2000" dirty="0" smtClean="0">
                <a:solidFill>
                  <a:srgbClr val="000000"/>
                </a:solidFill>
                <a:latin typeface="Times New Roman" pitchFamily="16" charset="0"/>
              </a:rPr>
              <a:t>Ошибка в построении сложного предложения.</a:t>
            </a:r>
          </a:p>
          <a:p>
            <a:pPr algn="just" eaLnBrk="1" hangingPunct="1">
              <a:spcBef>
                <a:spcPts val="250"/>
              </a:spcBef>
              <a:buFont typeface="Times New Roman" pitchFamily="16" charset="0"/>
              <a:buAutoNum type="arabicPeriod"/>
              <a:defRPr/>
            </a:pPr>
            <a:r>
              <a:rPr lang="ru-RU" altLang="ru-RU" sz="2000" dirty="0" smtClean="0">
                <a:solidFill>
                  <a:srgbClr val="000000"/>
                </a:solidFill>
                <a:latin typeface="Times New Roman" pitchFamily="16" charset="0"/>
              </a:rPr>
              <a:t>Ошибка в построении предложения с однородными членами предложения.</a:t>
            </a:r>
          </a:p>
          <a:p>
            <a:pPr algn="just" eaLnBrk="1" hangingPunct="1">
              <a:spcBef>
                <a:spcPts val="250"/>
              </a:spcBef>
              <a:buFont typeface="Times New Roman" pitchFamily="16" charset="0"/>
              <a:buAutoNum type="arabicPeriod"/>
              <a:defRPr/>
            </a:pPr>
            <a:r>
              <a:rPr lang="ru-RU" altLang="ru-RU" sz="2000" dirty="0" smtClean="0">
                <a:solidFill>
                  <a:srgbClr val="000000"/>
                </a:solidFill>
                <a:latin typeface="Times New Roman" pitchFamily="16" charset="0"/>
              </a:rPr>
              <a:t>Ошибка в построении предложения с прямой речью.</a:t>
            </a:r>
          </a:p>
          <a:p>
            <a:pPr algn="just" eaLnBrk="1" hangingPunct="1">
              <a:spcBef>
                <a:spcPts val="250"/>
              </a:spcBef>
              <a:buFont typeface="Times New Roman" pitchFamily="16" charset="0"/>
              <a:buAutoNum type="arabicPeriod"/>
              <a:defRPr/>
            </a:pPr>
            <a:r>
              <a:rPr lang="ru-RU" altLang="ru-RU" sz="2000" dirty="0" smtClean="0">
                <a:solidFill>
                  <a:srgbClr val="000000"/>
                </a:solidFill>
                <a:latin typeface="Times New Roman" pitchFamily="16" charset="0"/>
              </a:rPr>
              <a:t>Ошибки, связанные с неправильным употреблением падежной формы имени существительного с предлогом.</a:t>
            </a:r>
          </a:p>
          <a:p>
            <a:pPr algn="just" eaLnBrk="1" hangingPunct="1">
              <a:spcBef>
                <a:spcPts val="250"/>
              </a:spcBef>
              <a:buFont typeface="Times New Roman" pitchFamily="16" charset="0"/>
              <a:buAutoNum type="arabicPeriod"/>
              <a:defRPr/>
            </a:pPr>
            <a:r>
              <a:rPr lang="ru-RU" altLang="ru-RU" sz="2000" dirty="0" smtClean="0">
                <a:solidFill>
                  <a:srgbClr val="000000"/>
                </a:solidFill>
                <a:latin typeface="Times New Roman" pitchFamily="16" charset="0"/>
              </a:rPr>
              <a:t>Ошибки, связанные с неправильным употреблением собирательных числительных.</a:t>
            </a:r>
          </a:p>
          <a:p>
            <a:pPr marL="512763" algn="just" eaLnBrk="1" hangingPunct="1">
              <a:spcBef>
                <a:spcPts val="250"/>
              </a:spcBef>
              <a:buClrTx/>
              <a:buFontTx/>
              <a:buNone/>
              <a:defRPr/>
            </a:pPr>
            <a:endParaRPr lang="ru-RU" altLang="ru-RU" dirty="0" smtClean="0">
              <a:solidFill>
                <a:srgbClr val="000000"/>
              </a:solidFill>
              <a:latin typeface="Times New Roman" pitchFamily="16" charset="0"/>
            </a:endParaRPr>
          </a:p>
          <a:p>
            <a:pPr marL="512763" algn="just" eaLnBrk="1" hangingPunct="1">
              <a:spcBef>
                <a:spcPts val="250"/>
              </a:spcBef>
              <a:buClrTx/>
              <a:buFontTx/>
              <a:buNone/>
              <a:defRPr/>
            </a:pPr>
            <a:endParaRPr lang="ru-RU" altLang="ru-RU" dirty="0" smtClean="0">
              <a:solidFill>
                <a:srgbClr val="000000"/>
              </a:solidFill>
              <a:latin typeface="Times New Roman" pitchFamily="16" charset="0"/>
            </a:endParaRPr>
          </a:p>
          <a:p>
            <a:pPr marL="512763" algn="just" eaLnBrk="1" hangingPunct="1">
              <a:spcBef>
                <a:spcPts val="250"/>
              </a:spcBef>
              <a:buClrTx/>
              <a:buFontTx/>
              <a:buNone/>
              <a:defRPr/>
            </a:pPr>
            <a:endParaRPr lang="ru-RU" altLang="ru-RU" dirty="0" smtClean="0">
              <a:solidFill>
                <a:srgbClr val="000000"/>
              </a:solidFill>
              <a:latin typeface="Times New Roman" pitchFamily="16" charset="0"/>
            </a:endParaRPr>
          </a:p>
          <a:p>
            <a:pPr marL="512763" algn="just" eaLnBrk="1" hangingPunct="1">
              <a:spcBef>
                <a:spcPts val="250"/>
              </a:spcBef>
              <a:buClrTx/>
              <a:buFontTx/>
              <a:buNone/>
              <a:defRPr/>
            </a:pPr>
            <a:endParaRPr lang="ru-RU" altLang="ru-RU" dirty="0" smtClean="0">
              <a:solidFill>
                <a:srgbClr val="000000"/>
              </a:solidFill>
              <a:latin typeface="Times New Roman" pitchFamily="16" charset="0"/>
            </a:endParaRPr>
          </a:p>
          <a:p>
            <a:pPr marL="512763" algn="just" eaLnBrk="1" hangingPunct="1">
              <a:spcBef>
                <a:spcPts val="250"/>
              </a:spcBef>
              <a:buClrTx/>
              <a:buFontTx/>
              <a:buNone/>
              <a:defRPr/>
            </a:pPr>
            <a:endParaRPr lang="ru-RU" altLang="ru-RU" sz="3600" dirty="0" smtClean="0">
              <a:solidFill>
                <a:srgbClr val="000000"/>
              </a:solidFill>
            </a:endParaRPr>
          </a:p>
          <a:p>
            <a:pPr marL="512763" algn="just" eaLnBrk="1" hangingPunct="1">
              <a:spcBef>
                <a:spcPts val="250"/>
              </a:spcBef>
              <a:buClrTx/>
              <a:buFontTx/>
              <a:buNone/>
              <a:defRPr/>
            </a:pPr>
            <a:endParaRPr lang="ru-RU" altLang="ru-RU" sz="3600" dirty="0" smtClean="0">
              <a:solidFill>
                <a:srgbClr val="FF0000"/>
              </a:solidFill>
              <a:latin typeface="Times New Roman" pitchFamily="16" charset="0"/>
            </a:endParaRPr>
          </a:p>
          <a:p>
            <a:pPr marL="512763" algn="just" eaLnBrk="1" hangingPunct="1">
              <a:spcBef>
                <a:spcPts val="250"/>
              </a:spcBef>
              <a:buClrTx/>
              <a:buFontTx/>
              <a:buNone/>
              <a:defRPr/>
            </a:pPr>
            <a:endParaRPr lang="ru-RU" altLang="ru-RU" sz="3600" dirty="0" smtClean="0">
              <a:solidFill>
                <a:srgbClr val="FF0000"/>
              </a:solidFill>
            </a:endParaRPr>
          </a:p>
          <a:p>
            <a:pPr marL="514350" algn="just" eaLnBrk="1" hangingPunct="1">
              <a:spcBef>
                <a:spcPts val="250"/>
              </a:spcBef>
              <a:buClrTx/>
              <a:buFontTx/>
              <a:buNone/>
              <a:defRPr/>
            </a:pPr>
            <a:endParaRPr lang="ru-RU" altLang="ru-RU" sz="3600" b="1" u="sng" dirty="0" smtClean="0">
              <a:solidFill>
                <a:srgbClr val="FF0000"/>
              </a:solidFill>
            </a:endParaRPr>
          </a:p>
          <a:p>
            <a:pPr marL="514350" algn="just" eaLnBrk="1" hangingPunct="1">
              <a:spcBef>
                <a:spcPts val="250"/>
              </a:spcBef>
              <a:buClrTx/>
              <a:buFontTx/>
              <a:buNone/>
              <a:defRPr/>
            </a:pPr>
            <a:r>
              <a:rPr lang="ru-RU" altLang="ru-RU" sz="3600" dirty="0" smtClean="0">
                <a:solidFill>
                  <a:srgbClr val="FF0000"/>
                </a:solidFill>
              </a:rPr>
              <a:t>	</a:t>
            </a:r>
          </a:p>
          <a:p>
            <a:pPr marL="514350" algn="just" eaLnBrk="1" hangingPunct="1">
              <a:spcBef>
                <a:spcPts val="250"/>
              </a:spcBef>
              <a:buClrTx/>
              <a:buFontTx/>
              <a:buNone/>
              <a:defRPr/>
            </a:pPr>
            <a:r>
              <a:rPr lang="ru-RU" altLang="ru-RU" sz="3600" b="1" dirty="0" smtClean="0">
                <a:solidFill>
                  <a:srgbClr val="FF0000"/>
                </a:solidFill>
              </a:rPr>
              <a:t>	</a:t>
            </a:r>
          </a:p>
          <a:p>
            <a:pPr marL="514350" algn="just" eaLnBrk="1" hangingPunct="1">
              <a:spcBef>
                <a:spcPts val="250"/>
              </a:spcBef>
              <a:buClrTx/>
              <a:buFontTx/>
              <a:buNone/>
              <a:defRPr/>
            </a:pPr>
            <a:r>
              <a:rPr lang="ru-RU" altLang="ru-RU" sz="3600" b="1" dirty="0" smtClean="0">
                <a:solidFill>
                  <a:srgbClr val="FF0000"/>
                </a:solidFill>
              </a:rPr>
              <a:t>	</a:t>
            </a:r>
            <a:r>
              <a:rPr lang="ru-RU" altLang="ru-RU" sz="3600" dirty="0" smtClean="0">
                <a:solidFill>
                  <a:srgbClr val="FF0000"/>
                </a:solidFill>
              </a:rPr>
              <a:t>	</a:t>
            </a:r>
          </a:p>
          <a:p>
            <a:pPr marL="514350" algn="just" eaLnBrk="1" hangingPunct="1">
              <a:spcBef>
                <a:spcPts val="250"/>
              </a:spcBef>
              <a:buClrTx/>
              <a:buFontTx/>
              <a:buNone/>
              <a:defRPr/>
            </a:pPr>
            <a:endParaRPr lang="ru-RU" altLang="ru-RU" sz="3600" dirty="0" smtClean="0">
              <a:solidFill>
                <a:srgbClr val="FF0000"/>
              </a:solidFill>
            </a:endParaRPr>
          </a:p>
          <a:p>
            <a:pPr marL="514350" algn="just" eaLnBrk="1" hangingPunct="1">
              <a:spcBef>
                <a:spcPts val="250"/>
              </a:spcBef>
              <a:buClrTx/>
              <a:buFontTx/>
              <a:buNone/>
              <a:defRPr/>
            </a:pPr>
            <a:r>
              <a:rPr lang="ru-RU" altLang="ru-RU" sz="3600" dirty="0" smtClean="0">
                <a:solidFill>
                  <a:srgbClr val="FF0000"/>
                </a:solidFill>
              </a:rPr>
              <a:t>	</a:t>
            </a:r>
          </a:p>
          <a:p>
            <a:pPr marL="514350" algn="just" eaLnBrk="1" hangingPunct="1">
              <a:spcBef>
                <a:spcPts val="250"/>
              </a:spcBef>
              <a:buClrTx/>
              <a:buFontTx/>
              <a:buNone/>
              <a:defRPr/>
            </a:pPr>
            <a:endParaRPr lang="ru-RU" altLang="ru-RU" sz="3600" dirty="0" smtClean="0">
              <a:solidFill>
                <a:srgbClr val="FF0000"/>
              </a:solidFill>
            </a:endParaRPr>
          </a:p>
        </p:txBody>
      </p:sp>
      <p:sp>
        <p:nvSpPr>
          <p:cNvPr id="56323" name="Text Box 2"/>
          <p:cNvSpPr txBox="1">
            <a:spLocks noChangeArrowheads="1"/>
          </p:cNvSpPr>
          <p:nvPr/>
        </p:nvSpPr>
        <p:spPr bwMode="auto">
          <a:xfrm>
            <a:off x="685800" y="620713"/>
            <a:ext cx="7772400" cy="4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60809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620688"/>
            <a:ext cx="8686800" cy="5951562"/>
          </a:xfrm>
        </p:spPr>
        <p:txBody>
          <a:bodyPr rtlCol="0">
            <a:normAutofit/>
          </a:bodyPr>
          <a:lstStyle/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4000" dirty="0" smtClean="0"/>
              <a:t>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			04.12.2019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				05.02.2020</a:t>
            </a:r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				06.05.2020 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>
              <a:spcBef>
                <a:spcPts val="580"/>
              </a:spcBef>
              <a:defRPr/>
            </a:pPr>
            <a:r>
              <a:rPr lang="ru-RU" sz="4000" b="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altLang="ru-RU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Итоговое сочинение</a:t>
            </a:r>
            <a:r>
              <a:rPr lang="ru-RU" alt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altLang="ru-RU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вопросы и ответы</a:t>
            </a:r>
            <a:r>
              <a:rPr lang="ru-RU" altLang="ru-RU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11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/>
          <p:cNvSpPr txBox="1">
            <a:spLocks noChangeArrowheads="1"/>
          </p:cNvSpPr>
          <p:nvPr/>
        </p:nvSpPr>
        <p:spPr bwMode="auto">
          <a:xfrm>
            <a:off x="179388" y="0"/>
            <a:ext cx="87153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82880" tIns="91440" rIns="90000" bIns="46800"/>
          <a:lstStyle>
            <a:lvl1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ctr">
              <a:buClrTx/>
              <a:buSzPct val="85000"/>
              <a:buFontTx/>
              <a:buNone/>
            </a:pPr>
            <a:r>
              <a:rPr lang="ru-RU" altLang="ru-RU" sz="2800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 algn="ctr">
              <a:buClrTx/>
              <a:buSzPct val="85000"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 algn="ctr">
              <a:buClrTx/>
              <a:buSzPct val="85000"/>
              <a:buFontTx/>
              <a:buNone/>
            </a:pPr>
            <a:endParaRPr lang="ru-RU" altLang="ru-RU" b="1" dirty="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ClrTx/>
              <a:buSzPct val="85000"/>
              <a:buFontTx/>
              <a:buNone/>
            </a:pPr>
            <a:endParaRPr lang="ru-RU" altLang="ru-RU" b="1" dirty="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ClrTx/>
              <a:buSzPct val="85000"/>
              <a:buFontTx/>
              <a:buNone/>
            </a:pP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ru-RU" altLang="ru-RU" b="1" dirty="0" smtClean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ru-RU" altLang="ru-RU" dirty="0" smtClean="0">
                <a:solidFill>
                  <a:srgbClr val="000000"/>
                </a:solidFill>
                <a:latin typeface="Times New Roman" pitchFamily="18" charset="0"/>
              </a:rPr>
              <a:t>Нельзя 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</a:rPr>
              <a:t>в одном предложении при помощи союза И соединять причастный оборот и придаточное определительное, начинающееся со слов КОТОРЫЙ, КОТОРАЯ, КОТОРОЕ, КОТОРЫЕ.</a:t>
            </a:r>
          </a:p>
          <a:p>
            <a:pPr algn="just">
              <a:buClrTx/>
              <a:buSzPct val="85000"/>
              <a:buFontTx/>
              <a:buNone/>
            </a:pPr>
            <a:r>
              <a:rPr lang="ru-RU" altLang="ru-RU" i="1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ru-RU" altLang="ru-RU" i="1" dirty="0" smtClean="0">
                <a:solidFill>
                  <a:srgbClr val="000000"/>
                </a:solidFill>
                <a:latin typeface="Times New Roman" pitchFamily="18" charset="0"/>
              </a:rPr>
              <a:t>	Девушка</a:t>
            </a:r>
            <a:r>
              <a:rPr lang="ru-RU" altLang="ru-RU" i="1" dirty="0">
                <a:solidFill>
                  <a:srgbClr val="000000"/>
                </a:solidFill>
                <a:latin typeface="Times New Roman" pitchFamily="18" charset="0"/>
              </a:rPr>
              <a:t>, сидевшая у окна и которая хорошо пела, запомнилась всем.</a:t>
            </a:r>
          </a:p>
          <a:p>
            <a:pPr algn="just">
              <a:buClrTx/>
              <a:buSzPct val="85000"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ru-RU" altLang="ru-RU" dirty="0" smtClean="0">
                <a:solidFill>
                  <a:srgbClr val="000000"/>
                </a:solidFill>
                <a:latin typeface="Times New Roman" pitchFamily="18" charset="0"/>
              </a:rPr>
              <a:t>	Не 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</a:rPr>
              <a:t>соединяют  в одном предложении при помощи союза И  дополнение, выраженное ИМЕНЕМ СУЩЕСТВИТЕЛЬНЫМ, и придаточное предложение.</a:t>
            </a:r>
          </a:p>
          <a:p>
            <a:pPr algn="just">
              <a:buClrTx/>
              <a:buSzPct val="85000"/>
              <a:buFontTx/>
              <a:buNone/>
            </a:pPr>
            <a:r>
              <a:rPr lang="ru-RU" altLang="ru-RU" i="1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ru-RU" altLang="ru-RU" i="1" dirty="0" smtClean="0">
                <a:solidFill>
                  <a:srgbClr val="000000"/>
                </a:solidFill>
                <a:latin typeface="Times New Roman" pitchFamily="18" charset="0"/>
              </a:rPr>
              <a:t>	Экономисты </a:t>
            </a:r>
            <a:r>
              <a:rPr lang="ru-RU" altLang="ru-RU" i="1" dirty="0">
                <a:solidFill>
                  <a:srgbClr val="000000"/>
                </a:solidFill>
                <a:latin typeface="Times New Roman" pitchFamily="18" charset="0"/>
              </a:rPr>
              <a:t>говорят о снижении инфляции и что за-</a:t>
            </a:r>
            <a:r>
              <a:rPr lang="ru-RU" altLang="ru-RU" i="1" dirty="0" err="1">
                <a:solidFill>
                  <a:srgbClr val="000000"/>
                </a:solidFill>
                <a:latin typeface="Times New Roman" pitchFamily="18" charset="0"/>
              </a:rPr>
              <a:t>держки</a:t>
            </a:r>
            <a:r>
              <a:rPr lang="ru-RU" altLang="ru-RU" i="1" dirty="0">
                <a:solidFill>
                  <a:srgbClr val="000000"/>
                </a:solidFill>
                <a:latin typeface="Times New Roman" pitchFamily="18" charset="0"/>
              </a:rPr>
              <a:t> зарплаты больше не будет.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dirty="0">
              <a:solidFill>
                <a:srgbClr val="000000"/>
              </a:solidFill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dirty="0">
              <a:solidFill>
                <a:srgbClr val="FF0000"/>
              </a:solidFill>
              <a:latin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dirty="0">
              <a:solidFill>
                <a:srgbClr val="FF0000"/>
              </a:solidFill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b="1" u="sng" dirty="0">
              <a:solidFill>
                <a:srgbClr val="FF0000"/>
              </a:solidFill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dirty="0">
                <a:solidFill>
                  <a:srgbClr val="FF0000"/>
                </a:solidFill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b="1" dirty="0">
                <a:solidFill>
                  <a:srgbClr val="FF0000"/>
                </a:solidFill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b="1" dirty="0">
                <a:solidFill>
                  <a:srgbClr val="FF0000"/>
                </a:solidFill>
              </a:rPr>
              <a:t>	</a:t>
            </a:r>
            <a:r>
              <a:rPr lang="ru-RU" altLang="ru-RU" sz="3600" dirty="0">
                <a:solidFill>
                  <a:srgbClr val="FF0000"/>
                </a:solidFill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dirty="0">
              <a:solidFill>
                <a:srgbClr val="FF0000"/>
              </a:solidFill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dirty="0">
                <a:solidFill>
                  <a:srgbClr val="FF0000"/>
                </a:solidFill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dirty="0">
              <a:solidFill>
                <a:srgbClr val="FF0000"/>
              </a:solidFill>
            </a:endParaRPr>
          </a:p>
        </p:txBody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685800" y="620713"/>
            <a:ext cx="7772400" cy="4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57348" name="AutoShape 3"/>
          <p:cNvSpPr>
            <a:spLocks noChangeArrowheads="1"/>
          </p:cNvSpPr>
          <p:nvPr/>
        </p:nvSpPr>
        <p:spPr bwMode="auto">
          <a:xfrm>
            <a:off x="1115616" y="620712"/>
            <a:ext cx="7056834" cy="936079"/>
          </a:xfrm>
          <a:prstGeom prst="flowChartAlternateProcess">
            <a:avLst/>
          </a:prstGeom>
          <a:solidFill>
            <a:srgbClr val="629DD1"/>
          </a:solidFill>
          <a:ln w="12600" cap="sq">
            <a:solidFill>
              <a:srgbClr val="4672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b="1" dirty="0">
                <a:solidFill>
                  <a:srgbClr val="000000"/>
                </a:solidFill>
                <a:latin typeface="Cambria" pitchFamily="18" charset="0"/>
              </a:rPr>
              <a:t>Ошибки в построении предложений с ОДНОРОДНЫМИ ЧЛЕНАМИ</a:t>
            </a:r>
          </a:p>
        </p:txBody>
      </p:sp>
    </p:spTree>
    <p:extLst>
      <p:ext uri="{BB962C8B-B14F-4D97-AF65-F5344CB8AC3E}">
        <p14:creationId xmlns:p14="http://schemas.microsoft.com/office/powerpoint/2010/main" val="3580634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/>
          <p:cNvSpPr txBox="1">
            <a:spLocks noChangeArrowheads="1"/>
          </p:cNvSpPr>
          <p:nvPr/>
        </p:nvSpPr>
        <p:spPr bwMode="auto">
          <a:xfrm>
            <a:off x="179388" y="0"/>
            <a:ext cx="87153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82880" tIns="91440" rIns="90000" bIns="46800"/>
          <a:lstStyle>
            <a:lvl1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just">
              <a:buClrTx/>
              <a:buSzPct val="85000"/>
              <a:buFontTx/>
              <a:buNone/>
            </a:pPr>
            <a:r>
              <a:rPr lang="ru-RU" altLang="ru-RU" sz="2800" dirty="0">
                <a:solidFill>
                  <a:srgbClr val="000000"/>
                </a:solidFill>
                <a:latin typeface="Times New Roman" pitchFamily="18" charset="0"/>
              </a:rPr>
              <a:t>	 </a:t>
            </a:r>
          </a:p>
          <a:p>
            <a:pPr algn="just">
              <a:buClrTx/>
              <a:buSzPct val="85000"/>
              <a:buFontTx/>
              <a:buNone/>
            </a:pPr>
            <a:r>
              <a:rPr lang="ru-RU" altLang="ru-RU" sz="2800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 algn="just">
              <a:buClrTx/>
              <a:buSzPct val="85000"/>
              <a:buFontTx/>
              <a:buNone/>
            </a:pPr>
            <a:endParaRPr lang="ru-RU" altLang="ru-RU" sz="28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ClrTx/>
              <a:buSzPct val="85000"/>
              <a:buFontTx/>
              <a:buNone/>
            </a:pPr>
            <a:r>
              <a:rPr lang="ru-RU" altLang="ru-RU" sz="2800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ru-RU" altLang="ru-RU" sz="2800" dirty="0" smtClean="0">
                <a:solidFill>
                  <a:srgbClr val="000000"/>
                </a:solidFill>
                <a:latin typeface="Times New Roman" pitchFamily="18" charset="0"/>
              </a:rPr>
              <a:t>	Не </a:t>
            </a:r>
            <a:r>
              <a:rPr lang="ru-RU" altLang="ru-RU" sz="2800" dirty="0">
                <a:solidFill>
                  <a:srgbClr val="000000"/>
                </a:solidFill>
                <a:latin typeface="Times New Roman" pitchFamily="18" charset="0"/>
              </a:rPr>
              <a:t>соединяют  в одном предложении при помощи союза И  два сказуемых, если идущее за ними имя существительное грамматически связано только с одним из них: нельзя, чтобы от глаголов-сказуемых к общему зависимому слову задавались разные вопросы.</a:t>
            </a:r>
          </a:p>
          <a:p>
            <a:pPr algn="just">
              <a:buClrTx/>
              <a:buSzPct val="85000"/>
              <a:buFontTx/>
              <a:buNone/>
            </a:pPr>
            <a:r>
              <a:rPr lang="ru-RU" altLang="ru-RU" sz="2800" i="1" dirty="0">
                <a:solidFill>
                  <a:srgbClr val="000000"/>
                </a:solidFill>
                <a:latin typeface="Times New Roman" pitchFamily="18" charset="0"/>
              </a:rPr>
              <a:t>	Автор в этой статье исследует (ЧТО?) </a:t>
            </a:r>
            <a:r>
              <a:rPr lang="ru-RU" altLang="ru-RU" sz="2800" b="1" i="1" dirty="0">
                <a:solidFill>
                  <a:srgbClr val="000000"/>
                </a:solidFill>
                <a:latin typeface="Times New Roman" pitchFamily="18" charset="0"/>
              </a:rPr>
              <a:t>и рассуждает</a:t>
            </a:r>
            <a:r>
              <a:rPr lang="ru-RU" altLang="ru-RU" sz="2800" i="1" dirty="0">
                <a:solidFill>
                  <a:srgbClr val="000000"/>
                </a:solidFill>
                <a:latin typeface="Times New Roman" pitchFamily="18" charset="0"/>
              </a:rPr>
              <a:t> (О ЧЁМ?) </a:t>
            </a:r>
            <a:r>
              <a:rPr lang="ru-RU" altLang="ru-RU" sz="2800" b="1" i="1" dirty="0">
                <a:solidFill>
                  <a:srgbClr val="000000"/>
                </a:solidFill>
                <a:latin typeface="Times New Roman" pitchFamily="18" charset="0"/>
              </a:rPr>
              <a:t>о природе </a:t>
            </a:r>
            <a:r>
              <a:rPr lang="ru-RU" altLang="ru-RU" sz="2800" i="1" dirty="0">
                <a:solidFill>
                  <a:srgbClr val="000000"/>
                </a:solidFill>
                <a:latin typeface="Times New Roman" pitchFamily="18" charset="0"/>
              </a:rPr>
              <a:t>света.</a:t>
            </a:r>
          </a:p>
          <a:p>
            <a:pPr algn="just">
              <a:buClrTx/>
              <a:buSzPct val="85000"/>
              <a:buFontTx/>
              <a:buNone/>
            </a:pPr>
            <a:r>
              <a:rPr lang="ru-RU" altLang="ru-RU" sz="2800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ru-RU" altLang="ru-RU" sz="2800" dirty="0" smtClean="0">
                <a:solidFill>
                  <a:srgbClr val="000000"/>
                </a:solidFill>
                <a:latin typeface="Times New Roman" pitchFamily="18" charset="0"/>
              </a:rPr>
              <a:t>	В </a:t>
            </a:r>
            <a:r>
              <a:rPr lang="ru-RU" altLang="ru-RU" sz="2800" dirty="0">
                <a:solidFill>
                  <a:srgbClr val="000000"/>
                </a:solidFill>
                <a:latin typeface="Times New Roman" pitchFamily="18" charset="0"/>
              </a:rPr>
              <a:t>предложениях, в которых сказуемые имеют при себе одно и то же зависимое слово и соединяются союзом И, от каждого из сказуемых должен задаваться ОДИН И ТОТ ЖЕ ВОПРОС к общему зависимому слову.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dirty="0">
              <a:solidFill>
                <a:srgbClr val="000000"/>
              </a:solidFill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dirty="0">
              <a:solidFill>
                <a:srgbClr val="FF0000"/>
              </a:solidFill>
              <a:latin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dirty="0">
              <a:solidFill>
                <a:srgbClr val="FF0000"/>
              </a:solidFill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b="1" u="sng" dirty="0">
              <a:solidFill>
                <a:srgbClr val="FF0000"/>
              </a:solidFill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dirty="0">
                <a:solidFill>
                  <a:srgbClr val="FF0000"/>
                </a:solidFill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b="1" dirty="0">
                <a:solidFill>
                  <a:srgbClr val="FF0000"/>
                </a:solidFill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b="1" dirty="0">
                <a:solidFill>
                  <a:srgbClr val="FF0000"/>
                </a:solidFill>
              </a:rPr>
              <a:t>	</a:t>
            </a:r>
            <a:r>
              <a:rPr lang="ru-RU" altLang="ru-RU" sz="3600" dirty="0">
                <a:solidFill>
                  <a:srgbClr val="FF0000"/>
                </a:solidFill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dirty="0">
              <a:solidFill>
                <a:srgbClr val="FF0000"/>
              </a:solidFill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dirty="0">
                <a:solidFill>
                  <a:srgbClr val="FF0000"/>
                </a:solidFill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dirty="0">
              <a:solidFill>
                <a:srgbClr val="FF0000"/>
              </a:solidFill>
            </a:endParaRPr>
          </a:p>
        </p:txBody>
      </p:sp>
      <p:sp>
        <p:nvSpPr>
          <p:cNvPr id="58371" name="Text Box 2"/>
          <p:cNvSpPr txBox="1">
            <a:spLocks noChangeArrowheads="1"/>
          </p:cNvSpPr>
          <p:nvPr/>
        </p:nvSpPr>
        <p:spPr bwMode="auto">
          <a:xfrm>
            <a:off x="685800" y="620713"/>
            <a:ext cx="7772400" cy="4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58372" name="AutoShape 3"/>
          <p:cNvSpPr>
            <a:spLocks noChangeArrowheads="1"/>
          </p:cNvSpPr>
          <p:nvPr/>
        </p:nvSpPr>
        <p:spPr bwMode="auto">
          <a:xfrm>
            <a:off x="1187624" y="620713"/>
            <a:ext cx="6984826" cy="658812"/>
          </a:xfrm>
          <a:prstGeom prst="flowChartAlternateProcess">
            <a:avLst/>
          </a:prstGeom>
          <a:solidFill>
            <a:srgbClr val="629DD1"/>
          </a:solidFill>
          <a:ln w="12600" cap="sq">
            <a:solidFill>
              <a:srgbClr val="4672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b="1">
                <a:solidFill>
                  <a:srgbClr val="000000"/>
                </a:solidFill>
                <a:latin typeface="Cambria" pitchFamily="18" charset="0"/>
              </a:rPr>
              <a:t>Ошибки в построении предложений с ОДНОРОДНЫМИ ЧЛЕНАМИ</a:t>
            </a:r>
          </a:p>
        </p:txBody>
      </p:sp>
    </p:spTree>
    <p:extLst>
      <p:ext uri="{BB962C8B-B14F-4D97-AF65-F5344CB8AC3E}">
        <p14:creationId xmlns:p14="http://schemas.microsoft.com/office/powerpoint/2010/main" val="1223219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/>
          <p:cNvSpPr txBox="1">
            <a:spLocks noChangeArrowheads="1"/>
          </p:cNvSpPr>
          <p:nvPr/>
        </p:nvSpPr>
        <p:spPr bwMode="auto">
          <a:xfrm>
            <a:off x="179388" y="0"/>
            <a:ext cx="87153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82880" tIns="91440" rIns="90000" bIns="46800"/>
          <a:lstStyle>
            <a:lvl1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just">
              <a:buClrTx/>
              <a:buSzPct val="85000"/>
              <a:buFontTx/>
              <a:buNone/>
            </a:pPr>
            <a:r>
              <a:rPr lang="ru-RU" altLang="ru-RU" sz="2800" dirty="0">
                <a:solidFill>
                  <a:srgbClr val="000000"/>
                </a:solidFill>
                <a:latin typeface="Times New Roman" pitchFamily="18" charset="0"/>
              </a:rPr>
              <a:t>	 </a:t>
            </a:r>
          </a:p>
          <a:p>
            <a:pPr algn="just">
              <a:buClrTx/>
              <a:buSzPct val="85000"/>
              <a:buFontTx/>
              <a:buNone/>
            </a:pPr>
            <a:r>
              <a:rPr lang="ru-RU" altLang="ru-RU" sz="2800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 algn="just">
              <a:buClrTx/>
              <a:buSzPct val="85000"/>
              <a:buFontTx/>
              <a:buNone/>
            </a:pPr>
            <a:endParaRPr lang="ru-RU" alt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ClrTx/>
              <a:buSzPct val="85000"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 algn="just">
              <a:buClrTx/>
              <a:buSzPct val="85000"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ru-RU" altLang="ru-RU" dirty="0" smtClean="0">
                <a:solidFill>
                  <a:srgbClr val="000000"/>
                </a:solidFill>
                <a:latin typeface="Times New Roman" pitchFamily="18" charset="0"/>
              </a:rPr>
              <a:t>	Части 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</a:rPr>
              <a:t>двойных союзов </a:t>
            </a:r>
            <a:r>
              <a:rPr lang="ru-RU" altLang="ru-RU" b="1" i="1" dirty="0">
                <a:solidFill>
                  <a:srgbClr val="000000"/>
                </a:solidFill>
                <a:latin typeface="Times New Roman" pitchFamily="18" charset="0"/>
              </a:rPr>
              <a:t>не только…, но и…; как …, так и… </a:t>
            </a: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</a:rPr>
              <a:t>должны соединять 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</a:rPr>
              <a:t>только </a:t>
            </a: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</a:rPr>
              <a:t>однородные члены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</a:rPr>
              <a:t>выраженные словами одной части речи и отвечающие на один и тот же вопрос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</a:rPr>
              <a:t>:</a:t>
            </a:r>
          </a:p>
          <a:p>
            <a:pPr algn="just">
              <a:buClrTx/>
              <a:buSzPct val="85000"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</a:rPr>
              <a:t> 	</a:t>
            </a:r>
            <a:r>
              <a:rPr lang="ru-RU" altLang="ru-RU" i="1" dirty="0">
                <a:solidFill>
                  <a:srgbClr val="000000"/>
                </a:solidFill>
                <a:latin typeface="Times New Roman" pitchFamily="18" charset="0"/>
              </a:rPr>
              <a:t>В журнале «Этнографическое обозрение» Д.Н. Ушаков </a:t>
            </a:r>
            <a:r>
              <a:rPr lang="ru-RU" altLang="ru-RU" b="1" i="1" dirty="0">
                <a:solidFill>
                  <a:srgbClr val="000000"/>
                </a:solidFill>
                <a:latin typeface="Times New Roman" pitchFamily="18" charset="0"/>
              </a:rPr>
              <a:t>не только опубликовал </a:t>
            </a:r>
            <a:r>
              <a:rPr lang="ru-RU" altLang="ru-RU" i="1" dirty="0">
                <a:solidFill>
                  <a:srgbClr val="000000"/>
                </a:solidFill>
                <a:latin typeface="Times New Roman" pitchFamily="18" charset="0"/>
              </a:rPr>
              <a:t>ряд статей об обычаях, </a:t>
            </a:r>
            <a:r>
              <a:rPr lang="ru-RU" altLang="ru-RU" b="1" i="1" dirty="0">
                <a:solidFill>
                  <a:srgbClr val="000000"/>
                </a:solidFill>
                <a:latin typeface="Times New Roman" pitchFamily="18" charset="0"/>
              </a:rPr>
              <a:t>но и о поверьях</a:t>
            </a:r>
          </a:p>
          <a:p>
            <a:pPr algn="just">
              <a:buClrTx/>
              <a:buSzPct val="85000"/>
              <a:buFontTx/>
              <a:buNone/>
            </a:pPr>
            <a:r>
              <a:rPr lang="ru-RU" altLang="ru-RU" i="1" dirty="0">
                <a:solidFill>
                  <a:srgbClr val="000000"/>
                </a:solidFill>
                <a:latin typeface="Times New Roman" pitchFamily="18" charset="0"/>
              </a:rPr>
              <a:t>русских крестьян.</a:t>
            </a:r>
          </a:p>
          <a:p>
            <a:pPr algn="just">
              <a:buClrTx/>
              <a:buSzPct val="85000"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ru-RU" altLang="ru-RU" dirty="0" smtClean="0">
                <a:solidFill>
                  <a:srgbClr val="000000"/>
                </a:solidFill>
                <a:latin typeface="Times New Roman" pitchFamily="18" charset="0"/>
              </a:rPr>
              <a:t>	Правильный 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</a:rPr>
              <a:t>вариант:</a:t>
            </a:r>
          </a:p>
          <a:p>
            <a:pPr algn="just">
              <a:buClrTx/>
              <a:buSzPct val="85000"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ru-RU" altLang="ru-RU" dirty="0" smtClean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ru-RU" altLang="ru-RU" i="1" dirty="0" smtClean="0">
                <a:solidFill>
                  <a:srgbClr val="000000"/>
                </a:solidFill>
                <a:latin typeface="Times New Roman" pitchFamily="18" charset="0"/>
              </a:rPr>
              <a:t>В </a:t>
            </a:r>
            <a:r>
              <a:rPr lang="ru-RU" altLang="ru-RU" i="1" dirty="0">
                <a:solidFill>
                  <a:srgbClr val="000000"/>
                </a:solidFill>
                <a:latin typeface="Times New Roman" pitchFamily="18" charset="0"/>
              </a:rPr>
              <a:t>журнале «Этнографическое обозрение» Д.Н. Ушаков опубликовал </a:t>
            </a:r>
            <a:r>
              <a:rPr lang="ru-RU" altLang="ru-RU" b="1" i="1" dirty="0">
                <a:solidFill>
                  <a:srgbClr val="000000"/>
                </a:solidFill>
                <a:latin typeface="Times New Roman" pitchFamily="18" charset="0"/>
              </a:rPr>
              <a:t>не только  ряд статей </a:t>
            </a:r>
            <a:r>
              <a:rPr lang="ru-RU" altLang="ru-RU" i="1" dirty="0">
                <a:solidFill>
                  <a:srgbClr val="000000"/>
                </a:solidFill>
                <a:latin typeface="Times New Roman" pitchFamily="18" charset="0"/>
              </a:rPr>
              <a:t>об обычаях, </a:t>
            </a:r>
            <a:r>
              <a:rPr lang="ru-RU" altLang="ru-RU" b="1" i="1" dirty="0">
                <a:solidFill>
                  <a:srgbClr val="000000"/>
                </a:solidFill>
                <a:latin typeface="Times New Roman" pitchFamily="18" charset="0"/>
              </a:rPr>
              <a:t>но и о поверьях </a:t>
            </a:r>
            <a:r>
              <a:rPr lang="ru-RU" altLang="ru-RU" i="1" dirty="0">
                <a:solidFill>
                  <a:srgbClr val="000000"/>
                </a:solidFill>
                <a:latin typeface="Times New Roman" pitchFamily="18" charset="0"/>
              </a:rPr>
              <a:t>русских крестьян.</a:t>
            </a:r>
          </a:p>
          <a:p>
            <a:pPr algn="just">
              <a:buClrTx/>
              <a:buSzPct val="85000"/>
              <a:buFontTx/>
              <a:buNone/>
            </a:pPr>
            <a:endParaRPr lang="ru-RU" alt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ClrTx/>
              <a:buSzPct val="85000"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</a:rPr>
              <a:t/>
            </a:r>
            <a:br>
              <a:rPr lang="ru-RU" altLang="ru-RU" dirty="0">
                <a:solidFill>
                  <a:srgbClr val="000000"/>
                </a:solidFill>
                <a:latin typeface="Times New Roman" pitchFamily="18" charset="0"/>
              </a:rPr>
            </a:br>
            <a:endParaRPr lang="ru-RU" alt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dirty="0">
              <a:solidFill>
                <a:srgbClr val="7030A0"/>
              </a:solidFill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dirty="0">
              <a:solidFill>
                <a:srgbClr val="FF0000"/>
              </a:solidFill>
              <a:latin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dirty="0">
              <a:solidFill>
                <a:srgbClr val="FF0000"/>
              </a:solidFill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b="1" u="sng" dirty="0">
              <a:solidFill>
                <a:srgbClr val="FF0000"/>
              </a:solidFill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dirty="0">
                <a:solidFill>
                  <a:srgbClr val="FF0000"/>
                </a:solidFill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b="1" dirty="0">
                <a:solidFill>
                  <a:srgbClr val="FF0000"/>
                </a:solidFill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b="1" dirty="0">
                <a:solidFill>
                  <a:srgbClr val="FF0000"/>
                </a:solidFill>
              </a:rPr>
              <a:t>	</a:t>
            </a:r>
            <a:r>
              <a:rPr lang="ru-RU" altLang="ru-RU" sz="3600" dirty="0">
                <a:solidFill>
                  <a:srgbClr val="FF0000"/>
                </a:solidFill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dirty="0">
              <a:solidFill>
                <a:srgbClr val="FF0000"/>
              </a:solidFill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dirty="0">
                <a:solidFill>
                  <a:srgbClr val="FF0000"/>
                </a:solidFill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dirty="0">
              <a:solidFill>
                <a:srgbClr val="FF0000"/>
              </a:solidFill>
            </a:endParaRPr>
          </a:p>
        </p:txBody>
      </p:sp>
      <p:sp>
        <p:nvSpPr>
          <p:cNvPr id="59395" name="Text Box 2"/>
          <p:cNvSpPr txBox="1">
            <a:spLocks noChangeArrowheads="1"/>
          </p:cNvSpPr>
          <p:nvPr/>
        </p:nvSpPr>
        <p:spPr bwMode="auto">
          <a:xfrm>
            <a:off x="685800" y="620713"/>
            <a:ext cx="7772400" cy="4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59396" name="AutoShape 3"/>
          <p:cNvSpPr>
            <a:spLocks noChangeArrowheads="1"/>
          </p:cNvSpPr>
          <p:nvPr/>
        </p:nvSpPr>
        <p:spPr bwMode="auto">
          <a:xfrm>
            <a:off x="1259632" y="666750"/>
            <a:ext cx="6912818" cy="962050"/>
          </a:xfrm>
          <a:prstGeom prst="flowChartAlternateProcess">
            <a:avLst/>
          </a:prstGeom>
          <a:solidFill>
            <a:srgbClr val="629DD1"/>
          </a:solidFill>
          <a:ln w="12600" cap="sq">
            <a:solidFill>
              <a:srgbClr val="4672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b="1" dirty="0">
                <a:solidFill>
                  <a:srgbClr val="000000"/>
                </a:solidFill>
                <a:latin typeface="Cambria" pitchFamily="18" charset="0"/>
              </a:rPr>
              <a:t>Ошибки в построении предложений с ОДНОРОДНЫМИ ЧЛЕНАМИ</a:t>
            </a:r>
          </a:p>
        </p:txBody>
      </p:sp>
    </p:spTree>
    <p:extLst>
      <p:ext uri="{BB962C8B-B14F-4D97-AF65-F5344CB8AC3E}">
        <p14:creationId xmlns:p14="http://schemas.microsoft.com/office/powerpoint/2010/main" val="1494681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1"/>
          <p:cNvSpPr txBox="1">
            <a:spLocks noChangeArrowheads="1"/>
          </p:cNvSpPr>
          <p:nvPr/>
        </p:nvSpPr>
        <p:spPr bwMode="auto">
          <a:xfrm>
            <a:off x="179388" y="360040"/>
            <a:ext cx="8715375" cy="5877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82880" tIns="91440" rIns="90000" bIns="46800"/>
          <a:lstStyle>
            <a:lvl1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just">
              <a:buClrTx/>
              <a:buSzPct val="85000"/>
              <a:buFontTx/>
              <a:buNone/>
            </a:pPr>
            <a:r>
              <a:rPr lang="ru-RU" altLang="ru-RU" sz="2800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 algn="just">
              <a:buClrTx/>
              <a:buSzPct val="85000"/>
              <a:buFontTx/>
              <a:buNone/>
            </a:pPr>
            <a:r>
              <a:rPr lang="ru-RU" altLang="ru-RU" sz="2800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 algn="just">
              <a:buClrTx/>
              <a:buSzPct val="85000"/>
              <a:buFontTx/>
              <a:buNone/>
            </a:pPr>
            <a:endParaRPr lang="ru-RU" alt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ClrTx/>
              <a:buSzPct val="85000"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ru-RU" altLang="ru-RU" dirty="0" smtClean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ru-RU" altLang="ru-RU" sz="2000" dirty="0" smtClean="0">
                <a:solidFill>
                  <a:srgbClr val="000000"/>
                </a:solidFill>
                <a:latin typeface="Times New Roman" pitchFamily="18" charset="0"/>
              </a:rPr>
              <a:t>Части 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</a:rPr>
              <a:t>двойных союзов «</a:t>
            </a:r>
            <a:r>
              <a:rPr lang="ru-RU" altLang="ru-RU" sz="2000" b="1" i="1" dirty="0">
                <a:solidFill>
                  <a:srgbClr val="000000"/>
                </a:solidFill>
                <a:latin typeface="Times New Roman" pitchFamily="18" charset="0"/>
              </a:rPr>
              <a:t>не только …, но и …»; «как …, так и…» 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</a:rPr>
              <a:t>являются постоянными. 	Недопустимо заменять никакие слова в их составе и создавать неправильные пары</a:t>
            </a:r>
          </a:p>
          <a:p>
            <a:pPr algn="just">
              <a:buClrTx/>
              <a:buSzPct val="85000"/>
              <a:buFontTx/>
              <a:buNone/>
            </a:pP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</a:rPr>
              <a:t>двойных союзов: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</a:rPr>
              <a:t>«не только …, а также …» (вместо «</a:t>
            </a:r>
            <a:r>
              <a:rPr lang="ru-RU" altLang="ru-RU" sz="2000" b="1" i="1" dirty="0">
                <a:solidFill>
                  <a:srgbClr val="000000"/>
                </a:solidFill>
                <a:latin typeface="Times New Roman" pitchFamily="18" charset="0"/>
              </a:rPr>
              <a:t>не только…, но и…»); «как …,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</a:rPr>
              <a:t>а также …» (вместо </a:t>
            </a:r>
            <a:r>
              <a:rPr lang="ru-RU" altLang="ru-RU" sz="2000" b="1" i="1" dirty="0">
                <a:solidFill>
                  <a:srgbClr val="000000"/>
                </a:solidFill>
                <a:latin typeface="Times New Roman" pitchFamily="18" charset="0"/>
              </a:rPr>
              <a:t>«как …, так и…»).</a:t>
            </a:r>
          </a:p>
          <a:p>
            <a:pPr algn="just">
              <a:buClrTx/>
              <a:buSzPct val="85000"/>
              <a:buFontTx/>
              <a:buNone/>
            </a:pP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ru-RU" altLang="ru-RU" sz="2000" i="1" dirty="0" smtClean="0">
                <a:solidFill>
                  <a:srgbClr val="000000"/>
                </a:solidFill>
                <a:latin typeface="Times New Roman" pitchFamily="18" charset="0"/>
              </a:rPr>
              <a:t>	Созданы </a:t>
            </a: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</a:rPr>
              <a:t>благоприятные условия </a:t>
            </a:r>
            <a:r>
              <a:rPr lang="ru-RU" altLang="ru-RU" sz="2000" b="1" i="1" dirty="0">
                <a:solidFill>
                  <a:srgbClr val="000000"/>
                </a:solidFill>
                <a:latin typeface="Times New Roman" pitchFamily="18" charset="0"/>
              </a:rPr>
              <a:t>не только для </a:t>
            </a: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</a:rPr>
              <a:t>опубликования научных работ, </a:t>
            </a:r>
            <a:r>
              <a:rPr lang="ru-RU" altLang="ru-RU" sz="2000" b="1" i="1" dirty="0">
                <a:solidFill>
                  <a:srgbClr val="000000"/>
                </a:solidFill>
                <a:latin typeface="Times New Roman" pitchFamily="18" charset="0"/>
              </a:rPr>
              <a:t>а также </a:t>
            </a: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</a:rPr>
              <a:t>для внедрения их в практику.</a:t>
            </a:r>
          </a:p>
          <a:p>
            <a:pPr algn="just">
              <a:buClrTx/>
              <a:buSzPct val="85000"/>
              <a:buFontTx/>
              <a:buNone/>
            </a:pP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</a:rPr>
              <a:t>	Недопустимо, чтобы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</a:rPr>
              <a:t>однородные члены, следующие за обобщающим словом, 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</a:rPr>
              <a:t>стояли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</a:rPr>
              <a:t>НЕ в том же падеже, что и обобщающее слово.</a:t>
            </a:r>
            <a:r>
              <a:rPr lang="ru-RU" altLang="ru-RU" sz="2000" i="1" dirty="0">
                <a:solidFill>
                  <a:srgbClr val="FFFFFF"/>
                </a:solidFill>
                <a:latin typeface="Times New Roman" pitchFamily="18" charset="0"/>
              </a:rPr>
              <a:t> </a:t>
            </a:r>
          </a:p>
          <a:p>
            <a:pPr algn="just">
              <a:buClrTx/>
              <a:buSzPct val="85000"/>
              <a:buFontTx/>
              <a:buNone/>
            </a:pP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ru-RU" altLang="ru-RU" sz="2000" i="1" dirty="0" smtClean="0">
                <a:solidFill>
                  <a:srgbClr val="000000"/>
                </a:solidFill>
                <a:latin typeface="Times New Roman" pitchFamily="18" charset="0"/>
              </a:rPr>
              <a:t>	Автор </a:t>
            </a: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</a:rPr>
              <a:t>наделяет полководца Кутузова (ЧЕМ?) </a:t>
            </a:r>
            <a:r>
              <a:rPr lang="ru-RU" altLang="ru-RU" sz="2000" i="1" dirty="0" smtClean="0">
                <a:solidFill>
                  <a:srgbClr val="000000"/>
                </a:solidFill>
                <a:latin typeface="Times New Roman" pitchFamily="18" charset="0"/>
              </a:rPr>
              <a:t>редкими душевными </a:t>
            </a: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</a:rPr>
              <a:t>качествами: справедливость, благородство, простота</a:t>
            </a:r>
            <a:r>
              <a:rPr lang="ru-RU" altLang="ru-RU" sz="2000" i="1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</a:rPr>
              <a:t> Не должны быть опущены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</a:rPr>
              <a:t>разные предлоги при перечислении однородных членов.</a:t>
            </a:r>
          </a:p>
          <a:p>
            <a:pPr algn="just">
              <a:buClrTx/>
              <a:buSzPct val="85000"/>
              <a:buFontTx/>
              <a:buNone/>
            </a:pP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ru-RU" altLang="ru-RU" sz="2000" i="1" dirty="0" smtClean="0">
                <a:solidFill>
                  <a:srgbClr val="000000"/>
                </a:solidFill>
                <a:latin typeface="Times New Roman" pitchFamily="18" charset="0"/>
              </a:rPr>
              <a:t>	Толпы </a:t>
            </a: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</a:rPr>
              <a:t>людей были повсюду: </a:t>
            </a:r>
            <a:r>
              <a:rPr lang="ru-RU" altLang="ru-RU" sz="2000" b="1" i="1" dirty="0">
                <a:solidFill>
                  <a:srgbClr val="000000"/>
                </a:solidFill>
                <a:latin typeface="Times New Roman" pitchFamily="18" charset="0"/>
              </a:rPr>
              <a:t>на улицах, площадях, скверах</a:t>
            </a:r>
            <a:r>
              <a:rPr lang="ru-RU" altLang="ru-RU" sz="2000" i="1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ru-RU" altLang="ru-RU" sz="2000" dirty="0">
              <a:solidFill>
                <a:srgbClr val="FF0000"/>
              </a:solidFill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2000" b="1" u="sng" dirty="0">
              <a:solidFill>
                <a:srgbClr val="FF0000"/>
              </a:solidFill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2000" dirty="0">
                <a:solidFill>
                  <a:srgbClr val="FF0000"/>
                </a:solidFill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2000" b="1" dirty="0">
                <a:solidFill>
                  <a:srgbClr val="FF0000"/>
                </a:solidFill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2000" b="1" dirty="0">
                <a:solidFill>
                  <a:srgbClr val="FF0000"/>
                </a:solidFill>
              </a:rPr>
              <a:t>	</a:t>
            </a:r>
            <a:r>
              <a:rPr lang="ru-RU" altLang="ru-RU" sz="2000" dirty="0">
                <a:solidFill>
                  <a:srgbClr val="FF0000"/>
                </a:solidFill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dirty="0">
              <a:solidFill>
                <a:srgbClr val="FF0000"/>
              </a:solidFill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dirty="0">
                <a:solidFill>
                  <a:srgbClr val="FF0000"/>
                </a:solidFill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dirty="0">
              <a:solidFill>
                <a:srgbClr val="FF0000"/>
              </a:solidFill>
            </a:endParaRPr>
          </a:p>
        </p:txBody>
      </p:sp>
      <p:sp>
        <p:nvSpPr>
          <p:cNvPr id="60419" name="Text Box 2"/>
          <p:cNvSpPr txBox="1">
            <a:spLocks noChangeArrowheads="1"/>
          </p:cNvSpPr>
          <p:nvPr/>
        </p:nvSpPr>
        <p:spPr bwMode="auto">
          <a:xfrm>
            <a:off x="685800" y="620713"/>
            <a:ext cx="7772400" cy="4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60420" name="AutoShape 3"/>
          <p:cNvSpPr>
            <a:spLocks noChangeArrowheads="1"/>
          </p:cNvSpPr>
          <p:nvPr/>
        </p:nvSpPr>
        <p:spPr bwMode="auto">
          <a:xfrm>
            <a:off x="1403648" y="609923"/>
            <a:ext cx="6768802" cy="874861"/>
          </a:xfrm>
          <a:prstGeom prst="flowChartAlternateProcess">
            <a:avLst/>
          </a:prstGeom>
          <a:solidFill>
            <a:srgbClr val="629DD1"/>
          </a:solidFill>
          <a:ln w="12600" cap="sq">
            <a:solidFill>
              <a:srgbClr val="4672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2000" b="1" dirty="0">
                <a:solidFill>
                  <a:srgbClr val="000000"/>
                </a:solidFill>
                <a:latin typeface="Cambria" pitchFamily="18" charset="0"/>
              </a:rPr>
              <a:t>Ошибки в построении предложений с ОДНОРОДНЫМИ ЧЛЕНАМИ</a:t>
            </a:r>
          </a:p>
        </p:txBody>
      </p:sp>
    </p:spTree>
    <p:extLst>
      <p:ext uri="{BB962C8B-B14F-4D97-AF65-F5344CB8AC3E}">
        <p14:creationId xmlns:p14="http://schemas.microsoft.com/office/powerpoint/2010/main" val="1514869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1"/>
          <p:cNvSpPr txBox="1">
            <a:spLocks noChangeArrowheads="1"/>
          </p:cNvSpPr>
          <p:nvPr/>
        </p:nvSpPr>
        <p:spPr bwMode="auto">
          <a:xfrm>
            <a:off x="179388" y="432048"/>
            <a:ext cx="8715375" cy="5733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82880" tIns="9144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just">
              <a:buClrTx/>
              <a:buSzPct val="85000"/>
              <a:buFontTx/>
              <a:buNone/>
            </a:pPr>
            <a:endParaRPr lang="ru-RU" altLang="ru-RU" sz="2000" dirty="0">
              <a:solidFill>
                <a:srgbClr val="000000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just">
              <a:buClrTx/>
              <a:buSzPct val="85000"/>
              <a:buFontTx/>
              <a:buNone/>
            </a:pPr>
            <a:endParaRPr lang="ru-RU" altLang="ru-RU" sz="2000" dirty="0">
              <a:solidFill>
                <a:srgbClr val="000000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just">
              <a:buClrTx/>
              <a:buSzPct val="85000"/>
              <a:buFontTx/>
              <a:buNone/>
            </a:pPr>
            <a:endParaRPr lang="ru-RU" altLang="ru-RU" sz="2000" dirty="0">
              <a:solidFill>
                <a:srgbClr val="000000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just">
              <a:buClrTx/>
              <a:buSzPct val="85000"/>
              <a:buFontTx/>
              <a:buNone/>
            </a:pP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Недопустимо помещать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определяемое слово ВНУТРЬ причастного оборота: причастный оборот 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должен полностью стоять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до или после определяемого слова и не должен разрываться им на части.</a:t>
            </a: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ClrTx/>
              <a:buSzPct val="85000"/>
              <a:buFontTx/>
              <a:buNone/>
            </a:pP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sz="2000" i="1" dirty="0" smtClean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	Приехавшие  </a:t>
            </a:r>
            <a:r>
              <a:rPr lang="ru-RU" altLang="ru-RU" sz="2000" b="1" i="1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делегаты</a:t>
            </a: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 на съезд должны зарегистрироваться.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 Недопустимо, чтобы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определяемое слово и причастие были употреблены в разном роде, числе и падеже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ClrTx/>
              <a:buSzPct val="85000"/>
              <a:buFontTx/>
              <a:buNone/>
            </a:pP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sz="2000" i="1" dirty="0" smtClean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	Одно </a:t>
            </a: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из чудес на Курильской гряде (КАКОЕ?), привлекающих туристов со всего света, связано с гейзерами и вулканами.</a:t>
            </a:r>
          </a:p>
          <a:p>
            <a:pPr algn="just">
              <a:buClrTx/>
              <a:buSzPct val="85000"/>
              <a:buFontTx/>
              <a:buNone/>
            </a:pP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	Причастие 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и определяемое слово должны быть согласованы в роде, числе и падеже, что проверяется по вопросу, который задаётся от определяемого слова к причастию. </a:t>
            </a:r>
          </a:p>
          <a:p>
            <a:pPr algn="just">
              <a:buClrTx/>
              <a:buSzPct val="85000"/>
              <a:buFontTx/>
              <a:buNone/>
            </a:pP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	Недопустимо 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употреблять в предложении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причастный оборот ПОСЛЕ имени существительного, которое не является определяемым словом для этого причастного </a:t>
            </a:r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оборота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.</a:t>
            </a:r>
            <a:r>
              <a:rPr lang="ru-RU" altLang="ru-RU" sz="2000" i="1" dirty="0">
                <a:solidFill>
                  <a:srgbClr val="FFFFFF"/>
                </a:solidFill>
                <a:latin typeface="Times New Roman" pitchFamily="18" charset="0"/>
                <a:cs typeface="Times New Roman" panose="02020603050405020304" pitchFamily="18" charset="0"/>
              </a:rPr>
              <a:t> 	</a:t>
            </a: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Лес тянется с севера на </a:t>
            </a:r>
            <a:r>
              <a:rPr lang="ru-RU" altLang="ru-RU" sz="2000" b="1" i="1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юг, </a:t>
            </a: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состоящий в основном из хвойных деревьев.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endParaRPr lang="ru-RU" altLang="ru-RU" sz="2800" dirty="0">
              <a:solidFill>
                <a:srgbClr val="000000"/>
              </a:solidFill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b="1" u="sng" dirty="0">
              <a:solidFill>
                <a:srgbClr val="FF0000"/>
              </a:solidFill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dirty="0">
                <a:solidFill>
                  <a:srgbClr val="FF0000"/>
                </a:solidFill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b="1" dirty="0">
                <a:solidFill>
                  <a:srgbClr val="FF0000"/>
                </a:solidFill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b="1" dirty="0">
                <a:solidFill>
                  <a:srgbClr val="FF0000"/>
                </a:solidFill>
              </a:rPr>
              <a:t>	</a:t>
            </a:r>
            <a:r>
              <a:rPr lang="ru-RU" altLang="ru-RU" sz="3600" dirty="0">
                <a:solidFill>
                  <a:srgbClr val="FF0000"/>
                </a:solidFill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dirty="0">
              <a:solidFill>
                <a:srgbClr val="FF0000"/>
              </a:solidFill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dirty="0">
                <a:solidFill>
                  <a:srgbClr val="FF0000"/>
                </a:solidFill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dirty="0">
              <a:solidFill>
                <a:srgbClr val="FF0000"/>
              </a:solidFill>
            </a:endParaRPr>
          </a:p>
        </p:txBody>
      </p:sp>
      <p:sp>
        <p:nvSpPr>
          <p:cNvPr id="62467" name="AutoShape 2"/>
          <p:cNvSpPr>
            <a:spLocks noChangeArrowheads="1"/>
          </p:cNvSpPr>
          <p:nvPr/>
        </p:nvSpPr>
        <p:spPr bwMode="auto">
          <a:xfrm>
            <a:off x="1331640" y="620687"/>
            <a:ext cx="6696744" cy="792089"/>
          </a:xfrm>
          <a:prstGeom prst="flowChartAlternateProcess">
            <a:avLst/>
          </a:prstGeom>
          <a:solidFill>
            <a:srgbClr val="629DD1"/>
          </a:solidFill>
          <a:ln w="12600" cap="sq">
            <a:solidFill>
              <a:srgbClr val="4672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b="1" dirty="0">
                <a:solidFill>
                  <a:srgbClr val="000000"/>
                </a:solidFill>
                <a:latin typeface="Cambria" pitchFamily="18" charset="0"/>
              </a:rPr>
              <a:t>Ошибки в построении предложений с ПРИЧАСТНЫМИ ОБОРОТАМИ</a:t>
            </a:r>
          </a:p>
        </p:txBody>
      </p:sp>
    </p:spTree>
    <p:extLst>
      <p:ext uri="{BB962C8B-B14F-4D97-AF65-F5344CB8AC3E}">
        <p14:creationId xmlns:p14="http://schemas.microsoft.com/office/powerpoint/2010/main" val="2738613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/>
          <p:cNvSpPr txBox="1">
            <a:spLocks noChangeArrowheads="1"/>
          </p:cNvSpPr>
          <p:nvPr/>
        </p:nvSpPr>
        <p:spPr bwMode="auto">
          <a:xfrm>
            <a:off x="179388" y="243408"/>
            <a:ext cx="87153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82880" tIns="91440" rIns="90000" bIns="46800"/>
          <a:lstStyle>
            <a:lvl1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just">
              <a:buClrTx/>
              <a:buSzPct val="85000"/>
              <a:buFontTx/>
              <a:buNone/>
            </a:pPr>
            <a:r>
              <a:rPr lang="ru-RU" altLang="ru-RU" sz="2800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 algn="just">
              <a:buClrTx/>
              <a:buSzPct val="85000"/>
              <a:buFontTx/>
              <a:buNone/>
            </a:pPr>
            <a:r>
              <a:rPr lang="ru-RU" altLang="ru-RU" sz="2800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 algn="just">
              <a:buClrTx/>
              <a:buSzPct val="85000"/>
              <a:buFontTx/>
              <a:buNone/>
            </a:pPr>
            <a:endParaRPr lang="ru-RU" alt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ClrTx/>
              <a:buSzPct val="85000"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ru-RU" altLang="ru-RU" dirty="0" smtClean="0">
                <a:solidFill>
                  <a:srgbClr val="000000"/>
                </a:solidFill>
                <a:latin typeface="Times New Roman" pitchFamily="18" charset="0"/>
              </a:rPr>
              <a:t>	Недопустимо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</a:rPr>
              <a:t>, чтобы </a:t>
            </a: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</a:rPr>
              <a:t>определяемое слово и причастие были употреблены в разном роде, числе и падеже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</a:rPr>
              <a:t>:</a:t>
            </a:r>
          </a:p>
          <a:p>
            <a:pPr algn="just">
              <a:buClrTx/>
              <a:buSzPct val="85000"/>
              <a:buFontTx/>
              <a:buNone/>
            </a:pPr>
            <a:r>
              <a:rPr lang="ru-RU" altLang="ru-RU" i="1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ru-RU" altLang="ru-RU" i="1" dirty="0" smtClean="0">
                <a:solidFill>
                  <a:srgbClr val="000000"/>
                </a:solidFill>
                <a:latin typeface="Times New Roman" pitchFamily="18" charset="0"/>
              </a:rPr>
              <a:t>	Одно </a:t>
            </a:r>
            <a:r>
              <a:rPr lang="ru-RU" altLang="ru-RU" i="1" dirty="0">
                <a:solidFill>
                  <a:srgbClr val="000000"/>
                </a:solidFill>
                <a:latin typeface="Times New Roman" pitchFamily="18" charset="0"/>
              </a:rPr>
              <a:t>из чудес на Курильской гряде (КАКОЕ?), привлекающих туристов со всего света, связано с гейзерами и вулканами.</a:t>
            </a:r>
          </a:p>
          <a:p>
            <a:pPr algn="just">
              <a:buClrTx/>
              <a:buSzPct val="85000"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ru-RU" altLang="ru-RU" dirty="0" smtClean="0">
                <a:solidFill>
                  <a:srgbClr val="000000"/>
                </a:solidFill>
                <a:latin typeface="Times New Roman" pitchFamily="18" charset="0"/>
              </a:rPr>
              <a:t>	Причастие 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</a:rPr>
              <a:t>и определяемое слово должны быть согласованы в роде, числе и падеже, что проверяется по вопросу, который задаётся от определяемого слова к причастию. </a:t>
            </a:r>
          </a:p>
          <a:p>
            <a:pPr algn="just">
              <a:buClrTx/>
              <a:buSzPct val="85000"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ru-RU" altLang="ru-RU" dirty="0" smtClean="0">
                <a:solidFill>
                  <a:srgbClr val="000000"/>
                </a:solidFill>
                <a:latin typeface="Times New Roman" pitchFamily="18" charset="0"/>
              </a:rPr>
              <a:t>	Недопустимо 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</a:rPr>
              <a:t>употреблять в предложении </a:t>
            </a: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</a:rPr>
              <a:t>причастный оборот ПОСЛЕ имени существительного, которое не является определяемым словом для этого причастного обо-</a:t>
            </a:r>
          </a:p>
          <a:p>
            <a:pPr algn="just">
              <a:buClrTx/>
              <a:buSzPct val="85000"/>
              <a:buFontTx/>
              <a:buNone/>
            </a:pP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</a:rPr>
              <a:t>рота.</a:t>
            </a:r>
            <a:r>
              <a:rPr lang="ru-RU" altLang="ru-RU" i="1" dirty="0">
                <a:solidFill>
                  <a:srgbClr val="FFFFFF"/>
                </a:solidFill>
                <a:latin typeface="Times New Roman" pitchFamily="18" charset="0"/>
              </a:rPr>
              <a:t> 	</a:t>
            </a:r>
            <a:r>
              <a:rPr lang="ru-RU" altLang="ru-RU" i="1" dirty="0">
                <a:solidFill>
                  <a:srgbClr val="000000"/>
                </a:solidFill>
                <a:latin typeface="Times New Roman" pitchFamily="18" charset="0"/>
              </a:rPr>
              <a:t>Лес тянется с севера на </a:t>
            </a:r>
            <a:r>
              <a:rPr lang="ru-RU" altLang="ru-RU" b="1" i="1" dirty="0">
                <a:solidFill>
                  <a:srgbClr val="000000"/>
                </a:solidFill>
                <a:latin typeface="Times New Roman" pitchFamily="18" charset="0"/>
              </a:rPr>
              <a:t>юг, </a:t>
            </a:r>
            <a:r>
              <a:rPr lang="ru-RU" altLang="ru-RU" i="1" dirty="0">
                <a:solidFill>
                  <a:srgbClr val="000000"/>
                </a:solidFill>
                <a:latin typeface="Times New Roman" pitchFamily="18" charset="0"/>
              </a:rPr>
              <a:t>состоящий в основном из хвойных деревьев.</a:t>
            </a: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algn="just">
              <a:buClrTx/>
              <a:buSzPct val="85000"/>
              <a:buFontTx/>
              <a:buNone/>
            </a:pPr>
            <a:endParaRPr lang="ru-RU" altLang="ru-RU" sz="32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2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b="1" u="sng" dirty="0">
              <a:solidFill>
                <a:srgbClr val="FF0000"/>
              </a:solidFill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dirty="0">
                <a:solidFill>
                  <a:srgbClr val="FF0000"/>
                </a:solidFill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b="1" dirty="0">
                <a:solidFill>
                  <a:srgbClr val="FF0000"/>
                </a:solidFill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b="1" dirty="0">
                <a:solidFill>
                  <a:srgbClr val="FF0000"/>
                </a:solidFill>
              </a:rPr>
              <a:t>	</a:t>
            </a:r>
            <a:r>
              <a:rPr lang="ru-RU" altLang="ru-RU" sz="3600" dirty="0">
                <a:solidFill>
                  <a:srgbClr val="FF0000"/>
                </a:solidFill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dirty="0">
              <a:solidFill>
                <a:srgbClr val="FF0000"/>
              </a:solidFill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dirty="0">
                <a:solidFill>
                  <a:srgbClr val="FF0000"/>
                </a:solidFill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dirty="0">
              <a:solidFill>
                <a:srgbClr val="FF0000"/>
              </a:solidFill>
            </a:endParaRPr>
          </a:p>
        </p:txBody>
      </p:sp>
      <p:sp>
        <p:nvSpPr>
          <p:cNvPr id="63491" name="Text Box 2"/>
          <p:cNvSpPr txBox="1">
            <a:spLocks noChangeArrowheads="1"/>
          </p:cNvSpPr>
          <p:nvPr/>
        </p:nvSpPr>
        <p:spPr bwMode="auto">
          <a:xfrm>
            <a:off x="685800" y="620713"/>
            <a:ext cx="7772400" cy="4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63492" name="AutoShape 3"/>
          <p:cNvSpPr>
            <a:spLocks noChangeArrowheads="1"/>
          </p:cNvSpPr>
          <p:nvPr/>
        </p:nvSpPr>
        <p:spPr bwMode="auto">
          <a:xfrm>
            <a:off x="755650" y="681931"/>
            <a:ext cx="7416800" cy="802853"/>
          </a:xfrm>
          <a:prstGeom prst="flowChartAlternateProcess">
            <a:avLst/>
          </a:prstGeom>
          <a:solidFill>
            <a:srgbClr val="629DD1"/>
          </a:solidFill>
          <a:ln w="12600" cap="sq">
            <a:solidFill>
              <a:srgbClr val="4672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b="1" dirty="0">
                <a:solidFill>
                  <a:srgbClr val="000000"/>
                </a:solidFill>
                <a:latin typeface="Cambria" pitchFamily="18" charset="0"/>
              </a:rPr>
              <a:t>Ошибки в построении предложений с ПРИЧАСТНЫМИ ОБОРОТАМИ</a:t>
            </a:r>
          </a:p>
        </p:txBody>
      </p:sp>
    </p:spTree>
    <p:extLst>
      <p:ext uri="{BB962C8B-B14F-4D97-AF65-F5344CB8AC3E}">
        <p14:creationId xmlns:p14="http://schemas.microsoft.com/office/powerpoint/2010/main" val="1132299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179388" y="0"/>
            <a:ext cx="87153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82880" tIns="91440" rIns="90000" bIns="46800"/>
          <a:lstStyle>
            <a:lvl1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just">
              <a:buClrTx/>
              <a:buFontTx/>
              <a:buNone/>
            </a:pPr>
            <a:r>
              <a:rPr lang="ru-RU" altLang="ru-RU" sz="2800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 algn="just">
              <a:buClrTx/>
              <a:buFontTx/>
              <a:buNone/>
            </a:pPr>
            <a:endParaRPr lang="ru-RU" alt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Tx/>
              <a:buNone/>
            </a:pPr>
            <a:endParaRPr lang="ru-RU" alt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Tx/>
              <a:buNone/>
            </a:pPr>
            <a:endParaRPr lang="ru-RU" alt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Tx/>
              <a:buNone/>
            </a:pPr>
            <a:r>
              <a:rPr lang="ru-RU" alt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Грамматически </a:t>
            </a:r>
            <a:r>
              <a:rPr lang="ru-RU" alt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неправильным является такое предложение, в котором действие, выраженное глаголом-сказуемым, и действие, выраженное деепричастием, </a:t>
            </a:r>
            <a:r>
              <a:rPr lang="ru-RU" altLang="ru-RU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совершаются разными лицами.</a:t>
            </a:r>
          </a:p>
          <a:p>
            <a:pPr algn="just">
              <a:buClrTx/>
              <a:buFontTx/>
              <a:buNone/>
            </a:pPr>
            <a:r>
              <a:rPr lang="ru-RU" altLang="ru-RU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ClrTx/>
              <a:buFontTx/>
              <a:buNone/>
            </a:pPr>
            <a:r>
              <a:rPr lang="ru-RU" altLang="ru-RU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Возвращаясь домой, Бориса застиг дождь.</a:t>
            </a:r>
            <a:r>
              <a:rPr lang="ru-RU" altLang="ru-RU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ClrTx/>
              <a:buFontTx/>
              <a:buNone/>
            </a:pPr>
            <a:endParaRPr lang="ru-RU" alt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Tx/>
              <a:buNone/>
            </a:pPr>
            <a:endParaRPr lang="ru-RU" altLang="ru-RU" sz="2800" i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ru-RU" altLang="ru-RU" sz="2800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b="1" u="sng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dirty="0">
                <a:solidFill>
                  <a:srgbClr val="00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b="1" dirty="0">
                <a:solidFill>
                  <a:srgbClr val="FF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b="1" dirty="0">
                <a:solidFill>
                  <a:srgbClr val="FF0000"/>
                </a:solidFill>
                <a:cs typeface="Times New Roman" pitchFamily="18" charset="0"/>
              </a:rPr>
              <a:t>	</a:t>
            </a:r>
            <a:r>
              <a:rPr lang="ru-RU" altLang="ru-RU" sz="3600" dirty="0">
                <a:solidFill>
                  <a:srgbClr val="FF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dirty="0">
              <a:solidFill>
                <a:srgbClr val="FF00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dirty="0">
                <a:solidFill>
                  <a:srgbClr val="FF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64515" name="Text Box 2"/>
          <p:cNvSpPr txBox="1">
            <a:spLocks noChangeArrowheads="1"/>
          </p:cNvSpPr>
          <p:nvPr/>
        </p:nvSpPr>
        <p:spPr bwMode="auto">
          <a:xfrm>
            <a:off x="685800" y="620713"/>
            <a:ext cx="7772400" cy="4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64516" name="AutoShape 3"/>
          <p:cNvSpPr>
            <a:spLocks noChangeArrowheads="1"/>
          </p:cNvSpPr>
          <p:nvPr/>
        </p:nvSpPr>
        <p:spPr bwMode="auto">
          <a:xfrm>
            <a:off x="1043608" y="753939"/>
            <a:ext cx="7128842" cy="802853"/>
          </a:xfrm>
          <a:prstGeom prst="flowChartAlternateProcess">
            <a:avLst/>
          </a:prstGeom>
          <a:solidFill>
            <a:srgbClr val="629DD1"/>
          </a:solidFill>
          <a:ln w="12600" cap="sq">
            <a:solidFill>
              <a:srgbClr val="4672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b="1">
                <a:solidFill>
                  <a:srgbClr val="000000"/>
                </a:solidFill>
                <a:latin typeface="Cambria" pitchFamily="18" charset="0"/>
              </a:rPr>
              <a:t>Ошибки в построении предложений с ДЕЕПРИЧАСТНЫМИ ОБОРОТАМИ</a:t>
            </a:r>
          </a:p>
        </p:txBody>
      </p:sp>
    </p:spTree>
    <p:extLst>
      <p:ext uri="{BB962C8B-B14F-4D97-AF65-F5344CB8AC3E}">
        <p14:creationId xmlns:p14="http://schemas.microsoft.com/office/powerpoint/2010/main" val="3517066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"/>
          <p:cNvSpPr txBox="1">
            <a:spLocks noChangeArrowheads="1"/>
          </p:cNvSpPr>
          <p:nvPr/>
        </p:nvSpPr>
        <p:spPr bwMode="auto">
          <a:xfrm>
            <a:off x="179388" y="459432"/>
            <a:ext cx="87153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82880" tIns="91440" rIns="90000" bIns="46800"/>
          <a:lstStyle>
            <a:lvl1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2800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 algn="ctr">
              <a:buClrTx/>
              <a:buFontTx/>
              <a:buNone/>
            </a:pPr>
            <a:endParaRPr lang="ru-RU" alt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FontTx/>
              <a:buNone/>
            </a:pPr>
            <a:endParaRPr lang="ru-RU" alt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Tx/>
              <a:buNone/>
            </a:pP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ClrTx/>
              <a:buFontTx/>
              <a:buNone/>
            </a:pP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Название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заключённое в кавычки и данное вместе с родовым словом 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«повесть»,</a:t>
            </a:r>
            <a:r>
              <a:rPr lang="ru-RU" altLang="ru-RU" sz="2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«рассказ», «поэма», «роман», «статья», «журнал», «телепередача», «симфония», «кинотеатр», «картина», «книга», «торговый комплекс» и т.д.), является НЕСОГЛАСОВАННЫМ 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ПРИЛОЖЕНИЕМ и должно стоять в ИМЕНИТЕЛЬНОМ ПАДЕЖЕ.</a:t>
            </a:r>
          </a:p>
          <a:p>
            <a:pPr algn="just">
              <a:buClrTx/>
              <a:buFontTx/>
              <a:buNone/>
            </a:pP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0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2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журнале «Новом мире» </a:t>
            </a: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напечатана рецензия на это произведение.</a:t>
            </a:r>
          </a:p>
          <a:p>
            <a:pPr algn="just">
              <a:buClrTx/>
              <a:buFontTx/>
              <a:buNone/>
            </a:pP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Название, заключённое в кавычки и данное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БЕЗ родового слова 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«роман», «повесть», «стихотворение», «ода», «картина», «журнал», «газета», 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т.д.),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изменяется по падежам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ClrTx/>
              <a:buFontTx/>
              <a:buNone/>
            </a:pP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0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altLang="ru-RU" sz="20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«Войне и мире» действуют свыше пятисот персонажей. Автор «Слова о полку Игореве» является подлинным знатоком русской природы</a:t>
            </a:r>
            <a:r>
              <a:rPr lang="ru-RU" altLang="ru-RU" sz="2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altLang="ru-RU" sz="3600" b="1" dirty="0">
                <a:solidFill>
                  <a:srgbClr val="FF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b="1" dirty="0">
                <a:solidFill>
                  <a:srgbClr val="FF0000"/>
                </a:solidFill>
                <a:cs typeface="Times New Roman" pitchFamily="18" charset="0"/>
              </a:rPr>
              <a:t>	</a:t>
            </a:r>
            <a:r>
              <a:rPr lang="ru-RU" altLang="ru-RU" sz="3600" dirty="0">
                <a:solidFill>
                  <a:srgbClr val="FF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dirty="0">
              <a:solidFill>
                <a:srgbClr val="FF00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dirty="0">
                <a:solidFill>
                  <a:srgbClr val="FF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65539" name="Text Box 2"/>
          <p:cNvSpPr txBox="1">
            <a:spLocks noChangeArrowheads="1"/>
          </p:cNvSpPr>
          <p:nvPr/>
        </p:nvSpPr>
        <p:spPr bwMode="auto">
          <a:xfrm>
            <a:off x="685800" y="620713"/>
            <a:ext cx="7772400" cy="4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65540" name="AutoShape 3"/>
          <p:cNvSpPr>
            <a:spLocks noChangeArrowheads="1"/>
          </p:cNvSpPr>
          <p:nvPr/>
        </p:nvSpPr>
        <p:spPr bwMode="auto">
          <a:xfrm>
            <a:off x="1115616" y="681931"/>
            <a:ext cx="7056834" cy="946869"/>
          </a:xfrm>
          <a:prstGeom prst="flowChartAlternateProcess">
            <a:avLst/>
          </a:prstGeom>
          <a:solidFill>
            <a:srgbClr val="629DD1"/>
          </a:solidFill>
          <a:ln w="12600" cap="sq">
            <a:solidFill>
              <a:srgbClr val="4672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b="1" dirty="0">
                <a:solidFill>
                  <a:srgbClr val="000000"/>
                </a:solidFill>
                <a:latin typeface="Cambria" pitchFamily="18" charset="0"/>
              </a:rPr>
              <a:t>Ошибки в построении предложений с НЕСОГЛАСОВАННЫМ ПРИЛОЖЕНИЕМ</a:t>
            </a:r>
          </a:p>
        </p:txBody>
      </p:sp>
    </p:spTree>
    <p:extLst>
      <p:ext uri="{BB962C8B-B14F-4D97-AF65-F5344CB8AC3E}">
        <p14:creationId xmlns:p14="http://schemas.microsoft.com/office/powerpoint/2010/main" val="810469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"/>
          <p:cNvSpPr txBox="1">
            <a:spLocks noChangeArrowheads="1"/>
          </p:cNvSpPr>
          <p:nvPr/>
        </p:nvSpPr>
        <p:spPr bwMode="auto">
          <a:xfrm>
            <a:off x="179388" y="747464"/>
            <a:ext cx="87153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82880" tIns="91440" rIns="90000" bIns="46800"/>
          <a:lstStyle>
            <a:lvl1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2800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 algn="ctr">
              <a:buClrTx/>
              <a:buFontTx/>
              <a:buNone/>
            </a:pPr>
            <a:endParaRPr lang="ru-RU" alt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FontTx/>
              <a:buNone/>
            </a:pPr>
            <a:endParaRPr lang="ru-RU" alt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Tx/>
              <a:buNone/>
            </a:pP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Название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заключённое в кавычки и данное вместе с родовым словом 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«повесть»,</a:t>
            </a:r>
            <a:r>
              <a:rPr lang="ru-RU" altLang="ru-RU" sz="2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«рассказ», «поэма», «роман», «статья», «журнал», «телепередача», «симфония», «кинотеатр», «картина», «книга», «торговый комплекс» и т.д.), является НЕСОГЛАСОВАННЫМ 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ПРИЛОЖЕНИЕМ и должно стоять в ИМЕНИТЕЛЬНОМ ПАДЕЖЕ.</a:t>
            </a:r>
          </a:p>
          <a:p>
            <a:pPr algn="just">
              <a:buClrTx/>
              <a:buFontTx/>
              <a:buNone/>
            </a:pP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ru-RU" altLang="ru-RU" sz="20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altLang="ru-RU" sz="2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журнале «Новом мире» </a:t>
            </a: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напечатана рецензия на это произведение.</a:t>
            </a:r>
          </a:p>
          <a:p>
            <a:pPr algn="just">
              <a:buClrTx/>
              <a:buFontTx/>
              <a:buNone/>
            </a:pP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Название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заключённое в кавычки и данное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БЕЗ родового слова 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«роман», «повесть», «стихотворение», «ода», «картина», «журнал», «газета», 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т.д.),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изменяется по падежам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ClrTx/>
              <a:buFontTx/>
              <a:buNone/>
            </a:pP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0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altLang="ru-RU" sz="20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«Войне и мире» действуют свыше пятисот персонажей. Автор «Слова о полку Игореве» является подлинным знатоком русской природы.</a:t>
            </a:r>
          </a:p>
          <a:p>
            <a:pPr>
              <a:buClrTx/>
              <a:buFontTx/>
              <a:buNone/>
            </a:pPr>
            <a:endParaRPr lang="ru-RU" altLang="ru-RU" sz="2800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b="1" u="sng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dirty="0">
                <a:solidFill>
                  <a:srgbClr val="00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b="1" dirty="0">
                <a:solidFill>
                  <a:srgbClr val="FF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b="1" dirty="0">
                <a:solidFill>
                  <a:srgbClr val="FF0000"/>
                </a:solidFill>
                <a:cs typeface="Times New Roman" pitchFamily="18" charset="0"/>
              </a:rPr>
              <a:t>	</a:t>
            </a:r>
            <a:r>
              <a:rPr lang="ru-RU" altLang="ru-RU" sz="3600" dirty="0">
                <a:solidFill>
                  <a:srgbClr val="FF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dirty="0">
              <a:solidFill>
                <a:srgbClr val="FF00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dirty="0">
                <a:solidFill>
                  <a:srgbClr val="FF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65539" name="Text Box 2"/>
          <p:cNvSpPr txBox="1">
            <a:spLocks noChangeArrowheads="1"/>
          </p:cNvSpPr>
          <p:nvPr/>
        </p:nvSpPr>
        <p:spPr bwMode="auto">
          <a:xfrm>
            <a:off x="685800" y="620713"/>
            <a:ext cx="7772400" cy="4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65540" name="AutoShape 3"/>
          <p:cNvSpPr>
            <a:spLocks noChangeArrowheads="1"/>
          </p:cNvSpPr>
          <p:nvPr/>
        </p:nvSpPr>
        <p:spPr bwMode="auto">
          <a:xfrm>
            <a:off x="1187624" y="681931"/>
            <a:ext cx="6984826" cy="874861"/>
          </a:xfrm>
          <a:prstGeom prst="flowChartAlternateProcess">
            <a:avLst/>
          </a:prstGeom>
          <a:solidFill>
            <a:srgbClr val="629DD1"/>
          </a:solidFill>
          <a:ln w="12600" cap="sq">
            <a:solidFill>
              <a:srgbClr val="4672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b="1">
                <a:solidFill>
                  <a:srgbClr val="000000"/>
                </a:solidFill>
                <a:latin typeface="Cambria" pitchFamily="18" charset="0"/>
              </a:rPr>
              <a:t>Ошибки в построении предложений с НЕСОГЛАСОВАННЫМ ПРИЛОЖЕНИЕМ</a:t>
            </a:r>
          </a:p>
        </p:txBody>
      </p:sp>
    </p:spTree>
    <p:extLst>
      <p:ext uri="{BB962C8B-B14F-4D97-AF65-F5344CB8AC3E}">
        <p14:creationId xmlns:p14="http://schemas.microsoft.com/office/powerpoint/2010/main" val="11155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1"/>
          <p:cNvSpPr txBox="1">
            <a:spLocks noChangeArrowheads="1"/>
          </p:cNvSpPr>
          <p:nvPr/>
        </p:nvSpPr>
        <p:spPr bwMode="auto">
          <a:xfrm>
            <a:off x="179388" y="747464"/>
            <a:ext cx="87153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82880" tIns="91440" rIns="90000" bIns="46800"/>
          <a:lstStyle>
            <a:lvl1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just">
              <a:buClrTx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 algn="just">
              <a:buClrTx/>
              <a:buFontTx/>
              <a:buNone/>
            </a:pP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ClrTx/>
              <a:buFontTx/>
              <a:buNone/>
            </a:pPr>
            <a:endParaRPr lang="ru-RU" alt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Tx/>
              <a:buNone/>
            </a:pPr>
            <a:endParaRPr lang="ru-RU" alt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Tx/>
              <a:buNone/>
            </a:pP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предлогов </a:t>
            </a: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БЛАГОДАРЯ, СОГЛАСНО, ВОПРЕКИ, ПОДОБНО, НАПЕРЕКОР, НАПЕРЕРЕЗ имена существительные употребляются только в форме ДАТЕЛЬНОГО ПАДЕЖА.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ClrTx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предлога ПО в значении </a:t>
            </a:r>
            <a:r>
              <a:rPr lang="ru-RU" altLang="ru-RU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«после чего-либо» 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имя существительное употребляется в форме предложного падежа:</a:t>
            </a:r>
            <a:r>
              <a:rPr lang="ru-RU" altLang="ru-RU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altLang="ru-RU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прибытиИ</a:t>
            </a:r>
            <a:r>
              <a:rPr lang="ru-RU" altLang="ru-RU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по </a:t>
            </a:r>
            <a:r>
              <a:rPr lang="ru-RU" altLang="ru-RU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окончаниИ</a:t>
            </a:r>
            <a:r>
              <a:rPr lang="ru-RU" altLang="ru-RU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по </a:t>
            </a:r>
            <a:r>
              <a:rPr lang="ru-RU" altLang="ru-RU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завершениИ</a:t>
            </a:r>
            <a:r>
              <a:rPr lang="ru-RU" altLang="ru-RU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по </a:t>
            </a:r>
            <a:r>
              <a:rPr lang="ru-RU" altLang="ru-RU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истечениИ</a:t>
            </a:r>
            <a:r>
              <a:rPr lang="ru-RU" altLang="ru-RU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 по </a:t>
            </a:r>
            <a:r>
              <a:rPr lang="ru-RU" altLang="ru-RU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приездЕ</a:t>
            </a:r>
            <a:r>
              <a:rPr lang="ru-RU" altLang="ru-RU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по </a:t>
            </a:r>
            <a:r>
              <a:rPr lang="ru-RU" altLang="ru-RU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прилётЕ</a:t>
            </a:r>
            <a:r>
              <a:rPr lang="ru-RU" altLang="ru-RU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ClrTx/>
              <a:buFontTx/>
              <a:buNone/>
            </a:pPr>
            <a:endParaRPr lang="ru-RU" alt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Tx/>
              <a:buNone/>
            </a:pPr>
            <a:endParaRPr lang="ru-RU" altLang="ru-RU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b="1" u="sng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b="1" dirty="0">
                <a:solidFill>
                  <a:srgbClr val="FF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b="1" dirty="0">
                <a:solidFill>
                  <a:srgbClr val="FF0000"/>
                </a:solidFill>
                <a:cs typeface="Times New Roman" pitchFamily="18" charset="0"/>
              </a:rPr>
              <a:t>	</a:t>
            </a:r>
            <a:r>
              <a:rPr lang="ru-RU" altLang="ru-RU" dirty="0">
                <a:solidFill>
                  <a:srgbClr val="FF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dirty="0">
              <a:solidFill>
                <a:srgbClr val="FF00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dirty="0">
                <a:solidFill>
                  <a:srgbClr val="FF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66563" name="Text Box 2"/>
          <p:cNvSpPr txBox="1">
            <a:spLocks noChangeArrowheads="1"/>
          </p:cNvSpPr>
          <p:nvPr/>
        </p:nvSpPr>
        <p:spPr bwMode="auto">
          <a:xfrm>
            <a:off x="685800" y="620713"/>
            <a:ext cx="7772400" cy="4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66564" name="AutoShape 3"/>
          <p:cNvSpPr>
            <a:spLocks noChangeArrowheads="1"/>
          </p:cNvSpPr>
          <p:nvPr/>
        </p:nvSpPr>
        <p:spPr bwMode="auto">
          <a:xfrm>
            <a:off x="755650" y="619969"/>
            <a:ext cx="7416800" cy="1512887"/>
          </a:xfrm>
          <a:prstGeom prst="flowChartAlternateProcess">
            <a:avLst/>
          </a:prstGeom>
          <a:solidFill>
            <a:srgbClr val="629DD1"/>
          </a:solidFill>
          <a:ln w="12600" cap="sq">
            <a:solidFill>
              <a:srgbClr val="4672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b="1" dirty="0">
                <a:solidFill>
                  <a:srgbClr val="000000"/>
                </a:solidFill>
                <a:latin typeface="Cambria" pitchFamily="18" charset="0"/>
              </a:rPr>
              <a:t>Ошибки в построении предложений с неправильным употреблением  ПАДЕЖНОЙ ФОРМЫ имени СУЩЕСТВИТЕЛЬНОГО С ПРЕДЛОГОМ</a:t>
            </a:r>
          </a:p>
        </p:txBody>
      </p:sp>
    </p:spTree>
    <p:extLst>
      <p:ext uri="{BB962C8B-B14F-4D97-AF65-F5344CB8AC3E}">
        <p14:creationId xmlns:p14="http://schemas.microsoft.com/office/powerpoint/2010/main" val="145378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Прямоугольник 3"/>
          <p:cNvSpPr>
            <a:spLocks noChangeArrowheads="1"/>
          </p:cNvSpPr>
          <p:nvPr/>
        </p:nvSpPr>
        <p:spPr bwMode="auto">
          <a:xfrm>
            <a:off x="179388" y="572666"/>
            <a:ext cx="86407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3600" b="1" dirty="0">
                <a:latin typeface="Times New Roman" pitchFamily="18" charset="0"/>
                <a:cs typeface="Times New Roman" pitchFamily="18" charset="0"/>
              </a:rPr>
              <a:t>Тематические направления </a:t>
            </a:r>
          </a:p>
          <a:p>
            <a:pPr algn="ctr"/>
            <a:r>
              <a:rPr lang="ru-RU" altLang="ru-RU" sz="3600" b="1" dirty="0">
                <a:latin typeface="Times New Roman" pitchFamily="18" charset="0"/>
                <a:cs typeface="Times New Roman" pitchFamily="18" charset="0"/>
              </a:rPr>
              <a:t>в 2019 – 2020 году</a:t>
            </a:r>
          </a:p>
        </p:txBody>
      </p:sp>
      <p:sp>
        <p:nvSpPr>
          <p:cNvPr id="17411" name="Прямоугольник 4"/>
          <p:cNvSpPr>
            <a:spLocks noChangeArrowheads="1"/>
          </p:cNvSpPr>
          <p:nvPr/>
        </p:nvSpPr>
        <p:spPr bwMode="auto">
          <a:xfrm>
            <a:off x="395288" y="1989138"/>
            <a:ext cx="8569325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3600" b="1">
                <a:latin typeface="Times New Roman" pitchFamily="18" charset="0"/>
                <a:cs typeface="Times New Roman" pitchFamily="18" charset="0"/>
              </a:rPr>
              <a:t>1. «Война и мир» – к 150-летию великой книги</a:t>
            </a:r>
            <a:br>
              <a:rPr lang="ru-RU" altLang="ru-RU" sz="3600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600" b="1">
                <a:latin typeface="Times New Roman" pitchFamily="18" charset="0"/>
                <a:cs typeface="Times New Roman" pitchFamily="18" charset="0"/>
              </a:rPr>
              <a:t>2. Надежда и отчаяние</a:t>
            </a:r>
            <a:br>
              <a:rPr lang="ru-RU" altLang="ru-RU" sz="3600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600" b="1">
                <a:latin typeface="Times New Roman" pitchFamily="18" charset="0"/>
                <a:cs typeface="Times New Roman" pitchFamily="18" charset="0"/>
              </a:rPr>
              <a:t>3. Добро и зло</a:t>
            </a:r>
            <a:br>
              <a:rPr lang="ru-RU" altLang="ru-RU" sz="3600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600" b="1">
                <a:latin typeface="Times New Roman" pitchFamily="18" charset="0"/>
                <a:cs typeface="Times New Roman" pitchFamily="18" charset="0"/>
              </a:rPr>
              <a:t>4. Гордость и смирение</a:t>
            </a:r>
            <a:br>
              <a:rPr lang="ru-RU" altLang="ru-RU" sz="3600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600" b="1">
                <a:latin typeface="Times New Roman" pitchFamily="18" charset="0"/>
                <a:cs typeface="Times New Roman" pitchFamily="18" charset="0"/>
              </a:rPr>
              <a:t>5. Он и она</a:t>
            </a:r>
            <a:endParaRPr lang="ru-RU" altLang="ru-RU" sz="360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altLang="ru-RU" sz="3600"/>
          </a:p>
        </p:txBody>
      </p:sp>
    </p:spTree>
    <p:extLst>
      <p:ext uri="{BB962C8B-B14F-4D97-AF65-F5344CB8AC3E}">
        <p14:creationId xmlns:p14="http://schemas.microsoft.com/office/powerpoint/2010/main" val="9585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1"/>
          <p:cNvSpPr txBox="1">
            <a:spLocks noChangeArrowheads="1"/>
          </p:cNvSpPr>
          <p:nvPr/>
        </p:nvSpPr>
        <p:spPr bwMode="auto">
          <a:xfrm>
            <a:off x="179387" y="243408"/>
            <a:ext cx="87153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82880" tIns="9144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ctr">
              <a:buClrTx/>
              <a:buFontTx/>
              <a:buNone/>
            </a:pPr>
            <a:endParaRPr lang="ru-RU" alt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FontTx/>
              <a:buNone/>
            </a:pPr>
            <a:endParaRPr lang="ru-RU" alt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FontTx/>
              <a:buNone/>
            </a:pPr>
            <a:endParaRPr lang="ru-RU" alt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Tx/>
              <a:buNone/>
            </a:pPr>
            <a:endParaRPr lang="ru-RU" alt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Tx/>
              <a:buNone/>
            </a:pP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сложноподчинённых предложениях, построенных по модели «ТЕ, КТО…», «ВСЕ, КТО …», при подлежащем КТО глагол-сказуемое ставится в единственном числе, а при подлежащих ТЕ (ВСЕ) глаголы-сказуемые употребляются во множественном числе.</a:t>
            </a:r>
            <a:r>
              <a:rPr lang="ru-RU" altLang="ru-RU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ClrTx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Подлежащее </a:t>
            </a: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 (ВСЕ) 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глагол-сказуемое во МНОЖЕСТВЕННОМ числе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ClrTx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подлежащее </a:t>
            </a: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КТО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глагол-сказуемое в ЕДИНСТВЕННОМ числе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ClrTx/>
              <a:buFontTx/>
              <a:buNone/>
            </a:pPr>
            <a:endParaRPr lang="ru-RU" altLang="ru-RU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ru-RU" altLang="ru-RU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b="1" u="sng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b="1" dirty="0">
                <a:solidFill>
                  <a:srgbClr val="FF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b="1" dirty="0">
                <a:solidFill>
                  <a:srgbClr val="FF0000"/>
                </a:solidFill>
                <a:cs typeface="Times New Roman" pitchFamily="18" charset="0"/>
              </a:rPr>
              <a:t>	</a:t>
            </a:r>
            <a:r>
              <a:rPr lang="ru-RU" altLang="ru-RU" dirty="0">
                <a:solidFill>
                  <a:srgbClr val="FF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dirty="0">
              <a:solidFill>
                <a:srgbClr val="FF00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dirty="0">
                <a:solidFill>
                  <a:srgbClr val="FF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620713"/>
            <a:ext cx="7772400" cy="4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67588" name="AutoShape 3"/>
          <p:cNvSpPr>
            <a:spLocks noChangeArrowheads="1"/>
          </p:cNvSpPr>
          <p:nvPr/>
        </p:nvSpPr>
        <p:spPr bwMode="auto">
          <a:xfrm>
            <a:off x="1043608" y="620712"/>
            <a:ext cx="7128842" cy="792063"/>
          </a:xfrm>
          <a:prstGeom prst="flowChartAlternateProcess">
            <a:avLst/>
          </a:prstGeom>
          <a:solidFill>
            <a:srgbClr val="629DD1"/>
          </a:solidFill>
          <a:ln w="12600" cap="sq">
            <a:solidFill>
              <a:srgbClr val="4672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b="1" dirty="0">
                <a:solidFill>
                  <a:srgbClr val="000000"/>
                </a:solidFill>
                <a:latin typeface="Cambria" pitchFamily="18" charset="0"/>
              </a:rPr>
              <a:t>Нарушение  связи между </a:t>
            </a:r>
          </a:p>
          <a:p>
            <a:pPr algn="ctr">
              <a:buClrTx/>
              <a:buFontTx/>
              <a:buNone/>
            </a:pPr>
            <a:r>
              <a:rPr lang="ru-RU" altLang="ru-RU" b="1" dirty="0">
                <a:solidFill>
                  <a:srgbClr val="000000"/>
                </a:solidFill>
                <a:latin typeface="Cambria" pitchFamily="18" charset="0"/>
              </a:rPr>
              <a:t>ПОДЛЕЖАЩИМ И СКАЗУЕМЫМ</a:t>
            </a:r>
          </a:p>
        </p:txBody>
      </p:sp>
    </p:spTree>
    <p:extLst>
      <p:ext uri="{BB962C8B-B14F-4D97-AF65-F5344CB8AC3E}">
        <p14:creationId xmlns:p14="http://schemas.microsoft.com/office/powerpoint/2010/main" val="132408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1"/>
          <p:cNvSpPr txBox="1">
            <a:spLocks noChangeArrowheads="1"/>
          </p:cNvSpPr>
          <p:nvPr/>
        </p:nvSpPr>
        <p:spPr bwMode="auto">
          <a:xfrm>
            <a:off x="179388" y="171400"/>
            <a:ext cx="87153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82880" tIns="9144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ctr">
              <a:buClrTx/>
              <a:buFontTx/>
              <a:buNone/>
            </a:pPr>
            <a:endParaRPr lang="ru-RU" alt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FontTx/>
              <a:buNone/>
            </a:pPr>
            <a:endParaRPr lang="ru-RU" alt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FontTx/>
              <a:buNone/>
            </a:pPr>
            <a:endParaRPr lang="ru-RU" alt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Tx/>
              <a:buNone/>
            </a:pPr>
            <a:endParaRPr lang="ru-RU" alt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Tx/>
              <a:buNone/>
            </a:pP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сложноподчинённых предложениях, построенных по модели «ТЕ, КТО…», «ВСЕ, КТО …», при подлежащем КТО глагол-сказуемое ставится в единственном числе, а при подлежащих ТЕ (ВСЕ) глаголы-сказуемые употребляются во множественном числе.</a:t>
            </a:r>
            <a:r>
              <a:rPr lang="ru-RU" altLang="ru-RU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ClrTx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Подлежащее </a:t>
            </a: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 (ВСЕ) 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глагол-сказуемое во МНОЖЕСТВЕННОМ числе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ClrTx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подлежащее </a:t>
            </a: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КТО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глагол-сказуемое в ЕДИНСТВЕННОМ числе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ClrTx/>
              <a:buFontTx/>
              <a:buNone/>
            </a:pPr>
            <a:endParaRPr lang="ru-RU" altLang="ru-RU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ru-RU" altLang="ru-RU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b="1" u="sng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b="1" dirty="0">
                <a:solidFill>
                  <a:srgbClr val="FF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b="1" dirty="0">
                <a:solidFill>
                  <a:srgbClr val="FF0000"/>
                </a:solidFill>
                <a:cs typeface="Times New Roman" pitchFamily="18" charset="0"/>
              </a:rPr>
              <a:t>	</a:t>
            </a:r>
            <a:r>
              <a:rPr lang="ru-RU" altLang="ru-RU" dirty="0">
                <a:solidFill>
                  <a:srgbClr val="FF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dirty="0">
              <a:solidFill>
                <a:srgbClr val="FF00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dirty="0">
                <a:solidFill>
                  <a:srgbClr val="FF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620713"/>
            <a:ext cx="7772400" cy="4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67588" name="AutoShape 3"/>
          <p:cNvSpPr>
            <a:spLocks noChangeArrowheads="1"/>
          </p:cNvSpPr>
          <p:nvPr/>
        </p:nvSpPr>
        <p:spPr bwMode="auto">
          <a:xfrm>
            <a:off x="1475656" y="620712"/>
            <a:ext cx="6696794" cy="792063"/>
          </a:xfrm>
          <a:prstGeom prst="flowChartAlternateProcess">
            <a:avLst/>
          </a:prstGeom>
          <a:solidFill>
            <a:srgbClr val="629DD1"/>
          </a:solidFill>
          <a:ln w="12600" cap="sq">
            <a:solidFill>
              <a:srgbClr val="4672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b="1" dirty="0">
                <a:solidFill>
                  <a:srgbClr val="000000"/>
                </a:solidFill>
                <a:latin typeface="Cambria" pitchFamily="18" charset="0"/>
              </a:rPr>
              <a:t>Нарушение  связи между </a:t>
            </a:r>
          </a:p>
          <a:p>
            <a:pPr algn="ctr">
              <a:buClrTx/>
              <a:buFontTx/>
              <a:buNone/>
            </a:pPr>
            <a:r>
              <a:rPr lang="ru-RU" altLang="ru-RU" b="1" dirty="0">
                <a:solidFill>
                  <a:srgbClr val="000000"/>
                </a:solidFill>
                <a:latin typeface="Cambria" pitchFamily="18" charset="0"/>
              </a:rPr>
              <a:t>ПОДЛЕЖАЩИМ И СКАЗУЕМЫМ</a:t>
            </a:r>
          </a:p>
        </p:txBody>
      </p:sp>
    </p:spTree>
    <p:extLst>
      <p:ext uri="{BB962C8B-B14F-4D97-AF65-F5344CB8AC3E}">
        <p14:creationId xmlns:p14="http://schemas.microsoft.com/office/powerpoint/2010/main" val="3330935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1"/>
          <p:cNvSpPr txBox="1">
            <a:spLocks noChangeArrowheads="1"/>
          </p:cNvSpPr>
          <p:nvPr/>
        </p:nvSpPr>
        <p:spPr bwMode="auto">
          <a:xfrm>
            <a:off x="179388" y="99392"/>
            <a:ext cx="87153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82880" tIns="91440" rIns="90000" bIns="46800"/>
          <a:lstStyle>
            <a:lvl1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>
              <a:buClrTx/>
              <a:buFontTx/>
              <a:buNone/>
            </a:pPr>
            <a:endParaRPr lang="ru-RU" alt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FontTx/>
              <a:buNone/>
            </a:pPr>
            <a:endParaRPr lang="ru-RU" alt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Tx/>
              <a:buNone/>
            </a:pPr>
            <a:endParaRPr lang="ru-RU" alt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Tx/>
              <a:buNone/>
            </a:pP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Косвенная 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речь – это способ передачи чужой речи в виде придаточной части сложноподчинённого предложения.</a:t>
            </a:r>
          </a:p>
          <a:p>
            <a:pPr algn="just">
              <a:buClrTx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Недопустимо 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смешивать в одном предложении прямую и косвенную речь.</a:t>
            </a:r>
            <a:r>
              <a:rPr lang="ru-RU" altLang="ru-RU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ClrTx/>
              <a:buFontTx/>
              <a:buNone/>
            </a:pPr>
            <a:r>
              <a:rPr lang="en-US" altLang="ru-RU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altLang="ru-RU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своих воспоминаниях Короленко писал, что всегда «Я видел в лице Чехова несомненную интеллигентность».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ClrTx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В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 предложениях с косвенной речью нельзя употреблять местоимения 1 и 2 лица (я, ты, мы, вы), допустимо только употребление 3 лица (он, они).</a:t>
            </a:r>
          </a:p>
          <a:p>
            <a:pPr>
              <a:buClrTx/>
              <a:buFontTx/>
              <a:buNone/>
            </a:pPr>
            <a:endParaRPr lang="ru-RU" altLang="ru-RU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b="1" u="sng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b="1" dirty="0">
                <a:solidFill>
                  <a:srgbClr val="00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b="1" dirty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ru-RU" altLang="ru-RU" dirty="0">
                <a:solidFill>
                  <a:srgbClr val="00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68611" name="Text Box 2"/>
          <p:cNvSpPr txBox="1">
            <a:spLocks noChangeArrowheads="1"/>
          </p:cNvSpPr>
          <p:nvPr/>
        </p:nvSpPr>
        <p:spPr bwMode="auto">
          <a:xfrm>
            <a:off x="685800" y="620713"/>
            <a:ext cx="7772400" cy="4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68612" name="AutoShape 3"/>
          <p:cNvSpPr>
            <a:spLocks noChangeArrowheads="1"/>
          </p:cNvSpPr>
          <p:nvPr/>
        </p:nvSpPr>
        <p:spPr bwMode="auto">
          <a:xfrm>
            <a:off x="1403648" y="681931"/>
            <a:ext cx="6768802" cy="802853"/>
          </a:xfrm>
          <a:prstGeom prst="flowChartAlternateProcess">
            <a:avLst/>
          </a:prstGeom>
          <a:solidFill>
            <a:srgbClr val="629DD1"/>
          </a:solidFill>
          <a:ln w="12600" cap="sq">
            <a:solidFill>
              <a:srgbClr val="4672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b="1" dirty="0">
                <a:solidFill>
                  <a:srgbClr val="000000"/>
                </a:solidFill>
                <a:latin typeface="Cambria" pitchFamily="18" charset="0"/>
              </a:rPr>
              <a:t>Ошибки в построении предложений с КОСВЕННОЙ РЕЧЬЮ</a:t>
            </a:r>
          </a:p>
        </p:txBody>
      </p:sp>
    </p:spTree>
    <p:extLst>
      <p:ext uri="{BB962C8B-B14F-4D97-AF65-F5344CB8AC3E}">
        <p14:creationId xmlns:p14="http://schemas.microsoft.com/office/powerpoint/2010/main" val="3309430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1"/>
          <p:cNvSpPr txBox="1">
            <a:spLocks noChangeArrowheads="1"/>
          </p:cNvSpPr>
          <p:nvPr/>
        </p:nvSpPr>
        <p:spPr bwMode="auto">
          <a:xfrm>
            <a:off x="179388" y="0"/>
            <a:ext cx="87153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82880" tIns="91440" rIns="90000" bIns="46800"/>
          <a:lstStyle>
            <a:lvl1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>
              <a:buClrTx/>
              <a:buFontTx/>
              <a:buNone/>
            </a:pPr>
            <a:endParaRPr lang="ru-RU" alt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FontTx/>
              <a:buNone/>
            </a:pPr>
            <a:endParaRPr lang="ru-RU" alt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Tx/>
              <a:buNone/>
            </a:pPr>
            <a:endParaRPr lang="ru-RU" alt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Tx/>
              <a:buNone/>
            </a:pP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Недопустимо 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употребление союза </a:t>
            </a:r>
            <a:r>
              <a:rPr lang="ru-RU" altLang="ru-RU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«что» 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придаточной части при наличии </a:t>
            </a:r>
            <a:r>
              <a:rPr lang="ru-RU" altLang="ru-RU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«ли».</a:t>
            </a:r>
          </a:p>
          <a:p>
            <a:pPr algn="just">
              <a:buClrTx/>
              <a:buFontTx/>
              <a:buNone/>
            </a:pPr>
            <a:r>
              <a:rPr lang="ru-RU" altLang="ru-RU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buClrTx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Неверный вариант: Я не заметил, </a:t>
            </a:r>
            <a:r>
              <a:rPr lang="ru-RU" altLang="ru-RU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находится </a:t>
            </a:r>
            <a:r>
              <a:rPr lang="ru-RU" altLang="ru-RU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ли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он в комнате.</a:t>
            </a:r>
          </a:p>
          <a:p>
            <a:pPr algn="just">
              <a:buClrTx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Правильный вариант: Я не заметил, находится </a:t>
            </a: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ли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он в комнате</a:t>
            </a:r>
            <a:r>
              <a:rPr lang="ru-RU" alt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Нельзя 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оформлять предложение, которое начинается с вводной конструкции, как прямую речь.</a:t>
            </a:r>
          </a:p>
          <a:p>
            <a:pPr algn="just">
              <a:buClrTx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Неверный вариант:</a:t>
            </a:r>
            <a:r>
              <a:rPr lang="ru-RU" altLang="ru-RU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Как сказал </a:t>
            </a:r>
            <a:r>
              <a:rPr lang="ru-RU" alt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А.П.Чехов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«В человеке должно 		быть все прекрасно».</a:t>
            </a:r>
          </a:p>
          <a:p>
            <a:pPr algn="just">
              <a:buClrTx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Правильный вариант: Как сказал </a:t>
            </a:r>
            <a:r>
              <a:rPr lang="ru-RU" alt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А.П.Чехов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«в человеке должно 		быть все прекрасно».</a:t>
            </a:r>
          </a:p>
          <a:p>
            <a:pPr algn="just">
              <a:buClrTx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ClrTx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69635" name="Text Box 2"/>
          <p:cNvSpPr txBox="1">
            <a:spLocks noChangeArrowheads="1"/>
          </p:cNvSpPr>
          <p:nvPr/>
        </p:nvSpPr>
        <p:spPr bwMode="auto">
          <a:xfrm>
            <a:off x="685800" y="620713"/>
            <a:ext cx="7772400" cy="4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69636" name="AutoShape 3"/>
          <p:cNvSpPr>
            <a:spLocks noChangeArrowheads="1"/>
          </p:cNvSpPr>
          <p:nvPr/>
        </p:nvSpPr>
        <p:spPr bwMode="auto">
          <a:xfrm>
            <a:off x="755650" y="609625"/>
            <a:ext cx="7416800" cy="875159"/>
          </a:xfrm>
          <a:prstGeom prst="flowChartAlternateProcess">
            <a:avLst/>
          </a:prstGeom>
          <a:solidFill>
            <a:srgbClr val="629DD1"/>
          </a:solidFill>
          <a:ln w="12600" cap="sq">
            <a:solidFill>
              <a:srgbClr val="4672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b="1">
                <a:solidFill>
                  <a:srgbClr val="000000"/>
                </a:solidFill>
                <a:latin typeface="Cambria" pitchFamily="18" charset="0"/>
              </a:rPr>
              <a:t>Ошибки в построении предложений с КОСВЕННОЙ РЕЧЬЮ</a:t>
            </a:r>
          </a:p>
        </p:txBody>
      </p:sp>
    </p:spTree>
    <p:extLst>
      <p:ext uri="{BB962C8B-B14F-4D97-AF65-F5344CB8AC3E}">
        <p14:creationId xmlns:p14="http://schemas.microsoft.com/office/powerpoint/2010/main" val="384121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1"/>
          <p:cNvSpPr txBox="1">
            <a:spLocks noChangeArrowheads="1"/>
          </p:cNvSpPr>
          <p:nvPr/>
        </p:nvSpPr>
        <p:spPr bwMode="auto">
          <a:xfrm>
            <a:off x="179388" y="675456"/>
            <a:ext cx="87153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82880" tIns="91440" rIns="90000" bIns="46800"/>
          <a:lstStyle>
            <a:lvl1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 algn="ctr">
              <a:buClrTx/>
              <a:buFontTx/>
              <a:buNone/>
            </a:pPr>
            <a:endParaRPr lang="ru-RU" alt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FontTx/>
              <a:buNone/>
            </a:pPr>
            <a:endParaRPr lang="ru-RU" alt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Категория 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времени глагола – одна из важнейших коммуникативно-грамматических категорий в языке. Она связывает глагол и тем самым предложение, в котором он функционирует, с актом речи, в течение которого она образует временное отношение к моменту речи, поэтому </a:t>
            </a: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следует обратить особое внимание на проблему согласования времён глаголов в предложении.</a:t>
            </a:r>
            <a:r>
              <a:rPr lang="ru-RU" altLang="ru-RU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А.С. Пушкин </a:t>
            </a:r>
            <a:r>
              <a:rPr lang="ru-RU" altLang="ru-RU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подвергает </a:t>
            </a:r>
            <a:r>
              <a:rPr lang="ru-RU" altLang="ru-RU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Онегина самому сложному испытанию – «испытанию</a:t>
            </a:r>
          </a:p>
          <a:p>
            <a:pPr algn="just">
              <a:buClrTx/>
              <a:buFontTx/>
              <a:buNone/>
            </a:pPr>
            <a:r>
              <a:rPr lang="ru-RU" altLang="ru-RU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любовью» – и этим </a:t>
            </a:r>
            <a:r>
              <a:rPr lang="ru-RU" altLang="ru-RU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раскрыл </a:t>
            </a:r>
            <a:r>
              <a:rPr lang="ru-RU" altLang="ru-RU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истинную сущность своего героя.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b="1" u="sng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b="1" dirty="0">
                <a:solidFill>
                  <a:srgbClr val="00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b="1" dirty="0">
                <a:solidFill>
                  <a:srgbClr val="FF0000"/>
                </a:solidFill>
                <a:cs typeface="Times New Roman" pitchFamily="18" charset="0"/>
              </a:rPr>
              <a:t>	</a:t>
            </a:r>
            <a:r>
              <a:rPr lang="ru-RU" altLang="ru-RU" dirty="0">
                <a:solidFill>
                  <a:srgbClr val="FF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dirty="0">
              <a:solidFill>
                <a:srgbClr val="FF00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dirty="0">
                <a:solidFill>
                  <a:srgbClr val="FF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71683" name="Text Box 2"/>
          <p:cNvSpPr txBox="1">
            <a:spLocks noChangeArrowheads="1"/>
          </p:cNvSpPr>
          <p:nvPr/>
        </p:nvSpPr>
        <p:spPr bwMode="auto">
          <a:xfrm>
            <a:off x="685800" y="620713"/>
            <a:ext cx="7772400" cy="4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71684" name="AutoShape 3"/>
          <p:cNvSpPr>
            <a:spLocks noChangeArrowheads="1"/>
          </p:cNvSpPr>
          <p:nvPr/>
        </p:nvSpPr>
        <p:spPr bwMode="auto">
          <a:xfrm>
            <a:off x="755650" y="681633"/>
            <a:ext cx="7416800" cy="1019175"/>
          </a:xfrm>
          <a:prstGeom prst="flowChartAlternateProcess">
            <a:avLst/>
          </a:prstGeom>
          <a:solidFill>
            <a:srgbClr val="629DD1"/>
          </a:solidFill>
          <a:ln w="12600" cap="sq">
            <a:solidFill>
              <a:srgbClr val="4672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b="1">
                <a:solidFill>
                  <a:srgbClr val="000000"/>
                </a:solidFill>
                <a:latin typeface="Cambria" pitchFamily="18" charset="0"/>
              </a:rPr>
              <a:t>ВИДОВРЕМЕННАЯ СООТНЕСЁННОСТЬ ГЛАГОЛЬНЫХ ФОРМ</a:t>
            </a:r>
          </a:p>
        </p:txBody>
      </p:sp>
    </p:spTree>
    <p:extLst>
      <p:ext uri="{BB962C8B-B14F-4D97-AF65-F5344CB8AC3E}">
        <p14:creationId xmlns:p14="http://schemas.microsoft.com/office/powerpoint/2010/main" val="344905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1"/>
          <p:cNvSpPr txBox="1">
            <a:spLocks noChangeArrowheads="1"/>
          </p:cNvSpPr>
          <p:nvPr/>
        </p:nvSpPr>
        <p:spPr bwMode="auto">
          <a:xfrm>
            <a:off x="179388" y="0"/>
            <a:ext cx="87153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82880" tIns="91440" rIns="90000" bIns="46800"/>
          <a:lstStyle>
            <a:lvl1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2800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 algn="ctr">
              <a:buClrTx/>
              <a:buFontTx/>
              <a:buNone/>
            </a:pPr>
            <a:endParaRPr lang="ru-RU" alt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FontTx/>
              <a:buNone/>
            </a:pPr>
            <a:endParaRPr lang="ru-RU" alt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FontTx/>
              <a:buNone/>
            </a:pPr>
            <a:endParaRPr lang="ru-RU" alt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Tx/>
              <a:buNone/>
            </a:pPr>
            <a:r>
              <a:rPr lang="ru-RU" altLang="ru-RU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alt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построении сложного предложения наиболее частотной грамматической ошибкой является неумелый выбор, неправильное или неточное использование союзов и союзных слов: неверное употребление одного союза или союзного слова вместо другого, употребление лишнего союза.</a:t>
            </a:r>
            <a:r>
              <a:rPr lang="ru-RU" altLang="ru-RU" sz="2800" i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ClrTx/>
              <a:buFontTx/>
              <a:buNone/>
            </a:pPr>
            <a:r>
              <a:rPr lang="ru-RU" altLang="ru-RU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8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Размышляя </a:t>
            </a:r>
            <a:r>
              <a:rPr lang="ru-RU" altLang="ru-RU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 значении литературы, понимаешь, </a:t>
            </a:r>
            <a:r>
              <a:rPr lang="ru-RU" altLang="ru-RU" sz="28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что насколько </a:t>
            </a:r>
            <a:r>
              <a:rPr lang="ru-RU" altLang="ru-RU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серьёзно она влияет на формирование</a:t>
            </a:r>
          </a:p>
          <a:p>
            <a:pPr algn="just">
              <a:buClrTx/>
              <a:buFontTx/>
              <a:buNone/>
            </a:pPr>
            <a:r>
              <a:rPr lang="ru-RU" altLang="ru-RU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личности человека.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b="1" u="sng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dirty="0">
                <a:solidFill>
                  <a:srgbClr val="00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b="1" dirty="0">
                <a:solidFill>
                  <a:srgbClr val="00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b="1" dirty="0">
                <a:solidFill>
                  <a:srgbClr val="FF0000"/>
                </a:solidFill>
                <a:cs typeface="Times New Roman" pitchFamily="18" charset="0"/>
              </a:rPr>
              <a:t>	</a:t>
            </a:r>
            <a:r>
              <a:rPr lang="ru-RU" altLang="ru-RU" sz="3600" dirty="0">
                <a:solidFill>
                  <a:srgbClr val="FF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dirty="0">
              <a:solidFill>
                <a:srgbClr val="FF00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3600" dirty="0">
                <a:solidFill>
                  <a:srgbClr val="FF0000"/>
                </a:solidFill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36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72707" name="Text Box 2"/>
          <p:cNvSpPr txBox="1">
            <a:spLocks noChangeArrowheads="1"/>
          </p:cNvSpPr>
          <p:nvPr/>
        </p:nvSpPr>
        <p:spPr bwMode="auto">
          <a:xfrm>
            <a:off x="685800" y="620713"/>
            <a:ext cx="7772400" cy="4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72708" name="AutoShape 3"/>
          <p:cNvSpPr>
            <a:spLocks noChangeArrowheads="1"/>
          </p:cNvSpPr>
          <p:nvPr/>
        </p:nvSpPr>
        <p:spPr bwMode="auto">
          <a:xfrm>
            <a:off x="755650" y="681633"/>
            <a:ext cx="7416800" cy="1019175"/>
          </a:xfrm>
          <a:prstGeom prst="flowChartAlternateProcess">
            <a:avLst/>
          </a:prstGeom>
          <a:solidFill>
            <a:srgbClr val="629DD1"/>
          </a:solidFill>
          <a:ln w="12600" cap="sq">
            <a:solidFill>
              <a:srgbClr val="4672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b="1">
                <a:solidFill>
                  <a:srgbClr val="000000"/>
                </a:solidFill>
                <a:latin typeface="Cambria" pitchFamily="18" charset="0"/>
              </a:rPr>
              <a:t>Ошибки, связанные с нарушением ПОСТРОЕНИЯ СЛОЖНОГО ПРЕДЛОЖЕНИЯ</a:t>
            </a:r>
          </a:p>
        </p:txBody>
      </p:sp>
    </p:spTree>
    <p:extLst>
      <p:ext uri="{BB962C8B-B14F-4D97-AF65-F5344CB8AC3E}">
        <p14:creationId xmlns:p14="http://schemas.microsoft.com/office/powerpoint/2010/main" val="3595437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1"/>
          <p:cNvSpPr txBox="1">
            <a:spLocks noChangeArrowheads="1"/>
          </p:cNvSpPr>
          <p:nvPr/>
        </p:nvSpPr>
        <p:spPr bwMode="auto">
          <a:xfrm>
            <a:off x="179388" y="171400"/>
            <a:ext cx="87153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82880" tIns="91440" rIns="90000" bIns="46800"/>
          <a:lstStyle>
            <a:lvl1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2800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	</a:t>
            </a:r>
          </a:p>
          <a:p>
            <a:pPr algn="ctr">
              <a:buClrTx/>
              <a:buFontTx/>
              <a:buNone/>
            </a:pPr>
            <a:endParaRPr lang="ru-RU" alt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FontTx/>
              <a:buNone/>
            </a:pPr>
            <a:endParaRPr lang="ru-RU" alt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FontTx/>
              <a:buNone/>
            </a:pPr>
            <a:endParaRPr lang="ru-RU" alt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FontTx/>
              <a:buNone/>
            </a:pP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Нормативное употребление собирательных числительных</a:t>
            </a:r>
          </a:p>
          <a:p>
            <a:pPr algn="just">
              <a:buClrTx/>
              <a:buFontTx/>
              <a:buNone/>
            </a:pP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Собирательные числительные (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ДВОЕ, ТРОЕ, ЧЕТВЕРО </a:t>
            </a: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т.д.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употребляются 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только в следующих случаях:</a:t>
            </a:r>
          </a:p>
          <a:p>
            <a:pPr algn="just">
              <a:buClrTx/>
              <a:buFontTx/>
              <a:buNone/>
            </a:pP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1)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 именами существительными, обозначающими лиц мужского пола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двое друзей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трое братьев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ClrTx/>
              <a:buFontTx/>
              <a:buNone/>
            </a:pP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2) с именами существительными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ДЕТИ, ЛЮДИ, РЕБЯТА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а также со словом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ЛИЦО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употреблённом в значении </a:t>
            </a: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«человек»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трое детей, четверо молодых людей, двое ребят, двое незнакомых лиц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ClrTx/>
              <a:buFontTx/>
              <a:buNone/>
            </a:pP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3) с существительными, обозначающими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названия детёнышей животных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четверо котят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семеро козлят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ClrTx/>
              <a:buFontTx/>
              <a:buNone/>
            </a:pP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4)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 существительными, имеющими форму только множественного числа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семеро суток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двое саней, четверо ножниц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ClrTx/>
              <a:buFontTx/>
              <a:buNone/>
            </a:pP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5)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 личными местоимениями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altLang="ru-RU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нас было трое; их пришло пятеро.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 eaLnBrk="1" hangingPunct="1">
              <a:spcBef>
                <a:spcPts val="250"/>
              </a:spcBef>
              <a:buClrTx/>
              <a:buFontTx/>
              <a:buNone/>
            </a:pPr>
            <a:endParaRPr lang="ru-RU" altLang="ru-RU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731" name="Text Box 2"/>
          <p:cNvSpPr txBox="1">
            <a:spLocks noChangeArrowheads="1"/>
          </p:cNvSpPr>
          <p:nvPr/>
        </p:nvSpPr>
        <p:spPr bwMode="auto">
          <a:xfrm>
            <a:off x="685800" y="620713"/>
            <a:ext cx="7772400" cy="4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73732" name="AutoShape 3"/>
          <p:cNvSpPr>
            <a:spLocks noChangeArrowheads="1"/>
          </p:cNvSpPr>
          <p:nvPr/>
        </p:nvSpPr>
        <p:spPr bwMode="auto">
          <a:xfrm>
            <a:off x="755650" y="620688"/>
            <a:ext cx="7416800" cy="1019175"/>
          </a:xfrm>
          <a:prstGeom prst="flowChartAlternateProcess">
            <a:avLst/>
          </a:prstGeom>
          <a:solidFill>
            <a:srgbClr val="629DD1"/>
          </a:solidFill>
          <a:ln w="12600" cap="sq">
            <a:solidFill>
              <a:srgbClr val="4672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b="1">
                <a:solidFill>
                  <a:srgbClr val="000000"/>
                </a:solidFill>
                <a:latin typeface="Cambria" pitchFamily="18" charset="0"/>
              </a:rPr>
              <a:t>Ошибки, связанные с нормативным употреблением собирательных числительных</a:t>
            </a:r>
          </a:p>
        </p:txBody>
      </p:sp>
    </p:spTree>
    <p:extLst>
      <p:ext uri="{BB962C8B-B14F-4D97-AF65-F5344CB8AC3E}">
        <p14:creationId xmlns:p14="http://schemas.microsoft.com/office/powerpoint/2010/main" val="4193755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1"/>
          <p:cNvSpPr txBox="1">
            <a:spLocks noChangeArrowheads="1"/>
          </p:cNvSpPr>
          <p:nvPr/>
        </p:nvSpPr>
        <p:spPr bwMode="auto">
          <a:xfrm>
            <a:off x="107504" y="891480"/>
            <a:ext cx="885698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82880" tIns="91440" rIns="90000" bIns="46800"/>
          <a:lstStyle>
            <a:lvl1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509588" algn="l"/>
                <a:tab pos="1157288" algn="l"/>
                <a:tab pos="2071688" algn="l"/>
                <a:tab pos="2986088" algn="l"/>
                <a:tab pos="3900488" algn="l"/>
                <a:tab pos="4814888" algn="l"/>
                <a:tab pos="5729288" algn="l"/>
                <a:tab pos="6643688" algn="l"/>
                <a:tab pos="7558088" algn="l"/>
                <a:tab pos="8472488" algn="l"/>
                <a:tab pos="9386888" algn="l"/>
                <a:tab pos="10301288" algn="l"/>
                <a:tab pos="10515600" algn="l"/>
                <a:tab pos="1078071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just">
              <a:buClrTx/>
              <a:buFontTx/>
              <a:buNone/>
            </a:pP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ClrTx/>
              <a:buFontTx/>
              <a:buNone/>
            </a:pPr>
            <a:endParaRPr lang="ru-RU" alt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Tx/>
              <a:buNone/>
            </a:pPr>
            <a:r>
              <a:rPr lang="ru-RU" alt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Грамматическая </a:t>
            </a: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ошибка 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допущена в следующем предложении:</a:t>
            </a:r>
          </a:p>
          <a:p>
            <a:pPr algn="just">
              <a:buClrTx/>
              <a:buFontTx/>
              <a:buNone/>
            </a:pPr>
            <a:r>
              <a:rPr lang="ru-RU" altLang="ru-RU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По </a:t>
            </a:r>
            <a:r>
              <a:rPr lang="ru-RU" altLang="ru-RU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обоим сторонам дороги посажены красивые деревья.</a:t>
            </a:r>
          </a:p>
          <a:p>
            <a:pPr algn="just">
              <a:buClrTx/>
              <a:buFontTx/>
              <a:buNone/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Грамматическая 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ошибка состоит в том, что имя существительное женского рода (ДОРОГА) не может сочетаться с собирательными числительными ОБА, ОБОИМИ, так как эти собирательные числительные могут употребляться только с именами существительными мужского или среднего рода.</a:t>
            </a:r>
          </a:p>
          <a:p>
            <a:pPr algn="just">
              <a:buClrTx/>
              <a:buFontTx/>
              <a:buNone/>
            </a:pP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Правильный </a:t>
            </a: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вариант </a:t>
            </a: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построения этого предложения: </a:t>
            </a:r>
            <a:r>
              <a:rPr lang="ru-RU" altLang="ru-RU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 обеим сторонам дороги посажены красивые деревья.</a:t>
            </a:r>
          </a:p>
        </p:txBody>
      </p:sp>
      <p:sp>
        <p:nvSpPr>
          <p:cNvPr id="76803" name="Text Box 2"/>
          <p:cNvSpPr txBox="1">
            <a:spLocks noChangeArrowheads="1"/>
          </p:cNvSpPr>
          <p:nvPr/>
        </p:nvSpPr>
        <p:spPr bwMode="auto">
          <a:xfrm>
            <a:off x="685800" y="620713"/>
            <a:ext cx="7772400" cy="4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76804" name="AutoShape 3"/>
          <p:cNvSpPr>
            <a:spLocks noChangeArrowheads="1"/>
          </p:cNvSpPr>
          <p:nvPr/>
        </p:nvSpPr>
        <p:spPr bwMode="auto">
          <a:xfrm>
            <a:off x="539750" y="628675"/>
            <a:ext cx="7777163" cy="1000125"/>
          </a:xfrm>
          <a:prstGeom prst="flowChartAlternateProcess">
            <a:avLst/>
          </a:prstGeom>
          <a:solidFill>
            <a:srgbClr val="629DD1"/>
          </a:solidFill>
          <a:ln w="12600" cap="sq">
            <a:solidFill>
              <a:srgbClr val="4672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Perpetua" pitchFamily="18" charset="0"/>
                <a:ea typeface="MS Gothic" pitchFamily="49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Нормативное употребление числительных </a:t>
            </a:r>
          </a:p>
          <a:p>
            <a:pPr algn="ctr">
              <a:buClrTx/>
              <a:buFontTx/>
              <a:buNone/>
            </a:pPr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ОБА, ОБЕ</a:t>
            </a:r>
          </a:p>
        </p:txBody>
      </p:sp>
    </p:spTree>
    <p:extLst>
      <p:ext uri="{BB962C8B-B14F-4D97-AF65-F5344CB8AC3E}">
        <p14:creationId xmlns:p14="http://schemas.microsoft.com/office/powerpoint/2010/main" val="1584780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Text Box 1"/>
          <p:cNvSpPr txBox="1">
            <a:spLocks noChangeArrowheads="1"/>
          </p:cNvSpPr>
          <p:nvPr/>
        </p:nvSpPr>
        <p:spPr bwMode="auto">
          <a:xfrm>
            <a:off x="250825" y="193675"/>
            <a:ext cx="8785225" cy="666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65125" indent="-277813">
              <a:spcBef>
                <a:spcPts val="5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6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1pPr>
            <a:lvl2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4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2pPr>
            <a:lvl3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3pPr>
            <a:lvl4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4pPr>
            <a:lvl5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9pPr>
          </a:lstStyle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endParaRPr lang="ru-RU" altLang="ru-RU" sz="2800" dirty="0" smtClean="0">
              <a:latin typeface="Times New Roman" pitchFamily="18" charset="0"/>
              <a:ea typeface="MS Gothic" pitchFamily="49" charset="-128"/>
            </a:endParaRP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endParaRPr lang="ru-RU" altLang="ru-RU" sz="2800" dirty="0">
              <a:latin typeface="Times New Roman" pitchFamily="18" charset="0"/>
              <a:ea typeface="MS Gothic" pitchFamily="49" charset="-128"/>
            </a:endParaRP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400" b="1" dirty="0" err="1" smtClean="0">
                <a:latin typeface="Times New Roman" pitchFamily="18" charset="0"/>
                <a:ea typeface="MS Gothic" pitchFamily="49" charset="-128"/>
              </a:rPr>
              <a:t>Драбкина</a:t>
            </a:r>
            <a:r>
              <a:rPr lang="ru-RU" altLang="ru-RU" sz="2400" b="1" dirty="0" smtClean="0">
                <a:latin typeface="Times New Roman" pitchFamily="18" charset="0"/>
                <a:ea typeface="MS Gothic" pitchFamily="49" charset="-128"/>
              </a:rPr>
              <a:t> </a:t>
            </a:r>
            <a:r>
              <a:rPr lang="ru-RU" altLang="ru-RU" sz="2400" b="1" dirty="0">
                <a:latin typeface="Times New Roman" pitchFamily="18" charset="0"/>
                <a:ea typeface="MS Gothic" pitchFamily="49" charset="-128"/>
              </a:rPr>
              <a:t>С.В. и Субботин Д.И.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endParaRPr lang="ru-RU" altLang="ru-RU" sz="2400" b="1" dirty="0">
              <a:latin typeface="Times New Roman" pitchFamily="18" charset="0"/>
              <a:ea typeface="MS Gothic" pitchFamily="49" charset="-128"/>
            </a:endParaRP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400" b="1" dirty="0">
                <a:latin typeface="Times New Roman" pitchFamily="18" charset="0"/>
                <a:ea typeface="MS Gothic" pitchFamily="49" charset="-128"/>
              </a:rPr>
              <a:t>«Издательство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400" b="1" dirty="0" smtClean="0">
                <a:latin typeface="Times New Roman" pitchFamily="18" charset="0"/>
                <a:ea typeface="MS Gothic" pitchFamily="49" charset="-128"/>
              </a:rPr>
              <a:t>Интеллект-Центр</a:t>
            </a:r>
            <a:r>
              <a:rPr lang="ru-RU" altLang="ru-RU" sz="2400" b="1" dirty="0">
                <a:latin typeface="Times New Roman" pitchFamily="18" charset="0"/>
                <a:ea typeface="MS Gothic" pitchFamily="49" charset="-128"/>
              </a:rPr>
              <a:t>»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endParaRPr lang="en-US" altLang="ru-RU" sz="2800" dirty="0">
              <a:latin typeface="Times New Roman" pitchFamily="18" charset="0"/>
              <a:ea typeface="MS Gothic" pitchFamily="49" charset="-128"/>
            </a:endParaRP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800" dirty="0">
                <a:latin typeface="Times New Roman" pitchFamily="18" charset="0"/>
                <a:ea typeface="MS Gothic" pitchFamily="49" charset="-128"/>
              </a:rPr>
              <a:t> 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800" dirty="0">
                <a:latin typeface="Times New Roman" pitchFamily="18" charset="0"/>
                <a:ea typeface="MS Gothic" pitchFamily="49" charset="-128"/>
              </a:rPr>
              <a:t>		</a:t>
            </a:r>
          </a:p>
          <a:p>
            <a:pPr eaLnBrk="1" hangingPunct="1">
              <a:spcBef>
                <a:spcPts val="600"/>
              </a:spcBef>
              <a:buClrTx/>
              <a:buSzPct val="80000"/>
              <a:buFontTx/>
              <a:buNone/>
            </a:pPr>
            <a:endParaRPr lang="ru-RU" altLang="ru-RU" sz="2800" dirty="0">
              <a:latin typeface="Times New Roman" pitchFamily="18" charset="0"/>
              <a:ea typeface="MS Gothic" pitchFamily="49" charset="-128"/>
            </a:endParaRPr>
          </a:p>
        </p:txBody>
      </p:sp>
      <p:pic>
        <p:nvPicPr>
          <p:cNvPr id="35328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6136" y="836712"/>
            <a:ext cx="2996685" cy="4195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5735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Text Box 1"/>
          <p:cNvSpPr txBox="1">
            <a:spLocks noChangeArrowheads="1"/>
          </p:cNvSpPr>
          <p:nvPr/>
        </p:nvSpPr>
        <p:spPr bwMode="auto">
          <a:xfrm>
            <a:off x="714375" y="1412875"/>
            <a:ext cx="7961313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65125" indent="-276225">
              <a:spcBef>
                <a:spcPts val="5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4688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  <a:tab pos="9598025" algn="l"/>
                <a:tab pos="10055225" algn="l"/>
                <a:tab pos="10512425" algn="l"/>
                <a:tab pos="10780713" algn="l"/>
              </a:tabLst>
              <a:defRPr sz="26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1pPr>
            <a:lvl2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4688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  <a:tab pos="9598025" algn="l"/>
                <a:tab pos="10055225" algn="l"/>
                <a:tab pos="10512425" algn="l"/>
                <a:tab pos="10780713" algn="l"/>
              </a:tabLst>
              <a:defRPr sz="24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2pPr>
            <a:lvl3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4688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  <a:tab pos="9598025" algn="l"/>
                <a:tab pos="10055225" algn="l"/>
                <a:tab pos="10512425" algn="l"/>
                <a:tab pos="1078071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3pPr>
            <a:lvl4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4688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  <a:tab pos="9598025" algn="l"/>
                <a:tab pos="10055225" algn="l"/>
                <a:tab pos="10512425" algn="l"/>
                <a:tab pos="1078071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4pPr>
            <a:lvl5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4688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  <a:tab pos="9598025" algn="l"/>
                <a:tab pos="10055225" algn="l"/>
                <a:tab pos="10512425" algn="l"/>
                <a:tab pos="1078071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4688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  <a:tab pos="9598025" algn="l"/>
                <a:tab pos="10055225" algn="l"/>
                <a:tab pos="10512425" algn="l"/>
                <a:tab pos="1078071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4688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  <a:tab pos="9598025" algn="l"/>
                <a:tab pos="10055225" algn="l"/>
                <a:tab pos="10512425" algn="l"/>
                <a:tab pos="1078071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4688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  <a:tab pos="9598025" algn="l"/>
                <a:tab pos="10055225" algn="l"/>
                <a:tab pos="10512425" algn="l"/>
                <a:tab pos="1078071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4688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  <a:tab pos="9598025" algn="l"/>
                <a:tab pos="10055225" algn="l"/>
                <a:tab pos="10512425" algn="l"/>
                <a:tab pos="1078071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9pPr>
          </a:lstStyle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320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		</a:t>
            </a:r>
          </a:p>
        </p:txBody>
      </p:sp>
      <p:pic>
        <p:nvPicPr>
          <p:cNvPr id="375811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59113" y="1916113"/>
            <a:ext cx="3441700" cy="439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75812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15816" y="497368"/>
            <a:ext cx="5472608" cy="1059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9992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24942"/>
          </a:xfr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Book Antiqua" pitchFamily="18" charset="0"/>
              </a:rPr>
              <a:t>Обратитесь к своему читательскому опыту! </a:t>
            </a:r>
            <a:endParaRPr lang="ru-RU" sz="28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pic>
        <p:nvPicPr>
          <p:cNvPr id="4" name="Picture 6" descr="http://img1.liveinternet.ru/images/attach/c/1/49/599/49599315_clip42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556792"/>
            <a:ext cx="7200800" cy="4790233"/>
          </a:xfrm>
          <a:prstGeom prst="rect">
            <a:avLst/>
          </a:prstGeom>
          <a:ln w="889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6385" name="Picture 1" descr="G:\Изображения\книги\9654269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23728" y="2348880"/>
            <a:ext cx="2304256" cy="2615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38513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Text Box 1"/>
          <p:cNvSpPr txBox="1">
            <a:spLocks noChangeArrowheads="1"/>
          </p:cNvSpPr>
          <p:nvPr/>
        </p:nvSpPr>
        <p:spPr bwMode="auto">
          <a:xfrm>
            <a:off x="395536" y="1007367"/>
            <a:ext cx="8496944" cy="674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5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1pPr>
            <a:lvl2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2pPr>
            <a:lvl3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3pPr>
            <a:lvl4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4pPr>
            <a:lvl5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endParaRPr lang="ru-RU" altLang="ru-RU" sz="2400" dirty="0">
              <a:ea typeface="MS Gothic" pitchFamily="49" charset="-128"/>
            </a:endParaRPr>
          </a:p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ru-RU" altLang="ru-RU" sz="2400" dirty="0" smtClean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		В</a:t>
            </a:r>
            <a:r>
              <a:rPr lang="ru-RU" altLang="ru-RU" sz="2400" dirty="0" smtClean="0">
                <a:solidFill>
                  <a:srgbClr val="FFFFFF"/>
                </a:solidFill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 </a:t>
            </a:r>
            <a:r>
              <a:rPr lang="ru-RU" altLang="ru-RU" sz="2400" dirty="0" smtClean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 </a:t>
            </a:r>
            <a:r>
              <a:rPr lang="ru-RU" altLang="ru-RU" sz="24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пособии</a:t>
            </a:r>
            <a:r>
              <a:rPr lang="ru-RU" altLang="ru-RU" sz="2400" dirty="0">
                <a:solidFill>
                  <a:srgbClr val="FFFFFF"/>
                </a:solidFill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 </a:t>
            </a:r>
            <a:r>
              <a:rPr lang="ru-RU" altLang="ru-RU" sz="24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«Сочинение ЕГЭ по русскому языку» представлена пошаговая система подготовки к выполнению </a:t>
            </a:r>
            <a:r>
              <a:rPr lang="ru-RU" altLang="ru-RU" sz="2400" dirty="0" smtClean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27-го </a:t>
            </a:r>
            <a:r>
              <a:rPr lang="ru-RU" altLang="ru-RU" sz="24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задания ЕГЭ по </a:t>
            </a:r>
            <a:r>
              <a:rPr lang="ru-RU" altLang="ru-RU" sz="2400" dirty="0" smtClean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русскому языку </a:t>
            </a:r>
            <a:r>
              <a:rPr lang="ru-RU" altLang="ru-RU" sz="24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– к написанию сочинения-рассуждения. Дан подробный анализ задания, </a:t>
            </a:r>
            <a:r>
              <a:rPr lang="ru-RU" altLang="ru-RU" sz="2400" dirty="0" smtClean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приведены практические </a:t>
            </a:r>
            <a:r>
              <a:rPr lang="ru-RU" altLang="ru-RU" sz="24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советы по написанию каждой из частей экзаменационной работы: </a:t>
            </a:r>
            <a:r>
              <a:rPr lang="ru-RU" altLang="ru-RU" sz="2400" dirty="0" smtClean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определение </a:t>
            </a:r>
            <a:r>
              <a:rPr lang="ru-RU" altLang="ru-RU" sz="24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проблемы и авторской позиции, </a:t>
            </a:r>
            <a:r>
              <a:rPr lang="ru-RU" altLang="ru-RU" sz="2400" dirty="0" smtClean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создание </a:t>
            </a:r>
            <a:r>
              <a:rPr lang="ru-RU" altLang="ru-RU" sz="24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текстового комментария, </a:t>
            </a:r>
            <a:r>
              <a:rPr lang="ru-RU" altLang="ru-RU" sz="2400" dirty="0" smtClean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формулировка собственного </a:t>
            </a:r>
            <a:r>
              <a:rPr lang="ru-RU" altLang="ru-RU" sz="24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мнения и </a:t>
            </a:r>
            <a:r>
              <a:rPr lang="ru-RU" altLang="ru-RU" sz="2400" dirty="0" smtClean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 обоснования его как </a:t>
            </a:r>
            <a:r>
              <a:rPr lang="ru-RU" altLang="ru-RU" sz="24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литературных, так и основанных на жизненном</a:t>
            </a:r>
          </a:p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ru-RU" altLang="ru-RU" sz="24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материале. </a:t>
            </a:r>
          </a:p>
        </p:txBody>
      </p:sp>
    </p:spTree>
    <p:extLst>
      <p:ext uri="{BB962C8B-B14F-4D97-AF65-F5344CB8AC3E}">
        <p14:creationId xmlns:p14="http://schemas.microsoft.com/office/powerpoint/2010/main" val="778457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Text Box 1"/>
          <p:cNvSpPr txBox="1">
            <a:spLocks noChangeArrowheads="1"/>
          </p:cNvSpPr>
          <p:nvPr/>
        </p:nvSpPr>
        <p:spPr bwMode="auto">
          <a:xfrm>
            <a:off x="323528" y="1179512"/>
            <a:ext cx="856895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5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1pPr>
            <a:lvl2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2pPr>
            <a:lvl3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3pPr>
            <a:lvl4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4pPr>
            <a:lvl5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2400" dirty="0">
                <a:solidFill>
                  <a:srgbClr val="FFFFFF"/>
                </a:solidFill>
                <a:ea typeface="MS Gothic" pitchFamily="49" charset="-128"/>
              </a:rPr>
              <a:t> </a:t>
            </a:r>
            <a:r>
              <a:rPr lang="ru-RU" altLang="ru-RU" sz="2400" dirty="0">
                <a:ea typeface="MS Gothic" pitchFamily="49" charset="-128"/>
              </a:rPr>
              <a:t> </a:t>
            </a:r>
          </a:p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ru-RU" altLang="ru-RU" sz="2400" dirty="0" smtClean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		В </a:t>
            </a:r>
            <a:r>
              <a:rPr lang="ru-RU" altLang="ru-RU" sz="24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пособии содержится перечень проблем, наиболее часто встречающихся в текстах, предлагаемых для выполнения </a:t>
            </a:r>
            <a:r>
              <a:rPr lang="ru-RU" altLang="ru-RU" sz="2400" dirty="0" smtClean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27-го </a:t>
            </a:r>
            <a:r>
              <a:rPr lang="ru-RU" altLang="ru-RU" sz="24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задания, даются образцы сочинений-рассуждений по многим из них. Особое внимание уделено анализу типичных ошибок, допускаемых выпускниками при формулировке проблемы, написании комментария и </a:t>
            </a:r>
            <a:r>
              <a:rPr lang="ru-RU" altLang="ru-RU" sz="2400" dirty="0" smtClean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обосновании собственного мнения.</a:t>
            </a:r>
            <a:endParaRPr lang="ru-RU" altLang="ru-RU" sz="2400" dirty="0">
              <a:latin typeface="Times New Roman" pitchFamily="18" charset="0"/>
              <a:ea typeface="MS Gothic" pitchFamily="49" charset="-128"/>
              <a:cs typeface="Times New Roman" pitchFamily="18" charset="0"/>
            </a:endParaRPr>
          </a:p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ru-RU" altLang="ru-RU" sz="2400" dirty="0">
                <a:solidFill>
                  <a:srgbClr val="FFFFFF"/>
                </a:solidFill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.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endParaRPr lang="ru-RU" altLang="ru-RU" sz="2400" dirty="0">
              <a:latin typeface="Times New Roman" pitchFamily="18" charset="0"/>
              <a:ea typeface="MS Gothic" pitchFamily="49" charset="-128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endParaRPr lang="ru-RU" altLang="ru-RU" sz="2400" dirty="0">
              <a:latin typeface="Times New Roman" pitchFamily="18" charset="0"/>
              <a:ea typeface="MS Gothic" pitchFamily="49" charset="-128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endParaRPr lang="ru-RU" altLang="ru-RU" sz="2400" dirty="0">
              <a:latin typeface="Times New Roman" pitchFamily="18" charset="0"/>
              <a:ea typeface="MS Gothic" pitchFamily="49" charset="-128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4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642782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Text Box 1"/>
          <p:cNvSpPr txBox="1">
            <a:spLocks noChangeArrowheads="1"/>
          </p:cNvSpPr>
          <p:nvPr/>
        </p:nvSpPr>
        <p:spPr bwMode="auto">
          <a:xfrm>
            <a:off x="214313" y="692150"/>
            <a:ext cx="8720137" cy="712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65125" indent="-276225">
              <a:spcBef>
                <a:spcPts val="5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6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1pPr>
            <a:lvl2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4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2pPr>
            <a:lvl3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3pPr>
            <a:lvl4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4pPr>
            <a:lvl5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2800" algn="l"/>
                <a:tab pos="1262063" algn="l"/>
                <a:tab pos="1711325" algn="l"/>
                <a:tab pos="2160588" algn="l"/>
                <a:tab pos="2609850" algn="l"/>
                <a:tab pos="3059113" algn="l"/>
                <a:tab pos="3508375" algn="l"/>
                <a:tab pos="3957638" algn="l"/>
                <a:tab pos="4406900" algn="l"/>
                <a:tab pos="4856163" algn="l"/>
                <a:tab pos="5305425" algn="l"/>
                <a:tab pos="5754688" algn="l"/>
                <a:tab pos="6203950" algn="l"/>
                <a:tab pos="6653213" algn="l"/>
                <a:tab pos="7102475" algn="l"/>
                <a:tab pos="7551738" algn="l"/>
                <a:tab pos="8001000" algn="l"/>
                <a:tab pos="8450263" algn="l"/>
                <a:tab pos="8899525" algn="l"/>
                <a:tab pos="9348788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9pPr>
          </a:lstStyle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3200">
                <a:latin typeface="Corbel" pitchFamily="34" charset="0"/>
                <a:ea typeface="MS Gothic" pitchFamily="49" charset="-128"/>
              </a:rPr>
              <a:t>   </a:t>
            </a:r>
          </a:p>
        </p:txBody>
      </p:sp>
      <p:pic>
        <p:nvPicPr>
          <p:cNvPr id="365571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313" y="981075"/>
            <a:ext cx="3493591" cy="5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65572" name="Rectangle 3"/>
          <p:cNvSpPr>
            <a:spLocks noChangeArrowheads="1"/>
          </p:cNvSpPr>
          <p:nvPr/>
        </p:nvSpPr>
        <p:spPr bwMode="auto">
          <a:xfrm>
            <a:off x="176213" y="-171450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/>
          </a:p>
        </p:txBody>
      </p:sp>
      <p:pic>
        <p:nvPicPr>
          <p:cNvPr id="365573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95936" y="981075"/>
            <a:ext cx="3538026" cy="5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65574" name="Picture 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6651" y="205011"/>
            <a:ext cx="3743821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5025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107504" y="-99392"/>
            <a:ext cx="8577262" cy="6643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65125" indent="-277813"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FFFFFF"/>
                </a:solidFill>
                <a:latin typeface="Tahoma" pitchFamily="34" charset="0"/>
                <a:cs typeface="Lucida Sans Unicode" pitchFamily="34" charset="0"/>
              </a:defRPr>
            </a:lvl1pPr>
            <a:lvl2pPr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FFFFFF"/>
                </a:solidFill>
                <a:latin typeface="Tahoma" pitchFamily="34" charset="0"/>
                <a:cs typeface="Lucida Sans Unicode" pitchFamily="34" charset="0"/>
              </a:defRPr>
            </a:lvl2pPr>
            <a:lvl3pPr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FFFFFF"/>
                </a:solidFill>
                <a:latin typeface="Tahoma" pitchFamily="34" charset="0"/>
                <a:cs typeface="Lucida Sans Unicode" pitchFamily="34" charset="0"/>
              </a:defRPr>
            </a:lvl3pPr>
            <a:lvl4pPr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FFFFFF"/>
                </a:solidFill>
                <a:latin typeface="Tahoma" pitchFamily="34" charset="0"/>
                <a:cs typeface="Lucida Sans Unicode" pitchFamily="34" charset="0"/>
              </a:defRPr>
            </a:lvl4pPr>
            <a:lvl5pPr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FFFFFF"/>
                </a:solidFill>
                <a:latin typeface="Tahoma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FFFFFF"/>
                </a:solidFill>
                <a:latin typeface="Tahoma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FFFFFF"/>
                </a:solidFill>
                <a:latin typeface="Tahoma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FFFFFF"/>
                </a:solidFill>
                <a:latin typeface="Tahoma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FFFFFF"/>
                </a:solidFill>
                <a:latin typeface="Tahoma" pitchFamily="34" charset="0"/>
                <a:cs typeface="Lucida Sans Unicode" pitchFamily="34" charset="0"/>
              </a:defRPr>
            </a:lvl9pPr>
          </a:lstStyle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3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alt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Пособия 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 русскому языку для учащихся старших классов, направлены на углубление знаний учащихся о системе  языка, прохождение программы 10-11 класса и успешную сдачу итоговой аттестации в формате ЕГЭ. Пособия продолжают и завершают серию практикумов по орфографии и пунктуации с 5 по 9 класс.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В них дан  опорный теоретический материал, необходимый для овладения навыками практической грамотности, помещён орфографический и пунктуационный тренинг, составленный  с повышением  уровня сложности заданий. 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Включены тестовые задания в формате ЕГЭ, предназначенные не только для проведения итогового тематического контроля, но и для ознакомления учеников со структурно-содержательным аспектом контрольно-измерительных материалов ЕГЭ. Пособия предназначены как для успешного освоения программы 10 и 11 класса, так и для подготовки к ЕГЭ. Дают возможность углублённого повторения, закрепления и систематизации знаний учащихся по программе русского языка за курс 10 - 11 классов.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endParaRPr lang="ru-RU" altLang="ru-R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endParaRPr lang="ru-RU" altLang="ru-R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endParaRPr lang="ru-RU" altLang="ru-R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19510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0" y="1008112"/>
            <a:ext cx="8934450" cy="6525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63538" indent="-279400">
              <a:tabLst>
                <a:tab pos="363538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3100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  <a:tab pos="9432925" algn="l"/>
                <a:tab pos="9882188" algn="l"/>
                <a:tab pos="10331450" algn="l"/>
                <a:tab pos="10782300" algn="l"/>
              </a:tabLst>
              <a:defRPr>
                <a:solidFill>
                  <a:srgbClr val="FFFFFF"/>
                </a:solidFill>
                <a:latin typeface="Tahoma" pitchFamily="34" charset="0"/>
                <a:cs typeface="Lucida Sans Unicode" pitchFamily="34" charset="0"/>
              </a:defRPr>
            </a:lvl1pPr>
            <a:lvl2pPr>
              <a:tabLst>
                <a:tab pos="363538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3100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  <a:tab pos="9432925" algn="l"/>
                <a:tab pos="9882188" algn="l"/>
                <a:tab pos="10331450" algn="l"/>
                <a:tab pos="10782300" algn="l"/>
              </a:tabLst>
              <a:defRPr>
                <a:solidFill>
                  <a:srgbClr val="FFFFFF"/>
                </a:solidFill>
                <a:latin typeface="Tahoma" pitchFamily="34" charset="0"/>
                <a:cs typeface="Lucida Sans Unicode" pitchFamily="34" charset="0"/>
              </a:defRPr>
            </a:lvl2pPr>
            <a:lvl3pPr>
              <a:tabLst>
                <a:tab pos="363538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3100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  <a:tab pos="9432925" algn="l"/>
                <a:tab pos="9882188" algn="l"/>
                <a:tab pos="10331450" algn="l"/>
                <a:tab pos="10782300" algn="l"/>
              </a:tabLst>
              <a:defRPr>
                <a:solidFill>
                  <a:srgbClr val="FFFFFF"/>
                </a:solidFill>
                <a:latin typeface="Tahoma" pitchFamily="34" charset="0"/>
                <a:cs typeface="Lucida Sans Unicode" pitchFamily="34" charset="0"/>
              </a:defRPr>
            </a:lvl3pPr>
            <a:lvl4pPr>
              <a:tabLst>
                <a:tab pos="363538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3100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  <a:tab pos="9432925" algn="l"/>
                <a:tab pos="9882188" algn="l"/>
                <a:tab pos="10331450" algn="l"/>
                <a:tab pos="10782300" algn="l"/>
              </a:tabLst>
              <a:defRPr>
                <a:solidFill>
                  <a:srgbClr val="FFFFFF"/>
                </a:solidFill>
                <a:latin typeface="Tahoma" pitchFamily="34" charset="0"/>
                <a:cs typeface="Lucida Sans Unicode" pitchFamily="34" charset="0"/>
              </a:defRPr>
            </a:lvl4pPr>
            <a:lvl5pPr>
              <a:tabLst>
                <a:tab pos="363538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3100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  <a:tab pos="9432925" algn="l"/>
                <a:tab pos="9882188" algn="l"/>
                <a:tab pos="10331450" algn="l"/>
                <a:tab pos="10782300" algn="l"/>
              </a:tabLst>
              <a:defRPr>
                <a:solidFill>
                  <a:srgbClr val="FFFFFF"/>
                </a:solidFill>
                <a:latin typeface="Tahoma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3538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3100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  <a:tab pos="9432925" algn="l"/>
                <a:tab pos="9882188" algn="l"/>
                <a:tab pos="10331450" algn="l"/>
                <a:tab pos="10782300" algn="l"/>
              </a:tabLst>
              <a:defRPr>
                <a:solidFill>
                  <a:srgbClr val="FFFFFF"/>
                </a:solidFill>
                <a:latin typeface="Tahoma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3538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3100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  <a:tab pos="9432925" algn="l"/>
                <a:tab pos="9882188" algn="l"/>
                <a:tab pos="10331450" algn="l"/>
                <a:tab pos="10782300" algn="l"/>
              </a:tabLst>
              <a:defRPr>
                <a:solidFill>
                  <a:srgbClr val="FFFFFF"/>
                </a:solidFill>
                <a:latin typeface="Tahoma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3538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3100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  <a:tab pos="9432925" algn="l"/>
                <a:tab pos="9882188" algn="l"/>
                <a:tab pos="10331450" algn="l"/>
                <a:tab pos="10782300" algn="l"/>
              </a:tabLst>
              <a:defRPr>
                <a:solidFill>
                  <a:srgbClr val="FFFFFF"/>
                </a:solidFill>
                <a:latin typeface="Tahoma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3538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3100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  <a:tab pos="9432925" algn="l"/>
                <a:tab pos="9882188" algn="l"/>
                <a:tab pos="10331450" algn="l"/>
                <a:tab pos="10782300" algn="l"/>
              </a:tabLst>
              <a:defRPr>
                <a:solidFill>
                  <a:srgbClr val="FFFFFF"/>
                </a:solidFill>
                <a:latin typeface="Tahoma" pitchFamily="34" charset="0"/>
                <a:cs typeface="Lucida Sans Unicode" pitchFamily="34" charset="0"/>
              </a:defRPr>
            </a:lvl9pPr>
          </a:lstStyle>
          <a:p>
            <a:pPr algn="just">
              <a:spcBef>
                <a:spcPts val="600"/>
              </a:spcBef>
              <a:buSzPct val="80000"/>
            </a:pP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alt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пособиях приведён структурированный опорный теоретический материал, необходимый для овладения навыками практической грамотности, широко представлен орфографический и пунктуационный тренинг, </a:t>
            </a:r>
            <a:r>
              <a:rPr lang="ru-RU" altLang="ru-RU" sz="200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составленный  с повышением  уровня сложности заданий. </a:t>
            </a:r>
            <a:r>
              <a:rPr lang="ru-RU" alt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alt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риведены </a:t>
            </a:r>
            <a:r>
              <a:rPr lang="ru-RU" alt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подробные пошаговые рекомендации для написания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сочинения, рассмотрены тексты, созданные учащимися. 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Тестовые задания, включенные в пособия, не дублируют материал, данный в книге «Подготовка к ЕГЭ». Материал, включённый в пособия, способствует развитию речи и мышления учащихся на </a:t>
            </a:r>
            <a:r>
              <a:rPr lang="ru-RU" altLang="ru-RU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межпредметной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основе: </a:t>
            </a:r>
            <a:r>
              <a:rPr lang="ru-RU" altLang="ru-RU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лингворечевая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деятельность учащихся реализуется при работе с дидактическими материалами. 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Дидактические материалы составлены на основе текстов из произведений художественной литературы, рекомендованной для изучения в 10-11 классах.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endParaRPr lang="ru-RU" altLang="ru-RU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600"/>
              </a:spcBef>
              <a:buClrTx/>
              <a:buSzPct val="80000"/>
              <a:buFontTx/>
              <a:buNone/>
            </a:pPr>
            <a:endParaRPr lang="ru-RU" altLang="ru-RU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906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91880" y="764704"/>
            <a:ext cx="3796307" cy="5537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8539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0" y="333375"/>
            <a:ext cx="8964488" cy="6119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65125" indent="-277813"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FFFFFF"/>
                </a:solidFill>
                <a:latin typeface="Tahoma" pitchFamily="34" charset="0"/>
                <a:cs typeface="Lucida Sans Unicode" pitchFamily="34" charset="0"/>
              </a:defRPr>
            </a:lvl1pPr>
            <a:lvl2pPr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FFFFFF"/>
                </a:solidFill>
                <a:latin typeface="Tahoma" pitchFamily="34" charset="0"/>
                <a:cs typeface="Lucida Sans Unicode" pitchFamily="34" charset="0"/>
              </a:defRPr>
            </a:lvl2pPr>
            <a:lvl3pPr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FFFFFF"/>
                </a:solidFill>
                <a:latin typeface="Tahoma" pitchFamily="34" charset="0"/>
                <a:cs typeface="Lucida Sans Unicode" pitchFamily="34" charset="0"/>
              </a:defRPr>
            </a:lvl3pPr>
            <a:lvl4pPr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FFFFFF"/>
                </a:solidFill>
                <a:latin typeface="Tahoma" pitchFamily="34" charset="0"/>
                <a:cs typeface="Lucida Sans Unicode" pitchFamily="34" charset="0"/>
              </a:defRPr>
            </a:lvl4pPr>
            <a:lvl5pPr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FFFFFF"/>
                </a:solidFill>
                <a:latin typeface="Tahoma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FFFFFF"/>
                </a:solidFill>
                <a:latin typeface="Tahoma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FFFFFF"/>
                </a:solidFill>
                <a:latin typeface="Tahoma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FFFFFF"/>
                </a:solidFill>
                <a:latin typeface="Tahoma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11213" algn="l"/>
                <a:tab pos="1260475" algn="l"/>
                <a:tab pos="1709738" algn="l"/>
                <a:tab pos="2159000" algn="l"/>
                <a:tab pos="2608263" algn="l"/>
                <a:tab pos="3057525" algn="l"/>
                <a:tab pos="3506788" algn="l"/>
                <a:tab pos="3956050" algn="l"/>
                <a:tab pos="4405313" algn="l"/>
                <a:tab pos="4854575" algn="l"/>
                <a:tab pos="5303838" algn="l"/>
                <a:tab pos="5754688" algn="l"/>
                <a:tab pos="6202363" algn="l"/>
                <a:tab pos="6651625" algn="l"/>
                <a:tab pos="7100888" algn="l"/>
                <a:tab pos="7550150" algn="l"/>
                <a:tab pos="7999413" algn="l"/>
                <a:tab pos="8448675" algn="l"/>
                <a:tab pos="8897938" algn="l"/>
                <a:tab pos="9347200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FFFFFF"/>
                </a:solidFill>
                <a:latin typeface="Tahoma" pitchFamily="34" charset="0"/>
                <a:cs typeface="Lucida Sans Unicode" pitchFamily="34" charset="0"/>
              </a:defRPr>
            </a:lvl9pPr>
          </a:lstStyle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3200" dirty="0">
                <a:solidFill>
                  <a:srgbClr val="000000"/>
                </a:solidFill>
                <a:latin typeface="Corbel" pitchFamily="34" charset="0"/>
                <a:ea typeface="MS Gothic" pitchFamily="49" charset="-128"/>
              </a:rPr>
              <a:t>   	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3200" dirty="0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</a:rPr>
              <a:t>	</a:t>
            </a:r>
            <a:r>
              <a:rPr lang="ru-RU" altLang="ru-RU" sz="3200" dirty="0" smtClean="0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</a:rPr>
              <a:t>	</a:t>
            </a:r>
            <a:r>
              <a:rPr lang="ru-RU" altLang="ru-RU" sz="2800" dirty="0" smtClean="0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  <a:cs typeface="Times New Roman" panose="02020603050405020304" pitchFamily="18" charset="0"/>
              </a:rPr>
              <a:t>Пособие </a:t>
            </a:r>
            <a:r>
              <a:rPr lang="ru-RU" altLang="ru-RU" sz="2800" b="1" dirty="0">
                <a:solidFill>
                  <a:srgbClr val="7030A0"/>
                </a:solidFill>
                <a:latin typeface="Times New Roman" pitchFamily="18" charset="0"/>
                <a:ea typeface="MS Gothic" pitchFamily="49" charset="-128"/>
                <a:cs typeface="Times New Roman" panose="02020603050405020304" pitchFamily="18" charset="0"/>
              </a:rPr>
              <a:t>«Основной государственный экзамен. Русский язык. </a:t>
            </a:r>
            <a:r>
              <a:rPr lang="ru-RU" altLang="ru-RU" sz="2800" b="1" dirty="0" smtClean="0">
                <a:solidFill>
                  <a:srgbClr val="7030A0"/>
                </a:solidFill>
                <a:latin typeface="Times New Roman" pitchFamily="18" charset="0"/>
                <a:ea typeface="MS Gothic" pitchFamily="49" charset="-128"/>
                <a:cs typeface="Times New Roman" panose="02020603050405020304" pitchFamily="18" charset="0"/>
              </a:rPr>
              <a:t>Готовимся к итоговой аттестации» </a:t>
            </a:r>
            <a:r>
              <a:rPr lang="ru-RU" altLang="ru-RU" sz="2800" dirty="0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  <a:cs typeface="Times New Roman" panose="02020603050405020304" pitchFamily="18" charset="0"/>
              </a:rPr>
              <a:t>содержит материал, необходимый для подготовки учащихся к итоговой аттестации в 9-ом классе. </a:t>
            </a:r>
          </a:p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ru-RU" altLang="ru-RU" sz="2800" dirty="0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  <a:cs typeface="Times New Roman" panose="02020603050405020304" pitchFamily="18" charset="0"/>
              </a:rPr>
              <a:t>		В пособии дан материал, позволяющий успешно сдать   </a:t>
            </a:r>
            <a:r>
              <a:rPr lang="ru-RU" altLang="ru-RU" sz="2800" dirty="0" smtClean="0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  <a:cs typeface="Times New Roman" panose="02020603050405020304" pitchFamily="18" charset="0"/>
              </a:rPr>
              <a:t>ОГЭ по русскому языку в 2020 году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  <a:cs typeface="Times New Roman" panose="02020603050405020304" pitchFamily="18" charset="0"/>
              </a:rPr>
              <a:t>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  <a:cs typeface="Times New Roman" panose="02020603050405020304" pitchFamily="18" charset="0"/>
              </a:rPr>
              <a:t>и проверить свои </a:t>
            </a:r>
            <a:r>
              <a:rPr lang="ru-RU" alt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MS Gothic" pitchFamily="49" charset="-128"/>
                <a:cs typeface="Times New Roman" panose="02020603050405020304" pitchFamily="18" charset="0"/>
              </a:rPr>
              <a:t>знания и умения по предмету, а учителям оценить степень достижения требований образовательных стандартов отдельными учащимися и обеспечить их целенаправленную подготовку к экзамену. </a:t>
            </a:r>
            <a:endParaRPr lang="en-US" altLang="ru-RU" sz="2800" dirty="0">
              <a:solidFill>
                <a:schemeClr val="tx1"/>
              </a:solidFill>
              <a:latin typeface="Times New Roman" pitchFamily="18" charset="0"/>
              <a:ea typeface="MS Gothic" pitchFamily="49" charset="-128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buSzPct val="80000"/>
            </a:pPr>
            <a:r>
              <a:rPr lang="ru-RU" altLang="ru-RU" sz="28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 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endParaRPr lang="ru-RU" altLang="ru-RU" sz="3200" dirty="0">
              <a:solidFill>
                <a:srgbClr val="000000"/>
              </a:solidFill>
              <a:latin typeface="Corbel" pitchFamily="34" charset="0"/>
              <a:ea typeface="MS Gothic" pitchFamily="49" charset="-128"/>
            </a:endParaRP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3200" dirty="0">
                <a:solidFill>
                  <a:srgbClr val="000000"/>
                </a:solidFill>
                <a:latin typeface="Corbel" pitchFamily="34" charset="0"/>
                <a:ea typeface="MS Gothic" pitchFamily="49" charset="-128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78543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Text Box 1"/>
          <p:cNvSpPr txBox="1">
            <a:spLocks noChangeArrowheads="1"/>
          </p:cNvSpPr>
          <p:nvPr/>
        </p:nvSpPr>
        <p:spPr bwMode="auto">
          <a:xfrm>
            <a:off x="142875" y="0"/>
            <a:ext cx="8786813" cy="671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65125" indent="-276225">
              <a:spcBef>
                <a:spcPts val="5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4688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  <a:tab pos="9598025" algn="l"/>
                <a:tab pos="10055225" algn="l"/>
                <a:tab pos="10512425" algn="l"/>
                <a:tab pos="10780713" algn="l"/>
              </a:tabLst>
              <a:defRPr sz="26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1pPr>
            <a:lvl2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4688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  <a:tab pos="9598025" algn="l"/>
                <a:tab pos="10055225" algn="l"/>
                <a:tab pos="10512425" algn="l"/>
                <a:tab pos="10780713" algn="l"/>
              </a:tabLst>
              <a:defRPr sz="24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2pPr>
            <a:lvl3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4688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  <a:tab pos="9598025" algn="l"/>
                <a:tab pos="10055225" algn="l"/>
                <a:tab pos="10512425" algn="l"/>
                <a:tab pos="1078071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3pPr>
            <a:lvl4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4688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  <a:tab pos="9598025" algn="l"/>
                <a:tab pos="10055225" algn="l"/>
                <a:tab pos="10512425" algn="l"/>
                <a:tab pos="1078071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4pPr>
            <a:lvl5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4688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  <a:tab pos="9598025" algn="l"/>
                <a:tab pos="10055225" algn="l"/>
                <a:tab pos="10512425" algn="l"/>
                <a:tab pos="1078071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4688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  <a:tab pos="9598025" algn="l"/>
                <a:tab pos="10055225" algn="l"/>
                <a:tab pos="10512425" algn="l"/>
                <a:tab pos="1078071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4688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  <a:tab pos="9598025" algn="l"/>
                <a:tab pos="10055225" algn="l"/>
                <a:tab pos="10512425" algn="l"/>
                <a:tab pos="1078071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4688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  <a:tab pos="9598025" algn="l"/>
                <a:tab pos="10055225" algn="l"/>
                <a:tab pos="10512425" algn="l"/>
                <a:tab pos="1078071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5125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4688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  <a:tab pos="9598025" algn="l"/>
                <a:tab pos="10055225" algn="l"/>
                <a:tab pos="10512425" algn="l"/>
                <a:tab pos="1078071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9pPr>
          </a:lstStyle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8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		</a:t>
            </a:r>
          </a:p>
          <a:p>
            <a:pPr algn="just">
              <a:spcBef>
                <a:spcPts val="600"/>
              </a:spcBef>
              <a:buClrTx/>
              <a:buSzPct val="80000"/>
            </a:pPr>
            <a:r>
              <a:rPr lang="ru-RU" altLang="ru-RU" sz="28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		</a:t>
            </a:r>
            <a:r>
              <a:rPr lang="ru-RU" altLang="ru-RU" sz="20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Форма подачи учебного и практического материала в пособии позволяет успешно подготовиться к экзамену. </a:t>
            </a:r>
            <a:r>
              <a:rPr lang="ru-RU" altLang="ru-RU" sz="2000" dirty="0" smtClean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В пособии </a:t>
            </a:r>
            <a:r>
              <a:rPr lang="ru-RU" altLang="ru-RU" sz="2000" dirty="0">
                <a:latin typeface="Times New Roman" pitchFamily="18" charset="0"/>
                <a:ea typeface="MS Gothic" pitchFamily="49" charset="-128"/>
              </a:rPr>
              <a:t>п</a:t>
            </a:r>
            <a:r>
              <a:rPr lang="ru-RU" altLang="ru-RU" sz="2000" dirty="0" smtClean="0">
                <a:latin typeface="Times New Roman" pitchFamily="18" charset="0"/>
                <a:ea typeface="MS Gothic" pitchFamily="49" charset="-128"/>
              </a:rPr>
              <a:t>редлагается </a:t>
            </a:r>
            <a:r>
              <a:rPr lang="ru-RU" altLang="ru-RU" sz="2000" dirty="0">
                <a:latin typeface="Times New Roman" pitchFamily="18" charset="0"/>
                <a:ea typeface="MS Gothic" pitchFamily="49" charset="-128"/>
              </a:rPr>
              <a:t>логически выстроенная последовательность действий, необходимая для выбора правильного ответа при выполнении заданий тестовой части, данная в виде алгоритмов по схеме: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0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		1. Формулировка задания.</a:t>
            </a:r>
          </a:p>
          <a:p>
            <a:pPr algn="just">
              <a:spcBef>
                <a:spcPts val="600"/>
              </a:spcBef>
              <a:buClrTx/>
              <a:buSzPct val="80000"/>
            </a:pPr>
            <a:r>
              <a:rPr lang="ru-RU" altLang="ru-RU" sz="20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		2. Необходимый теоретический материал, представленный в сжатой и оптимально структурированной </a:t>
            </a:r>
            <a:r>
              <a:rPr lang="ru-RU" altLang="ru-RU" sz="2000" dirty="0" smtClean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форме</a:t>
            </a:r>
            <a:r>
              <a:rPr lang="ru-RU" altLang="ru-RU" sz="2000" dirty="0" smtClean="0">
                <a:latin typeface="Times New Roman" pitchFamily="18" charset="0"/>
                <a:ea typeface="MS Gothic" pitchFamily="49" charset="-128"/>
              </a:rPr>
              <a:t>, знание </a:t>
            </a:r>
            <a:r>
              <a:rPr lang="ru-RU" altLang="ru-RU" sz="2000" dirty="0">
                <a:latin typeface="Times New Roman" pitchFamily="18" charset="0"/>
                <a:ea typeface="MS Gothic" pitchFamily="49" charset="-128"/>
              </a:rPr>
              <a:t>которого необходимо для выполнения тестовой части экзамена.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0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		3. Алгоритм выполнения задания.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0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		4.  15 вариантов типовых заданий к каждому вопросу.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0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		</a:t>
            </a:r>
            <a:r>
              <a:rPr lang="ru-RU" altLang="ru-RU" sz="2000" dirty="0" smtClean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В пособии приведены не только методические рекомендации для написания сжатого изложения, но и </a:t>
            </a:r>
            <a:r>
              <a:rPr lang="ru-RU" altLang="ru-RU" sz="20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р</a:t>
            </a:r>
            <a:r>
              <a:rPr lang="ru-RU" altLang="ru-RU" sz="2000" dirty="0" smtClean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екомендации </a:t>
            </a:r>
            <a:r>
              <a:rPr lang="ru-RU" altLang="ru-RU" sz="20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по </a:t>
            </a:r>
            <a:r>
              <a:rPr lang="ru-RU" altLang="ru-RU" sz="2000" dirty="0" smtClean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сочинений-рассуждений</a:t>
            </a:r>
            <a:r>
              <a:rPr lang="ru-RU" altLang="ru-RU" sz="20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: 9</a:t>
            </a:r>
            <a:r>
              <a:rPr lang="ru-RU" altLang="ru-RU" sz="2000" dirty="0" smtClean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.1</a:t>
            </a:r>
            <a:r>
              <a:rPr lang="ru-RU" altLang="ru-RU" sz="20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, 9</a:t>
            </a:r>
            <a:r>
              <a:rPr lang="ru-RU" altLang="ru-RU" sz="2000" dirty="0" smtClean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.2</a:t>
            </a:r>
            <a:r>
              <a:rPr lang="ru-RU" altLang="ru-RU" sz="20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, 9</a:t>
            </a:r>
            <a:r>
              <a:rPr lang="ru-RU" altLang="ru-RU" sz="2000" dirty="0" smtClean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.3</a:t>
            </a:r>
            <a:r>
              <a:rPr lang="ru-RU" altLang="ru-RU" sz="20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. 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0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		</a:t>
            </a:r>
            <a:r>
              <a:rPr lang="ru-RU" altLang="ru-RU" sz="2000" dirty="0" smtClean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Даны образцы </a:t>
            </a:r>
            <a:r>
              <a:rPr lang="ru-RU" altLang="ru-RU" sz="20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сочинений. 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r>
              <a:rPr lang="ru-RU" altLang="ru-RU" sz="20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		</a:t>
            </a:r>
            <a:r>
              <a:rPr lang="ru-RU" altLang="ru-RU" sz="2000" dirty="0" smtClean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В конце пособия помещены 10 тестов и  </a:t>
            </a:r>
            <a:r>
              <a:rPr lang="ru-RU" altLang="ru-RU" sz="20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к</a:t>
            </a:r>
            <a:r>
              <a:rPr lang="ru-RU" altLang="ru-RU" sz="2000" dirty="0" smtClean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лючи</a:t>
            </a:r>
            <a:r>
              <a:rPr lang="ru-RU" altLang="ru-RU" sz="2000" dirty="0">
                <a:latin typeface="Times New Roman" pitchFamily="18" charset="0"/>
                <a:ea typeface="MS Gothic" pitchFamily="49" charset="-128"/>
                <a:cs typeface="Times New Roman" pitchFamily="18" charset="0"/>
              </a:rPr>
              <a:t>, позволяющие узнать правильный ответ. </a:t>
            </a:r>
          </a:p>
          <a:p>
            <a:pPr algn="just" eaLnBrk="1" hangingPunct="1">
              <a:spcBef>
                <a:spcPts val="600"/>
              </a:spcBef>
              <a:buClrTx/>
              <a:buSzPct val="80000"/>
              <a:buFontTx/>
              <a:buNone/>
            </a:pPr>
            <a:endParaRPr lang="ru-RU" altLang="ru-RU" sz="2000" dirty="0">
              <a:latin typeface="Times New Roman" pitchFamily="18" charset="0"/>
              <a:ea typeface="MS Gothic" pitchFamily="49" charset="-128"/>
              <a:cs typeface="Times New Roman" pitchFamily="18" charset="0"/>
            </a:endParaRPr>
          </a:p>
          <a:p>
            <a:pPr eaLnBrk="1" hangingPunct="1">
              <a:spcBef>
                <a:spcPts val="600"/>
              </a:spcBef>
              <a:buClrTx/>
              <a:buSzPct val="80000"/>
              <a:buFontTx/>
              <a:buNone/>
            </a:pPr>
            <a:endParaRPr lang="ru-RU" altLang="ru-RU" sz="2000" dirty="0">
              <a:latin typeface="Times New Roman" pitchFamily="18" charset="0"/>
              <a:ea typeface="MS Gothic" pitchFamily="49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72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Text Box 1"/>
          <p:cNvSpPr txBox="1">
            <a:spLocks noChangeArrowheads="1"/>
          </p:cNvSpPr>
          <p:nvPr/>
        </p:nvSpPr>
        <p:spPr bwMode="auto">
          <a:xfrm>
            <a:off x="1476375" y="548680"/>
            <a:ext cx="6911975" cy="771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ts val="5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1pPr>
            <a:lvl2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2pPr>
            <a:lvl3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3pPr>
            <a:lvl4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4pPr>
            <a:lvl5pPr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Perpetua" pitchFamily="18" charset="0"/>
                <a:ea typeface="Microsoft YaHei" pitchFamily="34" charset="-122"/>
              </a:defRPr>
            </a:lvl9pPr>
          </a:lstStyle>
          <a:p>
            <a:pPr algn="ctr" eaLnBrk="1" hangingPunct="1">
              <a:spcBef>
                <a:spcPts val="0"/>
              </a:spcBef>
              <a:buClrTx/>
              <a:buFontTx/>
              <a:buNone/>
            </a:pPr>
            <a:r>
              <a:rPr lang="ru-RU" altLang="ru-RU" sz="2000" dirty="0">
                <a:solidFill>
                  <a:srgbClr val="0000FF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ПРАКТИКУМ ПО ОРФОГРАФИИ И ПУНКТУАЦИИ</a:t>
            </a:r>
          </a:p>
          <a:p>
            <a:pPr algn="ctr" eaLnBrk="1" hangingPunct="1">
              <a:spcBef>
                <a:spcPts val="0"/>
              </a:spcBef>
              <a:buClrTx/>
              <a:buFontTx/>
              <a:buNone/>
            </a:pPr>
            <a:r>
              <a:rPr lang="ru-RU" altLang="ru-RU" sz="2400" dirty="0" err="1">
                <a:solidFill>
                  <a:srgbClr val="0000FF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Драбкина</a:t>
            </a:r>
            <a:r>
              <a:rPr lang="ru-RU" altLang="ru-RU" sz="2400" dirty="0">
                <a:solidFill>
                  <a:srgbClr val="0000FF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 </a:t>
            </a:r>
            <a:r>
              <a:rPr lang="ru-RU" altLang="ru-RU" sz="2400" dirty="0" err="1">
                <a:solidFill>
                  <a:srgbClr val="0000FF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С.В.,Субботин</a:t>
            </a:r>
            <a:r>
              <a:rPr lang="ru-RU" altLang="ru-RU" sz="2400" dirty="0">
                <a:solidFill>
                  <a:srgbClr val="0000FF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 Д.И.</a:t>
            </a:r>
          </a:p>
        </p:txBody>
      </p:sp>
      <p:pic>
        <p:nvPicPr>
          <p:cNvPr id="36352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620688"/>
            <a:ext cx="1296987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63524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71775" y="3933056"/>
            <a:ext cx="1700213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63525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6825" y="3959820"/>
            <a:ext cx="1643063" cy="234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63526" name="Picture 5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3350" y="1412776"/>
            <a:ext cx="1693863" cy="241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63527" name="Picture 6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08400" y="1412776"/>
            <a:ext cx="1677988" cy="240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63528" name="Picture 7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1863" y="1412776"/>
            <a:ext cx="1722437" cy="240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007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357188" y="500063"/>
            <a:ext cx="8577262" cy="624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65125" indent="-279400">
              <a:tabLst>
                <a:tab pos="36512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1pPr>
            <a:lvl2pPr>
              <a:tabLst>
                <a:tab pos="36512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2pPr>
            <a:lvl3pPr>
              <a:tabLst>
                <a:tab pos="36512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3pPr>
            <a:lvl4pPr>
              <a:tabLst>
                <a:tab pos="36512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4pPr>
            <a:lvl5pPr>
              <a:tabLst>
                <a:tab pos="36512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9pPr>
          </a:lstStyle>
          <a:p>
            <a:pPr algn="just" eaLnBrk="1" hangingPunct="1">
              <a:spcBef>
                <a:spcPts val="600"/>
              </a:spcBef>
              <a:buSzPct val="80000"/>
              <a:buFont typeface="Wingdings 2" pitchFamily="18" charset="2"/>
              <a:buNone/>
            </a:pP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Пособия дают возможность повысить уровень общей практической грамотности школьников 5-11 классов и успешно подготовиться к экзаменам в формате ОГЭ и ГИА.  </a:t>
            </a:r>
          </a:p>
          <a:p>
            <a:pPr algn="just" eaLnBrk="1" hangingPunct="1">
              <a:spcBef>
                <a:spcPts val="600"/>
              </a:spcBef>
              <a:buSzPct val="80000"/>
              <a:buFont typeface="Wingdings 2" pitchFamily="18" charset="2"/>
              <a:buNone/>
            </a:pP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Опорный теоретический материал чередуется  с орфографическим и пунктуационным тренингом, составленным  с повышением  уровня сложности заданий. 	</a:t>
            </a:r>
          </a:p>
          <a:p>
            <a:pPr algn="just" eaLnBrk="1" hangingPunct="1">
              <a:spcBef>
                <a:spcPts val="600"/>
              </a:spcBef>
              <a:buSzPct val="80000"/>
              <a:buFont typeface="Wingdings 2" pitchFamily="18" charset="2"/>
              <a:buNone/>
            </a:pP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Приведённые приёмы мнемотехники помогают  учащимся успешно осваивать трудные вопросы орфографии и пунктуации. </a:t>
            </a:r>
          </a:p>
          <a:p>
            <a:pPr algn="just" eaLnBrk="1" hangingPunct="1">
              <a:spcBef>
                <a:spcPts val="600"/>
              </a:spcBef>
              <a:buSzPct val="80000"/>
              <a:buFont typeface="Wingdings 2" pitchFamily="18" charset="2"/>
              <a:buNone/>
            </a:pP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Включённые тестовые задания предназначены не только для проведения итогового тематического контроля, но и для ознакомления учеников с 5 по 11 класс со структурно-содержательным аспектом контрольно-измерительных материалов ОГЭ и ЕГЭ.</a:t>
            </a:r>
          </a:p>
          <a:p>
            <a:pPr algn="just" eaLnBrk="1" hangingPunct="1">
              <a:spcBef>
                <a:spcPts val="600"/>
              </a:spcBef>
              <a:buSzPct val="80000"/>
              <a:buFont typeface="Wingdings 2" pitchFamily="18" charset="2"/>
              <a:buNone/>
            </a:pP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В пособиях нашли отражение   требования      стандартов второго поколения: нацеленность на коммуникативно-</a:t>
            </a:r>
            <a:r>
              <a:rPr lang="ru-RU" altLang="ru-RU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altLang="ru-RU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компетентностный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подходы к преподаванию, продуманная система заданий, направленных на развитие способностей учащихся, совершенствование их учебно-языковых и коммуникативных умений, формирование и развитие универсальных учебных действий.</a:t>
            </a:r>
          </a:p>
          <a:p>
            <a:pPr algn="just" eaLnBrk="1" hangingPunct="1">
              <a:spcBef>
                <a:spcPts val="600"/>
              </a:spcBef>
              <a:buSzPct val="80000"/>
            </a:pPr>
            <a:endParaRPr lang="ru-RU" altLang="ru-RU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buSzPct val="80000"/>
            </a:pPr>
            <a:endParaRPr lang="ru-RU" altLang="ru-RU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775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3"/>
          <p:cNvSpPr>
            <a:spLocks noChangeArrowheads="1"/>
          </p:cNvSpPr>
          <p:nvPr/>
        </p:nvSpPr>
        <p:spPr bwMode="auto">
          <a:xfrm>
            <a:off x="395536" y="572548"/>
            <a:ext cx="8424614" cy="98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107000"/>
              </a:lnSpc>
            </a:pP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«Война и мир» – к 150-летию великой книги</a:t>
            </a:r>
            <a:endParaRPr lang="ru-RU" altLang="ru-RU" sz="2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altLang="ru-RU" sz="2800" b="1" dirty="0">
              <a:solidFill>
                <a:srgbClr val="7030A0"/>
              </a:solidFill>
              <a:latin typeface="Book Antiqua" pitchFamily="18" charset="0"/>
            </a:endParaRPr>
          </a:p>
        </p:txBody>
      </p:sp>
      <p:sp>
        <p:nvSpPr>
          <p:cNvPr id="18435" name="Прямоугольник 4"/>
          <p:cNvSpPr>
            <a:spLocks noChangeArrowheads="1"/>
          </p:cNvSpPr>
          <p:nvPr/>
        </p:nvSpPr>
        <p:spPr bwMode="auto">
          <a:xfrm>
            <a:off x="29210" y="1125538"/>
            <a:ext cx="8878887" cy="559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Темы сочинений, которые будут даны по этому направлению, могут быть сформулированы по роману Л.Н. Толстого «Война и мир»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(даны в виде цитат) и 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нацеливать выпускников на размышления о войне, о подвигах офицеров, солдат, партизан, о ложном и истинном героизме, о жестокости войны, о том, как война порой неожиданно раскрывает характер человека, об уроках войны и единении людей во время войны, о цене человеческой жизни на войне. </a:t>
            </a:r>
            <a:endParaRPr lang="ru-RU" altLang="ru-RU" sz="2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Но не только военные события могут быть рассмотрены выпускниками при написании сочинений по этому направлению, но и такие морально-этические понятие, как семейные ценности, дружба, любовь, предательство, измена, светское общество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2400" dirty="0">
              <a:latin typeface="Times New Roman" pitchFamily="18" charset="0"/>
            </a:endParaRPr>
          </a:p>
          <a:p>
            <a:pPr algn="just"/>
            <a:r>
              <a:rPr lang="ru-RU" alt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28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0" y="791666"/>
            <a:ext cx="8964488" cy="638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82880" tIns="91440" rIns="90000" bIns="46800"/>
          <a:lstStyle>
            <a:lvl1pPr marL="265113" indent="-260350"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1pPr>
            <a:lvl2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2pPr>
            <a:lvl3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3pPr>
            <a:lvl4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4pPr>
            <a:lvl5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spcBef>
                <a:spcPts val="250"/>
              </a:spcBef>
              <a:buSzPct val="100000"/>
            </a:pPr>
            <a:r>
              <a:rPr lang="ru-RU" alt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Отличительной особенностью  пособий является то, что предложенные в них задания активизируют мыслительную деятельность учащихся, нацеливают школьников на диалог с учебным текстом. Ведь уроки русского языка в современной школе – это уроки, на которых ребенка учат думать, в том числе и в рамках грамматических и правописных проблем.</a:t>
            </a:r>
          </a:p>
          <a:p>
            <a:pPr algn="just" eaLnBrk="1" hangingPunct="1">
              <a:lnSpc>
                <a:spcPct val="80000"/>
              </a:lnSpc>
              <a:spcBef>
                <a:spcPts val="250"/>
              </a:spcBef>
              <a:buSzPct val="100000"/>
            </a:pPr>
            <a:endParaRPr lang="ru-RU" alt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9527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503238" y="4843463"/>
            <a:ext cx="8181975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/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0" y="280367"/>
            <a:ext cx="8866188" cy="667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82880" tIns="91440" rIns="90000" bIns="46800"/>
          <a:lstStyle>
            <a:lvl1pPr marL="342900" indent="-339725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ts val="250"/>
              </a:spcBef>
              <a:buSzPct val="100000"/>
              <a:buFont typeface="Times New Roman" pitchFamily="18" charset="0"/>
              <a:buNone/>
            </a:pPr>
            <a:r>
              <a:rPr lang="ru-RU" altLang="ru-RU" sz="32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alt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spcBef>
                <a:spcPts val="575"/>
              </a:spcBef>
              <a:buClr>
                <a:schemeClr val="accent1"/>
              </a:buClr>
              <a:buSzPct val="85000"/>
            </a:pPr>
            <a:r>
              <a:rPr lang="ru-RU" alt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Отличительной особенностью  пособий является то, что предложенные в них задания активизируют мыслительную деятельность учащихся, нацеливают школьников на диалог с учебным текстом. Ведь уроки русского языка в современной школе – это уроки, на которых ребенка учат думать, в том числе и в рамках грамматических и правописных проблем.</a:t>
            </a:r>
          </a:p>
          <a:p>
            <a:pPr algn="just" eaLnBrk="1" hangingPunct="1">
              <a:lnSpc>
                <a:spcPct val="80000"/>
              </a:lnSpc>
              <a:spcBef>
                <a:spcPts val="575"/>
              </a:spcBef>
              <a:buClr>
                <a:schemeClr val="accent1"/>
              </a:buClr>
              <a:buSzPct val="85000"/>
              <a:buFont typeface="Times New Roman" pitchFamily="18" charset="0"/>
              <a:buNone/>
            </a:pPr>
            <a:r>
              <a:rPr lang="ru-RU" alt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Изложенный </a:t>
            </a:r>
            <a:r>
              <a:rPr lang="ru-RU" alt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пособиях материал помогает развитию </a:t>
            </a:r>
            <a:r>
              <a:rPr lang="ru-RU" alt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коммуникативных универсальных учебных действий</a:t>
            </a:r>
            <a:r>
              <a:rPr lang="ru-RU" alt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таких, как владение разными видами речевой деятельности, умение воспринимать чужую речь и создавать собственные высказывания, адекватно и целенаправленно воспринимать письменную речь;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точно, логично излагать свою точку зрения по поставленной проблеме в письменном виде; соблюдать основные нормы  письменной речи и правила русского речевого этикета.</a:t>
            </a:r>
          </a:p>
          <a:p>
            <a:pPr algn="just" eaLnBrk="1" hangingPunct="1">
              <a:lnSpc>
                <a:spcPct val="80000"/>
              </a:lnSpc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None/>
            </a:pPr>
            <a:r>
              <a:rPr lang="ru-RU" alt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alt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Языковую компетенцию </a:t>
            </a:r>
            <a:r>
              <a:rPr lang="ru-RU" alt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-практическое владение русским языком, его словарём и грамматическим строем, соблюдение языковых норм; умение проводить элементарный лингвистический анализ языковых явлений, выстраивать собственные высказывания. </a:t>
            </a:r>
          </a:p>
          <a:p>
            <a:pPr algn="just" eaLnBrk="1" hangingPunct="1">
              <a:lnSpc>
                <a:spcPct val="80000"/>
              </a:lnSpc>
              <a:spcBef>
                <a:spcPts val="575"/>
              </a:spcBef>
              <a:buClr>
                <a:schemeClr val="accent1"/>
              </a:buClr>
              <a:buSzPct val="85000"/>
              <a:buFont typeface="Times New Roman" pitchFamily="18" charset="0"/>
              <a:buNone/>
            </a:pPr>
            <a:endParaRPr lang="ru-RU" alt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250"/>
              </a:spcBef>
              <a:buSzPct val="100000"/>
              <a:buFont typeface="Times New Roman" pitchFamily="18" charset="0"/>
              <a:buNone/>
            </a:pPr>
            <a:endParaRPr lang="ru-RU" alt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250"/>
              </a:spcBef>
              <a:buSzPct val="100000"/>
              <a:buFont typeface="Times New Roman" pitchFamily="18" charset="0"/>
              <a:buNone/>
            </a:pPr>
            <a:endParaRPr lang="ru-RU" alt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250"/>
              </a:spcBef>
              <a:buSzPct val="100000"/>
              <a:buFont typeface="Times New Roman" pitchFamily="18" charset="0"/>
              <a:buNone/>
            </a:pPr>
            <a:endParaRPr lang="ru-RU" alt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250"/>
              </a:spcBef>
              <a:buSzPct val="100000"/>
              <a:buFont typeface="Times New Roman" pitchFamily="18" charset="0"/>
              <a:buNone/>
            </a:pPr>
            <a:endParaRPr lang="ru-RU" alt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250"/>
              </a:spcBef>
              <a:buSzPct val="100000"/>
              <a:buFont typeface="Times New Roman" pitchFamily="18" charset="0"/>
              <a:buNone/>
            </a:pPr>
            <a:endParaRPr lang="ru-RU" alt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250"/>
              </a:spcBef>
              <a:buSzPct val="100000"/>
              <a:buFont typeface="Times New Roman" pitchFamily="18" charset="0"/>
              <a:buNone/>
            </a:pPr>
            <a:r>
              <a:rPr lang="ru-RU" alt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ts val="250"/>
              </a:spcBef>
              <a:buSzPct val="100000"/>
            </a:pPr>
            <a:endParaRPr lang="ru-RU" alt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250"/>
              </a:spcBef>
              <a:buSzPct val="100000"/>
            </a:pP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</a:t>
            </a:r>
          </a:p>
          <a:p>
            <a:pPr eaLnBrk="1" hangingPunct="1">
              <a:lnSpc>
                <a:spcPct val="90000"/>
              </a:lnSpc>
              <a:spcBef>
                <a:spcPts val="250"/>
              </a:spcBef>
              <a:buSzPct val="100000"/>
            </a:pPr>
            <a:endParaRPr lang="ru-RU" alt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7486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388" y="404068"/>
            <a:ext cx="8640762" cy="6337300"/>
          </a:xfrm>
        </p:spPr>
        <p:txBody>
          <a:bodyPr>
            <a:normAutofit fontScale="400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lnSpc>
                <a:spcPct val="120000"/>
              </a:lnSpc>
            </a:pPr>
            <a:r>
              <a:rPr lang="en-US" alt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altLang="ru-RU" sz="4200" b="1" dirty="0" smtClean="0">
                <a:latin typeface="Times New Roman" pitchFamily="18" charset="0"/>
                <a:cs typeface="Times New Roman" pitchFamily="18" charset="0"/>
              </a:rPr>
              <a:t>Формированию у</a:t>
            </a:r>
            <a:r>
              <a:rPr lang="ru-RU" altLang="ru-RU" sz="4200" dirty="0" smtClean="0">
                <a:latin typeface="Times New Roman" pitchFamily="18" charset="0"/>
                <a:cs typeface="Times New Roman" pitchFamily="18" charset="0"/>
              </a:rPr>
              <a:t>мения осуществлять гражданскую идентификацию личности;   осмысливать ценностные ориентиры и установки; оценивать нравственно-этическую составляющую поведения человека способствует широкое обращение в наших пособиях к текстам  таких авторов, как Михаил Афанасьевич Булгаков, Виктор Платонович Некрасов, Дмитрий Сергеевич Лихачёв, Антон Павлович Чехов, Лев Николаевич Толстой, Фёдор Михайлович Достоевский и многих других замечательных русских писателей</a:t>
            </a:r>
            <a:r>
              <a:rPr lang="ru-RU" altLang="ru-RU" sz="4200" dirty="0">
                <a:latin typeface="Times New Roman" pitchFamily="18" charset="0"/>
                <a:cs typeface="Times New Roman" pitchFamily="18" charset="0"/>
              </a:rPr>
              <a:t>. Предлагаемые задания в наших пособиях проверяют глубину и точность понимания содержания текста, выявляют уровень постижения школьниками его культурно-ценностных категорий: понимание его основной проблемы или её аспектов, позиции автора или героя, умение выделить в тексте языковые средства выразительности и определить, каким образом ни помогают воплотить замысел автора, и, наконец, выполнить те грамматические задания, которые предлагаются к тексту. </a:t>
            </a:r>
            <a:endParaRPr lang="ru-RU" altLang="ru-RU" sz="42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altLang="ru-RU" sz="4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42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altLang="ru-RU" sz="4200" dirty="0" err="1" smtClean="0">
                <a:latin typeface="Times New Roman" pitchFamily="18" charset="0"/>
                <a:cs typeface="Times New Roman" pitchFamily="18" charset="0"/>
              </a:rPr>
              <a:t>Текстоориентированный</a:t>
            </a:r>
            <a:r>
              <a:rPr lang="ru-RU" alt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4200" dirty="0">
                <a:latin typeface="Times New Roman" pitchFamily="18" charset="0"/>
                <a:cs typeface="Times New Roman" pitchFamily="18" charset="0"/>
              </a:rPr>
              <a:t>подход является традиционным в методике преподавания русского языка,  и именно он нашёл своё отражение как методический принцип, положенный в основу наших пособий. </a:t>
            </a:r>
          </a:p>
          <a:p>
            <a:pPr algn="just">
              <a:lnSpc>
                <a:spcPct val="120000"/>
              </a:lnSpc>
            </a:pPr>
            <a:r>
              <a:rPr lang="en-US" altLang="ru-RU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4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altLang="ru-RU" sz="4200" dirty="0" smtClean="0">
                <a:latin typeface="Times New Roman" pitchFamily="18" charset="0"/>
                <a:cs typeface="Times New Roman" pitchFamily="18" charset="0"/>
              </a:rPr>
              <a:t>Был </a:t>
            </a:r>
            <a:r>
              <a:rPr lang="ru-RU" altLang="ru-RU" sz="4200" dirty="0">
                <a:latin typeface="Times New Roman" pitchFamily="18" charset="0"/>
                <a:cs typeface="Times New Roman" pitchFamily="18" charset="0"/>
              </a:rPr>
              <a:t>проведен отбор текстов художественного и публицистического стиля для их  использования в процессе обучения на уроках русского языка и, в частности, при создании тренингов для подготовки к ЕГЭ и ГИА.</a:t>
            </a:r>
            <a:r>
              <a:rPr lang="ru-RU" altLang="ru-RU" sz="4200" dirty="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 </a:t>
            </a:r>
            <a:endParaRPr lang="ru-RU" altLang="ru-RU" sz="4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5051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388" y="572343"/>
            <a:ext cx="8640762" cy="6169025"/>
          </a:xfrm>
        </p:spPr>
        <p:txBody>
          <a:bodyPr>
            <a:normAutofit/>
          </a:bodyPr>
          <a:lstStyle/>
          <a:p>
            <a:pPr algn="just" eaLnBrk="1" hangingPunct="1">
              <a:buFont typeface="Times New Roman" pitchFamily="18" charset="0"/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При отборе текстового материала нами учитывались возможности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аксиологического подхода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, который  предполагает гуманистическую ценностную ориентацию, определяет среди прочих такие культурно-гуманистические функции образования, как развитие духовных сил, способностей и умений, формирование моральной ответственности учеников. </a:t>
            </a:r>
          </a:p>
          <a:p>
            <a:pPr algn="just" eaLnBrk="1" hangingPunct="1">
              <a:buFont typeface="Times New Roman" pitchFamily="18" charset="0"/>
              <a:buNone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	Аксиологический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(ценностный)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подход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и целевая установка диктует следующие принципы отбора текстов:</a:t>
            </a:r>
          </a:p>
          <a:p>
            <a:pPr algn="just" eaLnBrk="1" hangingPunct="1">
              <a:buFont typeface="Times New Roman" pitchFamily="18" charset="0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	1. Высокая нравственная проблематика.</a:t>
            </a:r>
          </a:p>
          <a:p>
            <a:pPr algn="just" eaLnBrk="1" hangingPunct="1">
              <a:buFont typeface="Times New Roman" pitchFamily="18" charset="0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	2. Актуальность проблем, поднятых авторами текстов.</a:t>
            </a:r>
          </a:p>
          <a:p>
            <a:pPr algn="just" eaLnBrk="1" hangingPunct="1">
              <a:buFont typeface="Times New Roman" pitchFamily="18" charset="0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	3. Доступность текста для восприятия учащихся старших классов.</a:t>
            </a:r>
          </a:p>
          <a:p>
            <a:pPr algn="just" eaLnBrk="1" hangingPunct="1">
              <a:buFont typeface="Times New Roman" pitchFamily="18" charset="0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	4. Высокие художественные достоинства текста.</a:t>
            </a:r>
          </a:p>
          <a:p>
            <a:pPr algn="just" eaLnBrk="1" hangingPunct="1">
              <a:lnSpc>
                <a:spcPct val="80000"/>
              </a:lnSpc>
              <a:buFont typeface="Times New Roman" pitchFamily="18" charset="0"/>
              <a:buNone/>
            </a:pPr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Times New Roman" pitchFamily="18" charset="0"/>
              <a:buNone/>
            </a:pPr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alt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9801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0825" y="404813"/>
            <a:ext cx="8640763" cy="6453187"/>
          </a:xfrm>
        </p:spPr>
        <p:txBody>
          <a:bodyPr/>
          <a:lstStyle/>
          <a:p>
            <a:pPr algn="just" eaLnBrk="1" hangingPunct="1">
              <a:buFont typeface="Times New Roman" pitchFamily="18" charset="0"/>
              <a:buNone/>
            </a:pPr>
            <a:r>
              <a:rPr lang="ru-RU" altLang="ru-RU" dirty="0"/>
              <a:t>	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en-US" alt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Коммуникативный замысел автора, активизирующий </a:t>
            </a:r>
            <a:r>
              <a:rPr lang="ru-RU" altLang="ru-RU" sz="2000" dirty="0" err="1" smtClean="0">
                <a:latin typeface="Times New Roman" pitchFamily="18" charset="0"/>
                <a:cs typeface="Times New Roman" pitchFamily="18" charset="0"/>
              </a:rPr>
              <a:t>мыследеятельность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учащихся.</a:t>
            </a:r>
          </a:p>
          <a:p>
            <a:pPr algn="just" eaLnBrk="1" hangingPunct="1">
              <a:buFont typeface="Times New Roman" pitchFamily="18" charset="0"/>
              <a:buNone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  	6.  </a:t>
            </a:r>
            <a:r>
              <a:rPr lang="ru-RU" altLang="ru-RU" sz="2000" dirty="0" err="1" smtClean="0">
                <a:latin typeface="Times New Roman" pitchFamily="18" charset="0"/>
                <a:cs typeface="Times New Roman" pitchFamily="18" charset="0"/>
              </a:rPr>
              <a:t>Новеллистичность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финала текста.</a:t>
            </a:r>
          </a:p>
          <a:p>
            <a:pPr algn="just" eaLnBrk="1" hangingPunct="1">
              <a:buFont typeface="Times New Roman" pitchFamily="18" charset="0"/>
              <a:buNone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 	7. Наличие в тексте художественного материала как для формулировки тезиса, так и аргументов к нему.</a:t>
            </a:r>
          </a:p>
          <a:p>
            <a:pPr algn="just" eaLnBrk="1" hangingPunct="1">
              <a:buFont typeface="Times New Roman" pitchFamily="18" charset="0"/>
              <a:buNone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  	8. Небольшой объем текста, не затрудняющий его восприятие. </a:t>
            </a:r>
          </a:p>
          <a:p>
            <a:pPr algn="just" eaLnBrk="1" hangingPunct="1">
              <a:buFont typeface="Times New Roman" pitchFamily="18" charset="0"/>
              <a:buNone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 	9. Присутствие в тексте помимо нейтральной лексики маркированных лексических единиц.</a:t>
            </a:r>
          </a:p>
          <a:p>
            <a:pPr algn="just" eaLnBrk="1" hangingPunct="1">
              <a:buFont typeface="Times New Roman" pitchFamily="18" charset="0"/>
              <a:buNone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	10. Разнообразие языковых выразительных средств, используемых автором.</a:t>
            </a:r>
          </a:p>
          <a:p>
            <a:pPr algn="just" eaLnBrk="1" hangingPunct="1">
              <a:buFont typeface="Times New Roman" pitchFamily="18" charset="0"/>
              <a:buNone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11.</a:t>
            </a:r>
            <a:r>
              <a:rPr lang="en-US" alt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Присутствие в тексте необходимых языковых единиц для составления грамматических заданий.</a:t>
            </a:r>
          </a:p>
          <a:p>
            <a:pPr algn="just" eaLnBrk="1" hangingPunct="1">
              <a:buFont typeface="Times New Roman" pitchFamily="18" charset="0"/>
              <a:buNone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	12.</a:t>
            </a:r>
            <a:r>
              <a:rPr lang="en-US" alt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Наличие  в тексте  определенных синтаксических конструкций, необходимых для выполнения грамматических заданий: однородных членов предложения, обособленных определений и обстоятельств, других осложняющих элементов: сложных предложений с различными видами связи.</a:t>
            </a:r>
          </a:p>
          <a:p>
            <a:pPr eaLnBrk="1" hangingPunct="1">
              <a:buFont typeface="Times New Roman" pitchFamily="18" charset="0"/>
              <a:buNone/>
            </a:pPr>
            <a:endParaRPr lang="ru-RU" altLang="ru-RU" sz="2000" dirty="0" smtClean="0"/>
          </a:p>
          <a:p>
            <a:pPr algn="just" eaLnBrk="1" hangingPunct="1">
              <a:lnSpc>
                <a:spcPct val="80000"/>
              </a:lnSpc>
              <a:buFont typeface="Times New Roman" pitchFamily="18" charset="0"/>
              <a:buNone/>
            </a:pPr>
            <a:endParaRPr lang="ru-RU" altLang="ru-RU" sz="2000" dirty="0" smtClean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alt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5946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/>
          <p:cNvSpPr txBox="1">
            <a:spLocks noChangeArrowheads="1"/>
          </p:cNvSpPr>
          <p:nvPr/>
        </p:nvSpPr>
        <p:spPr bwMode="auto">
          <a:xfrm>
            <a:off x="539750" y="115888"/>
            <a:ext cx="8507413" cy="662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82880" tIns="9144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9pPr>
          </a:lstStyle>
          <a:p>
            <a:pPr algn="just" eaLnBrk="1" hangingPunct="1">
              <a:buSzPct val="100000"/>
              <a:buFont typeface="Wingdings 2" pitchFamily="18" charset="2"/>
              <a:buNone/>
            </a:pPr>
            <a:r>
              <a:rPr lang="ru-RU" altLang="ru-RU" sz="2800" dirty="0">
                <a:solidFill>
                  <a:srgbClr val="000000"/>
                </a:solidFill>
                <a:latin typeface="Verdana" pitchFamily="34" charset="0"/>
              </a:rPr>
              <a:t>  </a:t>
            </a:r>
            <a:endParaRPr lang="ru-RU" altLang="ru-RU" sz="28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algn="just" eaLnBrk="1" hangingPunct="1">
              <a:buSzPct val="100000"/>
              <a:buFont typeface="Wingdings 2" pitchFamily="18" charset="2"/>
              <a:buNone/>
            </a:pPr>
            <a:endParaRPr lang="ru-RU" altLang="ru-RU" sz="2800" dirty="0">
              <a:solidFill>
                <a:srgbClr val="000000"/>
              </a:solidFill>
              <a:latin typeface="Verdana" pitchFamily="34" charset="0"/>
              <a:cs typeface="Times New Roman" pitchFamily="18" charset="0"/>
            </a:endParaRPr>
          </a:p>
          <a:p>
            <a:pPr algn="just" eaLnBrk="1" hangingPunct="1">
              <a:buSzPct val="100000"/>
              <a:buFont typeface="Wingdings 2" pitchFamily="18" charset="2"/>
              <a:buNone/>
            </a:pPr>
            <a:r>
              <a:rPr lang="ru-RU" altLang="ru-RU" sz="2800" dirty="0" smtClean="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		</a:t>
            </a:r>
            <a:r>
              <a:rPr lang="ru-RU" alt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Разного </a:t>
            </a:r>
            <a:r>
              <a:rPr lang="ru-RU" alt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вида упражнения, нацеленные на отработку учебного материала в 5-ом классе, составлены с опорой на произведения </a:t>
            </a:r>
            <a:r>
              <a:rPr lang="ru-RU" alt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Э.Успенского</a:t>
            </a:r>
            <a:r>
              <a:rPr lang="ru-RU" alt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А.Гайдара</a:t>
            </a:r>
            <a:r>
              <a:rPr lang="ru-RU" alt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А. </a:t>
            </a:r>
            <a:r>
              <a:rPr lang="ru-RU" alt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Барто</a:t>
            </a:r>
            <a:r>
              <a:rPr lang="ru-RU" alt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других замечательных русских писателей.</a:t>
            </a:r>
          </a:p>
          <a:p>
            <a:pPr algn="just" eaLnBrk="1" hangingPunct="1">
              <a:buSzPct val="100000"/>
            </a:pPr>
            <a:r>
              <a:rPr lang="ru-RU" alt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И </a:t>
            </a:r>
            <a:r>
              <a:rPr lang="ru-RU" alt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пособии для 7-го класса  широко представлены  тексты для написания сочинений с заданием к ним: </a:t>
            </a:r>
          </a:p>
          <a:p>
            <a:pPr algn="just" eaLnBrk="1" hangingPunct="1">
              <a:buSzPct val="100000"/>
            </a:pPr>
            <a:r>
              <a:rPr lang="ru-RU" alt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- Определите проблему, которую поднимает Марина Цветаева в своем письме, укажите позицию автора (тот ответ, который автор даёт на поставленный им проблемный вопрос, что думает обо всем этом автор).</a:t>
            </a:r>
          </a:p>
          <a:p>
            <a:pPr algn="just" eaLnBrk="1" hangingPunct="1">
              <a:buSzPct val="100000"/>
            </a:pPr>
            <a:r>
              <a:rPr lang="ru-RU" alt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Выразите </a:t>
            </a:r>
            <a:r>
              <a:rPr lang="ru-RU" alt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собственную точку зрения.</a:t>
            </a:r>
          </a:p>
          <a:p>
            <a:pPr algn="just" eaLnBrk="1" hangingPunct="1">
              <a:buSzPct val="100000"/>
            </a:pPr>
            <a:r>
              <a:rPr lang="ru-RU" alt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Приведите </a:t>
            </a:r>
            <a:r>
              <a:rPr lang="ru-RU" alt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аргументы из текста, доказывая свою точку зрения.</a:t>
            </a:r>
          </a:p>
          <a:p>
            <a:pPr algn="just" eaLnBrk="1" hangingPunct="1">
              <a:spcBef>
                <a:spcPts val="250"/>
              </a:spcBef>
              <a:buSzPct val="100000"/>
            </a:pPr>
            <a:endParaRPr lang="ru-RU" altLang="ru-RU" sz="3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2958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/>
          <p:cNvSpPr txBox="1">
            <a:spLocks noChangeArrowheads="1"/>
          </p:cNvSpPr>
          <p:nvPr/>
        </p:nvSpPr>
        <p:spPr bwMode="auto">
          <a:xfrm>
            <a:off x="457200" y="908447"/>
            <a:ext cx="8229600" cy="597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82880" tIns="9144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9pPr>
          </a:lstStyle>
          <a:p>
            <a:pPr algn="just" eaLnBrk="1" hangingPunct="1">
              <a:buSzPct val="100000"/>
            </a:pPr>
            <a:r>
              <a:rPr lang="ru-RU" alt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Или: определите проблему, которую поднимает Антон Павлович Чехов  в своем письме к брату, укажите  позицию автора (тот ответ, который автор дает на поставленный им проблемный вопрос, что думает обо всем этом автор).</a:t>
            </a:r>
          </a:p>
          <a:p>
            <a:pPr algn="just" eaLnBrk="1" hangingPunct="1">
              <a:buSzPct val="100000"/>
            </a:pPr>
            <a:r>
              <a:rPr lang="ru-RU" alt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Выразите собственную точку зрения.</a:t>
            </a:r>
          </a:p>
          <a:p>
            <a:pPr algn="just" eaLnBrk="1" hangingPunct="1">
              <a:buSzPct val="100000"/>
            </a:pPr>
            <a:r>
              <a:rPr lang="ru-RU" alt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Приведите аргументы из текста, доказывая свою точку зрения.</a:t>
            </a:r>
          </a:p>
          <a:p>
            <a:pPr algn="just" eaLnBrk="1" hangingPunct="1">
              <a:buSzPct val="100000"/>
            </a:pPr>
            <a:endParaRPr lang="ru-RU" altLang="ru-R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SzPct val="100000"/>
            </a:pPr>
            <a:endParaRPr lang="ru-RU" altLang="ru-R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1843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/>
          <p:cNvSpPr txBox="1">
            <a:spLocks noChangeArrowheads="1"/>
          </p:cNvSpPr>
          <p:nvPr/>
        </p:nvSpPr>
        <p:spPr bwMode="auto">
          <a:xfrm>
            <a:off x="457200" y="404813"/>
            <a:ext cx="8229600" cy="672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82880" tIns="91440" rIns="90000" bIns="46800"/>
          <a:lstStyle>
            <a:lvl1pPr marL="263525" indent="-260350">
              <a:tabLst>
                <a:tab pos="263525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329863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1pPr>
            <a:lvl2pPr>
              <a:tabLst>
                <a:tab pos="263525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329863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2pPr>
            <a:lvl3pPr>
              <a:tabLst>
                <a:tab pos="263525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329863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3pPr>
            <a:lvl4pPr>
              <a:tabLst>
                <a:tab pos="263525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329863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4pPr>
            <a:lvl5pPr>
              <a:tabLst>
                <a:tab pos="263525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329863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3525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329863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3525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329863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3525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329863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3525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329863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9pPr>
          </a:lstStyle>
          <a:p>
            <a:pPr algn="just" eaLnBrk="1" hangingPunct="1">
              <a:spcBef>
                <a:spcPts val="250"/>
              </a:spcBef>
              <a:buSzPct val="100000"/>
            </a:pPr>
            <a:r>
              <a:rPr lang="ru-RU" altLang="ru-RU" sz="2800">
                <a:solidFill>
                  <a:srgbClr val="000000"/>
                </a:solidFill>
                <a:latin typeface="Verdana" pitchFamily="34" charset="0"/>
              </a:rPr>
              <a:t>		</a:t>
            </a:r>
          </a:p>
          <a:p>
            <a:pPr eaLnBrk="1" hangingPunct="1">
              <a:spcBef>
                <a:spcPts val="250"/>
              </a:spcBef>
              <a:buSzPct val="100000"/>
            </a:pPr>
            <a:endParaRPr lang="ru-RU" altLang="ru-RU" sz="2800">
              <a:solidFill>
                <a:srgbClr val="000000"/>
              </a:solidFill>
              <a:latin typeface="Verdana" pitchFamily="34" charset="0"/>
            </a:endParaRPr>
          </a:p>
          <a:p>
            <a:pPr eaLnBrk="1" hangingPunct="1">
              <a:spcBef>
                <a:spcPts val="250"/>
              </a:spcBef>
              <a:buSzPct val="100000"/>
            </a:pPr>
            <a:endParaRPr lang="ru-RU" altLang="ru-RU" sz="2800">
              <a:solidFill>
                <a:srgbClr val="000000"/>
              </a:solidFill>
              <a:latin typeface="Verdana" pitchFamily="34" charset="0"/>
            </a:endParaRPr>
          </a:p>
          <a:p>
            <a:pPr eaLnBrk="1" hangingPunct="1">
              <a:spcBef>
                <a:spcPts val="250"/>
              </a:spcBef>
              <a:buSzPct val="100000"/>
            </a:pPr>
            <a:endParaRPr lang="ru-RU" altLang="ru-RU" sz="28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503238" y="188640"/>
            <a:ext cx="8064500" cy="600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ahoma" pitchFamily="34" charset="0"/>
                <a:cs typeface="Lucida Sans Unicode" pitchFamily="34" charset="0"/>
              </a:defRPr>
            </a:lvl9pPr>
          </a:lstStyle>
          <a:p>
            <a:pPr algn="just" eaLnBrk="1" hangingPunct="1">
              <a:spcBef>
                <a:spcPts val="1200"/>
              </a:spcBef>
              <a:spcAft>
                <a:spcPts val="100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altLang="ru-RU" sz="2800" dirty="0">
                <a:solidFill>
                  <a:srgbClr val="000000"/>
                </a:solidFill>
                <a:latin typeface="Times New Roman" pitchFamily="18" charset="0"/>
              </a:rPr>
              <a:t>		</a:t>
            </a:r>
            <a:endParaRPr lang="ru-RU" altLang="ru-RU" sz="28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algn="just" eaLnBrk="1" hangingPunct="1">
              <a:spcBef>
                <a:spcPts val="1200"/>
              </a:spcBef>
              <a:spcAft>
                <a:spcPts val="100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altLang="ru-RU" sz="2800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ru-RU" altLang="ru-RU" sz="2800" dirty="0" smtClean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ru-RU" altLang="ru-RU" sz="2400" dirty="0" smtClean="0">
                <a:solidFill>
                  <a:srgbClr val="000000"/>
                </a:solidFill>
                <a:latin typeface="Times New Roman" pitchFamily="18" charset="0"/>
              </a:rPr>
              <a:t>В </a:t>
            </a:r>
            <a:r>
              <a:rPr lang="ru-RU" altLang="ru-RU" sz="2400" dirty="0">
                <a:solidFill>
                  <a:srgbClr val="000000"/>
                </a:solidFill>
                <a:latin typeface="Times New Roman" pitchFamily="18" charset="0"/>
              </a:rPr>
              <a:t>пособии для 7-го класса используется и такой метод совершенствования письма  как вида    	речевой деятельности, как отработка умения писать сжатое изложение. Ученикам даются алгоритмы написания сжатого изложения, виды компрессии текста.  </a:t>
            </a:r>
            <a:r>
              <a:rPr lang="ru-RU" alt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Тексты, предлагаемые для изложений,  объединены общей тематикой: «Социализация учащихся в школьном коллективе»,  их содержание определяют </a:t>
            </a:r>
            <a:r>
              <a:rPr lang="ru-RU" alt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названия: </a:t>
            </a:r>
            <a:r>
              <a:rPr lang="ru-RU" alt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«Этика речевого общения», «Общение со сверстниками», «Хорошие отношения с друзьями и одноклассниками», «Быть гостеприимным</a:t>
            </a:r>
            <a:r>
              <a:rPr lang="ru-RU" alt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algn="just">
              <a:spcBef>
                <a:spcPts val="120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ru-RU" alt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В </a:t>
            </a:r>
            <a:r>
              <a:rPr lang="ru-RU" alt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пособиях широко представлены и  тексты с различными видами  грамматических заданий. </a:t>
            </a:r>
          </a:p>
          <a:p>
            <a:pPr algn="just" eaLnBrk="1" hangingPunct="1">
              <a:spcBef>
                <a:spcPts val="1200"/>
              </a:spcBef>
              <a:spcAft>
                <a:spcPts val="100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1200"/>
              </a:spcBef>
              <a:spcAft>
                <a:spcPts val="100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 sz="4000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6296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1520" y="260648"/>
            <a:ext cx="8435280" cy="6048375"/>
          </a:xfrm>
        </p:spPr>
        <p:txBody>
          <a:bodyPr/>
          <a:lstStyle/>
          <a:p>
            <a:pPr marL="265113" indent="-265113" algn="just" eaLnBrk="1" hangingPunct="1">
              <a:lnSpc>
                <a:spcPct val="90000"/>
              </a:lnSpc>
              <a:buFontTx/>
              <a:buNone/>
            </a:pPr>
            <a:r>
              <a:rPr lang="ru-RU" altLang="ru-RU" dirty="0" smtClean="0"/>
              <a:t> 		</a:t>
            </a:r>
          </a:p>
          <a:p>
            <a:pPr marL="265113" indent="-265113"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	Пособие «Учиться на отлично. Практикум по орфографии и пунктуации: Тренировочные задания в новом формате 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9 класс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». 	</a:t>
            </a:r>
          </a:p>
          <a:p>
            <a:pPr marL="265113" indent="-265113"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		Первый раздел пособия даёт возможность познакомиться со структурой предстоящего экзамена, освоить методику написания сжатого изложения и сочинения  на лингвистическую тему, подготовиться к выполнению тестовой части экзамена. Формированию системного представления о языке, его строении и функционировании в речи способствуют такие упражнения, приведённые в пособии, как знакомство с приёмами языковой компрессии и их отработка на конкретных примерах.</a:t>
            </a:r>
          </a:p>
        </p:txBody>
      </p:sp>
    </p:spTree>
    <p:extLst>
      <p:ext uri="{BB962C8B-B14F-4D97-AF65-F5344CB8AC3E}">
        <p14:creationId xmlns:p14="http://schemas.microsoft.com/office/powerpoint/2010/main" val="174164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747464"/>
            <a:ext cx="8229600" cy="6858000"/>
          </a:xfrm>
        </p:spPr>
        <p:txBody>
          <a:bodyPr>
            <a:normAutofit/>
          </a:bodyPr>
          <a:lstStyle/>
          <a:p>
            <a:pPr algn="just" eaLnBrk="1" hangingPunct="1">
              <a:buFontTx/>
              <a:buNone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Второй раздел пособия содержит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учебный материал 9-го класса :</a:t>
            </a:r>
          </a:p>
          <a:p>
            <a:pPr algn="just" eaLnBrk="1" hangingPunct="1">
              <a:buFontTx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повторение ранее пройденного материала:</a:t>
            </a:r>
          </a:p>
          <a:p>
            <a:pPr algn="just" eaLnBrk="1" hangingPunct="1">
              <a:buFontTx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Темы «Способы выражения главных членов предложения".</a:t>
            </a:r>
          </a:p>
          <a:p>
            <a:pPr algn="just" eaLnBrk="1" hangingPunct="1">
              <a:buFontTx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Повторение темы «Односоставные и двусоставные предложения»</a:t>
            </a:r>
          </a:p>
          <a:p>
            <a:pPr algn="just" eaLnBrk="1" hangingPunct="1">
              <a:buFontTx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Виды односоставных предложений</a:t>
            </a:r>
          </a:p>
          <a:p>
            <a:pPr algn="just" eaLnBrk="1" hangingPunct="1">
              <a:buFontTx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Сочинительные союзы</a:t>
            </a:r>
          </a:p>
          <a:p>
            <a:pPr algn="just" eaLnBrk="1" hangingPunct="1">
              <a:buFontTx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 Отсутствие запятой перед союзом И в сложносочинённом предложении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6. Виды сложноподчинённых предложений. 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7. Виды соподчинения придаточных предложений.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8. Двоеточие в бессоюзном сложном предложении.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9. Тире в бессоюзном сложном предложении.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  <a:defRPr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Третий раздел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включает в себя материал по подготовке к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экзамену, тесты  формата ГИА и ответы к упражнениям и тестам.</a:t>
            </a:r>
          </a:p>
          <a:p>
            <a:pPr algn="just" eaLnBrk="1" hangingPunct="1">
              <a:buFontTx/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Tx/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70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Прямоугольник 4"/>
          <p:cNvSpPr>
            <a:spLocks noChangeArrowheads="1"/>
          </p:cNvSpPr>
          <p:nvPr/>
        </p:nvSpPr>
        <p:spPr bwMode="auto">
          <a:xfrm>
            <a:off x="539750" y="620688"/>
            <a:ext cx="8280722" cy="550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400" b="1" dirty="0">
                <a:latin typeface="Book Antiqua" pitchFamily="18" charset="0"/>
              </a:rPr>
              <a:t>	</a:t>
            </a:r>
            <a:endParaRPr lang="ru-RU" altLang="ru-RU" sz="2800" dirty="0">
              <a:solidFill>
                <a:srgbClr val="7030A0"/>
              </a:solidFill>
              <a:latin typeface="Book Antiqua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altLang="ru-RU" sz="2800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Л.Н</a:t>
            </a:r>
            <a:r>
              <a:rPr lang="ru-RU" altLang="ru-RU" sz="2800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. Толстой «Война и мир»</a:t>
            </a:r>
            <a:endParaRPr lang="ru-RU" altLang="ru-RU" sz="28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altLang="ru-RU" sz="2800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А.И. Куприн «Поединок»</a:t>
            </a:r>
            <a:endParaRPr lang="ru-RU" altLang="ru-RU" sz="28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altLang="ru-RU" sz="2800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М. Шолохов «Тихий Дон», «Судьба человека»</a:t>
            </a:r>
            <a:endParaRPr lang="ru-RU" altLang="ru-RU" sz="28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altLang="ru-RU" sz="2800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М.А. Булгаков «Белая гвардия»</a:t>
            </a:r>
            <a:endParaRPr lang="ru-RU" altLang="ru-RU" sz="28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altLang="ru-RU" sz="2800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Э.М. Ремарк «На западном фронте без перемен»</a:t>
            </a:r>
            <a:endParaRPr lang="ru-RU" altLang="ru-RU" sz="28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altLang="ru-RU" sz="2800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В. Распутин «Живи и помни»</a:t>
            </a:r>
            <a:endParaRPr lang="ru-RU" altLang="ru-RU" sz="28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altLang="ru-RU" sz="2800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В. Быков  «Сотников», «Обелиск»</a:t>
            </a: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Б. Васильев «А зори здесь тихие», «В списках не значился»</a:t>
            </a:r>
          </a:p>
          <a:p>
            <a:pPr algn="just">
              <a:lnSpc>
                <a:spcPct val="107000"/>
              </a:lnSpc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>
                <a:latin typeface="Times New Roman" pitchFamily="18" charset="0"/>
                <a:ea typeface="MS Mincho" pitchFamily="49" charset="-128"/>
              </a:rPr>
              <a:t>А. Фадеев «Молодая гвардия»</a:t>
            </a: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alt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11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1520" y="478309"/>
            <a:ext cx="8435280" cy="5614987"/>
          </a:xfrm>
        </p:spPr>
        <p:txBody>
          <a:bodyPr>
            <a:normAutofit/>
          </a:bodyPr>
          <a:lstStyle/>
          <a:p>
            <a:pPr marL="265113" indent="-265113"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		</a:t>
            </a:r>
          </a:p>
          <a:p>
            <a:pPr marL="265113" indent="-265113"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	Несомненным достоинством пособия для 9-го класса является то, что упражнения для отработки учебного материала по синтаксису сложного предложения преимущественно построены с опорой на литературоведческом материале, в том числе и на  комментарии Ю.М. Лотмана к роману А.С. Пушкина «Евгений Онегин». Это способствует развитию навыков освоения учащимися   учебно-научного текста, что является одним из важных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умений, установлению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межпредметных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связей между разными дисциплинами гуманитарного цикла, что соответствует главному требованию ФГОС.</a:t>
            </a:r>
          </a:p>
        </p:txBody>
      </p:sp>
    </p:spTree>
    <p:extLst>
      <p:ext uri="{BB962C8B-B14F-4D97-AF65-F5344CB8AC3E}">
        <p14:creationId xmlns:p14="http://schemas.microsoft.com/office/powerpoint/2010/main" val="48763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457200" y="260350"/>
            <a:ext cx="8229600" cy="6597650"/>
          </a:xfrm>
        </p:spPr>
        <p:txBody>
          <a:bodyPr>
            <a:normAutofit/>
          </a:bodyPr>
          <a:lstStyle/>
          <a:p>
            <a:pPr marL="0" indent="0" algn="just" eaLnBrk="1" hangingPunct="1">
              <a:buFontTx/>
              <a:buNone/>
            </a:pP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0" indent="0" algn="just" eaLnBrk="1" hangingPunct="1">
              <a:buFontTx/>
              <a:buNone/>
            </a:pPr>
            <a:r>
              <a:rPr lang="ru-RU" altLang="ru-RU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В приведенных ниже предложениях пронумерованы все запятые. Выпишите цифры, обозначающие  запятые между частями </a:t>
            </a:r>
            <a:r>
              <a:rPr lang="ru-RU" altLang="ru-RU" sz="2400" b="1" i="1" dirty="0" smtClean="0">
                <a:latin typeface="Times New Roman" pitchFamily="18" charset="0"/>
                <a:cs typeface="Times New Roman" pitchFamily="18" charset="0"/>
              </a:rPr>
              <a:t>сложносочиненного предложения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Tx/>
              <a:buNone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       Пушкин оставляет характер его открытым(1) незавершённым(2) подчеркнув саму способность Онегина к резкой смене ценностных ориентиров и  готовность к действию(3) к поступку. Русская женщина смело пойдет за тем(4) во что поверит(5) и она доказала это. Он не сумел отличить в бедной девочке законченности и совершенства и действительно(6) может быть(7) принял ее за «нравственный эмбрион».  (</a:t>
            </a:r>
            <a:r>
              <a:rPr lang="ru-RU" altLang="ru-RU" sz="2400" b="1" dirty="0" err="1" smtClean="0">
                <a:latin typeface="Times New Roman" pitchFamily="18" charset="0"/>
                <a:cs typeface="Times New Roman" pitchFamily="18" charset="0"/>
              </a:rPr>
              <a:t>Ф.М.Достоевский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95817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4"/>
          <p:cNvSpPr>
            <a:spLocks noChangeArrowheads="1"/>
          </p:cNvSpPr>
          <p:nvPr/>
        </p:nvSpPr>
        <p:spPr bwMode="auto">
          <a:xfrm>
            <a:off x="251519" y="764703"/>
            <a:ext cx="8713093" cy="4505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lnSpc>
                <a:spcPct val="107000"/>
              </a:lnSpc>
            </a:pPr>
            <a:endParaRPr lang="ru-RU" altLang="ru-RU" sz="2800" dirty="0" smtClean="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altLang="ru-RU" sz="2400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Кто </a:t>
            </a:r>
            <a:r>
              <a:rPr lang="ru-RU" altLang="ru-RU" sz="2400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из героев романа Л.Н. Толстого «Война и мир» Вам особенно близок и почему?</a:t>
            </a:r>
            <a:endParaRPr lang="ru-RU" altLang="ru-RU" sz="2400" dirty="0"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Чем роман Л.Н. Толстого «Война и мир» может быть интересен современному читателю?</a:t>
            </a:r>
            <a:endParaRPr lang="ru-RU" altLang="ru-RU" sz="2400" dirty="0"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Какого героя романа Л.Н. Толстого Вам близок путь нравственных исканий?</a:t>
            </a:r>
            <a:endParaRPr lang="ru-RU" altLang="ru-RU" sz="2400" dirty="0"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Какие морально-нравственные проблемы, поднятые в романе Л.Н. Толстого «Война и мир», актуальны и сегодня?</a:t>
            </a:r>
            <a:endParaRPr lang="ru-RU" altLang="ru-RU" sz="2400" dirty="0"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altLang="ru-RU" sz="2400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Что такое подвиг на войне? </a:t>
            </a:r>
            <a:r>
              <a:rPr lang="ru-RU" altLang="ru-RU" sz="2400" dirty="0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Всегда </a:t>
            </a:r>
            <a:r>
              <a:rPr lang="ru-RU" altLang="ru-RU" sz="24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ли военный подвиг оценён по заслугам?</a:t>
            </a:r>
            <a:r>
              <a:rPr lang="ru-RU" altLang="ru-RU" sz="2400" dirty="0">
                <a:latin typeface="Times New Roman" pitchFamily="18" charset="0"/>
                <a:ea typeface="MS Mincho" pitchFamily="49" charset="-128"/>
                <a:cs typeface="Times New Roman" panose="02020603050405020304" pitchFamily="18" charset="0"/>
              </a:rPr>
              <a:t> </a:t>
            </a:r>
            <a:r>
              <a:rPr lang="ru-RU" alt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43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5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Презентация5</Template>
  <TotalTime>325</TotalTime>
  <Words>1977</Words>
  <Application>Microsoft Office PowerPoint</Application>
  <PresentationFormat>Экран (4:3)</PresentationFormat>
  <Paragraphs>766</Paragraphs>
  <Slides>81</Slides>
  <Notes>44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81</vt:i4>
      </vt:variant>
    </vt:vector>
  </HeadingPairs>
  <TitlesOfParts>
    <vt:vector size="82" baseType="lpstr">
      <vt:lpstr>Презентация5</vt:lpstr>
      <vt:lpstr>Презентация PowerPoint</vt:lpstr>
      <vt:lpstr>Как писать это сочинение?</vt:lpstr>
      <vt:lpstr>Издательство Интеллект-центр</vt:lpstr>
      <vt:lpstr>Презентация PowerPoint</vt:lpstr>
      <vt:lpstr>Презентация PowerPoint</vt:lpstr>
      <vt:lpstr>Обратитесь к своему читательскому опыту!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Naum Soloveychik</dc:creator>
  <cp:lastModifiedBy>Анастасия Черепнева</cp:lastModifiedBy>
  <cp:revision>34</cp:revision>
  <dcterms:created xsi:type="dcterms:W3CDTF">2016-05-25T17:40:02Z</dcterms:created>
  <dcterms:modified xsi:type="dcterms:W3CDTF">2019-10-30T13:17:07Z</dcterms:modified>
</cp:coreProperties>
</file>