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2" r:id="rId2"/>
    <p:sldId id="447" r:id="rId3"/>
    <p:sldId id="448" r:id="rId4"/>
    <p:sldId id="439" r:id="rId5"/>
    <p:sldId id="450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76" r:id="rId16"/>
    <p:sldId id="477" r:id="rId17"/>
    <p:sldId id="478" r:id="rId18"/>
    <p:sldId id="479" r:id="rId19"/>
    <p:sldId id="44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4"/>
    <p:restoredTop sz="93780"/>
  </p:normalViewPr>
  <p:slideViewPr>
    <p:cSldViewPr snapToGrid="0" snapToObjects="1">
      <p:cViewPr>
        <p:scale>
          <a:sx n="82" d="100"/>
          <a:sy n="82" d="100"/>
        </p:scale>
        <p:origin x="-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51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86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28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r>
              <a:rPr lang="ru-RU" baseline="0" dirty="0" smtClean="0"/>
              <a:t> </a:t>
            </a:r>
            <a:r>
              <a:rPr lang="ru-RU" dirty="0" smtClean="0"/>
              <a:t>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4;&#1077;&#1073;&#1080;&#1085;&#1072;&#1088;&#1099;.1&#1089;&#1077;&#1085;&#1090;&#1103;&#1073;&#1088;&#1103;.&#1088;&#1092;/&#1087;&#1077;&#1076;&#1072;&#1075;&#1086;&#1075;&#1080;&#1082;&#1072;-&#1076;&#1083;&#1103;-&#1074;&#1089;&#1077;&#1093;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hdhjnY0W-Oa3C2SkqKYSwn2aCN5BaB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playlist?list=PLGhdhjnY0W-Oa3C2SkqKYSwn2aCN5BaB7" TargetMode="External"/><Relationship Id="rId4" Type="http://schemas.openxmlformats.org/officeDocument/2006/relationships/hyperlink" Target="https://www.ozon.ru/context/detail/id/143470517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702" y="770072"/>
            <a:ext cx="2570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18 апреля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193810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3441291"/>
            <a:ext cx="64451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Встреча  </a:t>
            </a:r>
            <a:r>
              <a:rPr lang="ru-RU" sz="8800" b="1" dirty="0" smtClean="0"/>
              <a:t>10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«Воспитание сотворчеством»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3, глава 3, </a:t>
            </a:r>
            <a:r>
              <a:rPr lang="de-DE" b="1" dirty="0" smtClean="0"/>
              <a:t>c. </a:t>
            </a:r>
            <a:r>
              <a:rPr lang="ru-RU" b="1" dirty="0" smtClean="0"/>
              <a:t>365</a:t>
            </a:r>
            <a:r>
              <a:rPr lang="de-DE" dirty="0" smtClean="0"/>
              <a:t>–</a:t>
            </a:r>
            <a:r>
              <a:rPr lang="ru-RU" b="1" dirty="0" smtClean="0"/>
              <a:t>380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85318" y="3441291"/>
            <a:ext cx="2041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smtClean="0"/>
              <a:t>10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53569"/>
            <a:ext cx="8593238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Вокруг нас полно «нельзя», но изнутри человека вырастает мощное «не могу», которое в тысячу раз сильнее, чем «нельзя».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53569"/>
            <a:ext cx="8593238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При обедненном воспитании «нельзя» становится сладким запретным плодом, а воля, направленная на подавление собственных желаний, погибает.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15145"/>
            <a:ext cx="8593238" cy="2975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Идея отдачи, и притом немедленной, если она овладеет родителями, может погубить всю работу воспитания. С детьми нельзя вести счеты и потому, что душа от этого хиреет, и потому, что вклад и отдача несоизмеримы, да и просто потому, что просчитаемся. Кто завел счеты с детьми, тот просчитается. Дети даны нам для нашего бескорыстия.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269014"/>
            <a:ext cx="8593238" cy="1118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Воспитание</a:t>
            </a:r>
            <a:r>
              <a:rPr lang="de-DE" sz="2800" dirty="0"/>
              <a:t> </a:t>
            </a:r>
            <a:r>
              <a:rPr lang="ru-RU" sz="2800" dirty="0"/>
              <a:t>– это не запреты, воспитывать</a:t>
            </a:r>
            <a:r>
              <a:rPr lang="de-DE" sz="2800" dirty="0"/>
              <a:t> </a:t>
            </a:r>
            <a:r>
              <a:rPr lang="ru-RU" sz="2800" dirty="0"/>
              <a:t>– пробуждать способность любить.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38125"/>
            <a:ext cx="8593238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Внушайте ребенку, что он прекрасен в глазах взрослого! Кто умеет от сердца сказать маленькому: «Мой прекрасный»</a:t>
            </a:r>
            <a:r>
              <a:rPr lang="de-DE" sz="2800" dirty="0"/>
              <a:t> </a:t>
            </a:r>
            <a:r>
              <a:rPr lang="ru-RU" sz="2800" dirty="0"/>
              <a:t>– тот счастлив в детях и у него счастливые дети.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5735" y="5297270"/>
            <a:ext cx="74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вебинары.1сентября.рф/педагогика-для-всех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735" y="1958787"/>
            <a:ext cx="7436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Сайт чтений по книге «Педагогика </a:t>
            </a:r>
            <a:r>
              <a:rPr lang="ru-RU" sz="2400" b="1" dirty="0">
                <a:solidFill>
                  <a:prstClr val="white"/>
                </a:solidFill>
              </a:rPr>
              <a:t>для всех</a:t>
            </a:r>
            <a:r>
              <a:rPr lang="ru-RU" sz="2400" b="1" dirty="0" smtClean="0">
                <a:solidFill>
                  <a:prstClr val="white"/>
                </a:solidFill>
              </a:rPr>
              <a:t>»</a:t>
            </a: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endParaRPr lang="ru-RU" sz="6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prstClr val="white"/>
                </a:solidFill>
              </a:rPr>
              <a:t>з</a:t>
            </a:r>
            <a:r>
              <a:rPr lang="ru-RU" sz="2400" b="1" dirty="0" smtClean="0">
                <a:solidFill>
                  <a:prstClr val="white"/>
                </a:solidFill>
              </a:rPr>
              <a:t>аписи состоявшихся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краткое </a:t>
            </a:r>
            <a:r>
              <a:rPr lang="ru-RU" sz="2400" b="1" dirty="0">
                <a:solidFill>
                  <a:prstClr val="white"/>
                </a:solidFill>
              </a:rPr>
              <a:t>содержание (</a:t>
            </a:r>
            <a:r>
              <a:rPr lang="en-US" sz="2400" b="1" dirty="0">
                <a:solidFill>
                  <a:prstClr val="white"/>
                </a:solidFill>
              </a:rPr>
              <a:t>summary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голосование по наиболее значимым цитатам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" y="2093957"/>
            <a:ext cx="3517295" cy="36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42483" y="4001137"/>
            <a:ext cx="65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https://www.youtube.com/playlist?list=PLGhdhjnY0W-Oa3C2SkqKYSwn2aCN5BaB7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483" y="1727368"/>
            <a:ext cx="66944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white"/>
                </a:solidFill>
              </a:rPr>
              <a:t>Соловейчиковские</a:t>
            </a:r>
            <a:r>
              <a:rPr lang="ru-RU" sz="3600" b="1" dirty="0" smtClean="0">
                <a:solidFill>
                  <a:prstClr val="white"/>
                </a:solidFill>
              </a:rPr>
              <a:t> чтения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по книге «Педагогика для всех»</a:t>
            </a:r>
            <a:endParaRPr lang="ru-RU" sz="2800" b="1" dirty="0" smtClean="0">
              <a:solidFill>
                <a:prstClr val="white"/>
              </a:solidFill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Записи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ru-RU" sz="1400" b="1" dirty="0" smtClean="0">
              <a:solidFill>
                <a:prstClr val="white"/>
              </a:solidFill>
            </a:endParaRP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YouTube </a:t>
            </a:r>
            <a:r>
              <a:rPr lang="en-US" sz="2000" b="1" dirty="0">
                <a:solidFill>
                  <a:prstClr val="white"/>
                </a:solidFill>
              </a:rPr>
              <a:t>playlist 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2363" y="5067444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в личном кабинете: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62362" y="5483905"/>
            <a:ext cx="65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</a:t>
            </a:r>
            <a:r>
              <a:rPr lang="en-US" sz="2400" dirty="0" smtClean="0">
                <a:hlinkClick r:id="rId3"/>
              </a:rPr>
              <a:t>://my.1september.ru/webinar/archive</a:t>
            </a:r>
          </a:p>
        </p:txBody>
      </p:sp>
    </p:spTree>
    <p:extLst>
      <p:ext uri="{BB962C8B-B14F-4D97-AF65-F5344CB8AC3E}">
        <p14:creationId xmlns:p14="http://schemas.microsoft.com/office/powerpoint/2010/main" val="102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ru-RU" sz="2400" b="1" dirty="0" smtClean="0">
                <a:solidFill>
                  <a:prstClr val="white"/>
                </a:solidFill>
              </a:rPr>
              <a:t>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ЛитРес</a:t>
            </a:r>
            <a:r>
              <a:rPr lang="ru-RU" sz="3600" b="1" dirty="0"/>
              <a:t> </a:t>
            </a:r>
            <a:r>
              <a:rPr lang="ru-RU" sz="2000" dirty="0" smtClean="0"/>
              <a:t>(электронная версия)</a:t>
            </a:r>
            <a:endParaRPr lang="ru-RU" sz="2000" dirty="0"/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ru-RU" sz="3600" b="1" dirty="0" smtClean="0"/>
              <a:t>Лабиринт </a:t>
            </a:r>
            <a:r>
              <a:rPr lang="ru-RU" sz="2000" dirty="0" smtClean="0"/>
              <a:t>(печатная версия)</a:t>
            </a:r>
          </a:p>
          <a:p>
            <a:r>
              <a:rPr lang="ru-RU" sz="2000" dirty="0" smtClean="0"/>
              <a:t>(заказ по интернету, доставка)</a:t>
            </a:r>
            <a:endParaRPr lang="en-US" sz="2000" dirty="0"/>
          </a:p>
          <a:p>
            <a:r>
              <a:rPr lang="en-US" sz="2000" dirty="0" smtClean="0">
                <a:hlinkClick r:id="rId3"/>
              </a:rPr>
              <a:t>https://www.labirint.ru/books/623298</a:t>
            </a:r>
          </a:p>
          <a:p>
            <a:endParaRPr lang="en-US" sz="2000" dirty="0"/>
          </a:p>
          <a:p>
            <a:r>
              <a:rPr lang="en-US" sz="3600" b="1" dirty="0" smtClean="0">
                <a:solidFill>
                  <a:prstClr val="white"/>
                </a:solidFill>
              </a:rPr>
              <a:t>ozon.ru</a:t>
            </a:r>
            <a:r>
              <a:rPr lang="ru-RU" sz="3600" b="1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(печатная версия</a:t>
            </a:r>
            <a:r>
              <a:rPr lang="ru-RU" sz="2000" dirty="0" smtClean="0">
                <a:solidFill>
                  <a:prstClr val="white"/>
                </a:solidFill>
              </a:rPr>
              <a:t>)</a:t>
            </a:r>
          </a:p>
          <a:p>
            <a:pPr lvl="0"/>
            <a:r>
              <a:rPr lang="ru-RU" sz="2000" dirty="0" smtClean="0">
                <a:solidFill>
                  <a:prstClr val="white"/>
                </a:solidFill>
              </a:rPr>
              <a:t>(заказ </a:t>
            </a:r>
            <a:r>
              <a:rPr lang="ru-RU" sz="2000" dirty="0">
                <a:solidFill>
                  <a:prstClr val="white"/>
                </a:solidFill>
              </a:rPr>
              <a:t>по интернету, доставка)</a:t>
            </a:r>
            <a:endParaRPr lang="en-US" sz="2000" dirty="0">
              <a:solidFill>
                <a:prstClr val="white"/>
              </a:solidFill>
            </a:endParaRPr>
          </a:p>
          <a:p>
            <a:pPr lvl="0"/>
            <a:r>
              <a:rPr lang="en-US" sz="2000" dirty="0" smtClean="0">
                <a:hlinkClick r:id="rId4"/>
              </a:rPr>
              <a:t>https://www.ozon.ru/context/detail/id/143470517/</a:t>
            </a:r>
            <a:endParaRPr lang="en-US" sz="2000" dirty="0" smtClean="0">
              <a:hlinkClick r:id="rId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19158" y="893767"/>
            <a:ext cx="651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2502573"/>
            <a:ext cx="359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Читали каждую среду </a:t>
            </a:r>
          </a:p>
          <a:p>
            <a:r>
              <a:rPr lang="ru-RU" sz="2000" b="1" dirty="0" smtClean="0"/>
              <a:t>с 31 января по 18 апреля </a:t>
            </a:r>
            <a:endParaRPr lang="ru-RU" sz="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2847" y="3777549"/>
            <a:ext cx="19720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/>
              <a:t>10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19158" y="5514424"/>
            <a:ext cx="6759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</a:t>
            </a:r>
            <a:r>
              <a:rPr lang="ru-RU" b="1"/>
              <a:t>книги </a:t>
            </a:r>
            <a:r>
              <a:rPr lang="ru-RU" b="1" smtClean="0"/>
              <a:t>Симона </a:t>
            </a:r>
            <a:r>
              <a:rPr lang="ru-RU" b="1" dirty="0"/>
              <a:t>Соловейчика </a:t>
            </a:r>
            <a:endParaRPr lang="ru-RU" b="1" dirty="0" smtClean="0"/>
          </a:p>
          <a:p>
            <a:r>
              <a:rPr lang="ru-RU" b="1" dirty="0" smtClean="0"/>
              <a:t>«Педагогика для всех» </a:t>
            </a:r>
          </a:p>
          <a:p>
            <a:r>
              <a:rPr lang="ru-RU" b="1" dirty="0" smtClean="0"/>
              <a:t>3 части, 9 глав, 380 страниц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23042" y="3526843"/>
            <a:ext cx="229960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10</a:t>
            </a:r>
            <a:r>
              <a:rPr lang="ru-RU" sz="2400" dirty="0" smtClean="0">
                <a:solidFill>
                  <a:srgbClr val="FFC000"/>
                </a:solidFill>
              </a:rPr>
              <a:t> встреч</a:t>
            </a:r>
          </a:p>
          <a:p>
            <a:endParaRPr lang="ru-RU" sz="1600" dirty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10</a:t>
            </a:r>
            <a:r>
              <a:rPr lang="ru-RU" sz="2400" dirty="0" smtClean="0">
                <a:solidFill>
                  <a:srgbClr val="FFC000"/>
                </a:solidFill>
              </a:rPr>
              <a:t> обсуждений</a:t>
            </a:r>
          </a:p>
          <a:p>
            <a:endParaRPr lang="ru-RU" sz="1600" dirty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10</a:t>
            </a:r>
            <a:r>
              <a:rPr lang="ru-RU" sz="2400" dirty="0" smtClean="0">
                <a:solidFill>
                  <a:srgbClr val="FFC000"/>
                </a:solidFill>
              </a:rPr>
              <a:t> голосований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33" y="375695"/>
            <a:ext cx="2109801" cy="2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961" y="2763632"/>
            <a:ext cx="732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Воспитание зависит от трех переменных: </a:t>
            </a:r>
            <a:endParaRPr lang="en-US" sz="2400" b="1" dirty="0" smtClean="0"/>
          </a:p>
          <a:p>
            <a:r>
              <a:rPr lang="ru-RU" sz="2400" b="1" dirty="0" smtClean="0">
                <a:solidFill>
                  <a:srgbClr val="FFC000"/>
                </a:solidFill>
              </a:rPr>
              <a:t>взрослые</a:t>
            </a:r>
            <a:r>
              <a:rPr lang="ru-RU" sz="2400" b="1" dirty="0">
                <a:solidFill>
                  <a:srgbClr val="FFC000"/>
                </a:solidFill>
              </a:rPr>
              <a:t>, </a:t>
            </a:r>
            <a:r>
              <a:rPr lang="ru-RU" sz="2400" b="1" dirty="0" smtClean="0">
                <a:solidFill>
                  <a:srgbClr val="FFC000"/>
                </a:solidFill>
              </a:rPr>
              <a:t>дети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и </a:t>
            </a:r>
            <a:r>
              <a:rPr lang="ru-RU" sz="2400" b="1" dirty="0">
                <a:solidFill>
                  <a:srgbClr val="FFC000"/>
                </a:solidFill>
              </a:rPr>
              <a:t>отношения между ними.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/>
              <a:t>Это </a:t>
            </a:r>
            <a:r>
              <a:rPr lang="ru-RU" sz="2400" b="1" dirty="0"/>
              <a:t>задача с тремя </a:t>
            </a:r>
            <a:r>
              <a:rPr lang="ru-RU" sz="2400" b="1" dirty="0" smtClean="0"/>
              <a:t>неизвестными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 </a:t>
            </a:r>
            <a:r>
              <a:rPr lang="ru-RU" sz="2400" b="1" dirty="0"/>
              <a:t>трех! </a:t>
            </a:r>
            <a:endParaRPr lang="en-US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089" y="43248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Педагогика для всех</a:t>
            </a:r>
            <a:endParaRPr lang="ru-RU" sz="1600" dirty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первая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для человека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Цели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Условия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Средства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вторая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в человеке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сердца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духа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ума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третья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и человек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общением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сотрудничеством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Воспитание </a:t>
            </a:r>
            <a:r>
              <a:rPr lang="ru-RU" dirty="0" smtClean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сотворчеством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1" y="630526"/>
            <a:ext cx="3740649" cy="42337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401" y="5648959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32752"/>
            <a:ext cx="7874239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b="1" dirty="0" smtClean="0"/>
              <a:t>Вся книг</a:t>
            </a:r>
            <a:r>
              <a:rPr lang="ru-RU" sz="2800" b="1" dirty="0"/>
              <a:t>а</a:t>
            </a:r>
            <a:r>
              <a:rPr lang="ru-RU" sz="2800" b="1" dirty="0" smtClean="0"/>
              <a:t> представляет </a:t>
            </a:r>
            <a:r>
              <a:rPr lang="ru-RU" sz="2800" b="1" dirty="0"/>
              <a:t>собой ответ на </a:t>
            </a:r>
            <a:r>
              <a:rPr lang="ru-RU" sz="2800" b="1" dirty="0" smtClean="0"/>
              <a:t>простейший с </a:t>
            </a:r>
            <a:r>
              <a:rPr lang="ru-RU" sz="2800" b="1" dirty="0"/>
              <a:t>виду </a:t>
            </a:r>
            <a:r>
              <a:rPr lang="ru-RU" sz="2800" b="1" dirty="0" smtClean="0"/>
              <a:t>вопрос</a:t>
            </a:r>
            <a:r>
              <a:rPr lang="ru-RU" sz="2800" b="1" dirty="0"/>
              <a:t>: как вырастить самостоятельного человека?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1235488"/>
            <a:ext cx="6056478" cy="395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53569"/>
            <a:ext cx="8593238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Мы не всегда вольны выбирать тип отношений с детьми, но пусть </a:t>
            </a:r>
            <a:r>
              <a:rPr lang="ru-RU" sz="2800" b="1" dirty="0"/>
              <a:t>общение</a:t>
            </a:r>
            <a:r>
              <a:rPr lang="ru-RU" sz="2800" dirty="0"/>
              <a:t> перерастает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ru-RU" sz="2800" dirty="0" smtClean="0"/>
              <a:t>в </a:t>
            </a:r>
            <a:r>
              <a:rPr lang="ru-RU" sz="2800" b="1" dirty="0"/>
              <a:t>сотрудничество</a:t>
            </a:r>
            <a:r>
              <a:rPr lang="ru-RU" sz="2800" dirty="0"/>
              <a:t>, а сотрудничество</a:t>
            </a:r>
            <a:r>
              <a:rPr lang="de-DE" sz="2800" dirty="0"/>
              <a:t> </a:t>
            </a:r>
            <a:r>
              <a:rPr lang="ru-RU" sz="2800" dirty="0"/>
              <a:t>– в </a:t>
            </a:r>
            <a:r>
              <a:rPr lang="ru-RU" sz="2800" b="1" dirty="0"/>
              <a:t>сотворчество</a:t>
            </a:r>
            <a:r>
              <a:rPr lang="ru-RU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0992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22682"/>
            <a:ext cx="8593238" cy="2411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Когда нам кажется, будто у нашего ребенка совершенно нет воображения, это обычно означает, что у него нет того воображения, которое свойственно нам. У него оно какое-то другое, и надо терпеливо искать его, чтобы развить.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407238"/>
            <a:ext cx="8593238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Выучить все уроки можно лишь в школе; в жизни все уроки не выучишь. Если ребенок привыкнет отвечать лишь тогда, когда он знает урок назубок,</a:t>
            </a:r>
            <a:r>
              <a:rPr lang="de-DE" sz="2800" dirty="0"/>
              <a:t> </a:t>
            </a:r>
            <a:r>
              <a:rPr lang="ru-RU" sz="2800" dirty="0"/>
              <a:t>– он пропал. Надо быть и находчивым, надо быть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сообразительным,</a:t>
            </a:r>
            <a:r>
              <a:rPr lang="de-DE" sz="2800" dirty="0"/>
              <a:t> </a:t>
            </a:r>
            <a:r>
              <a:rPr lang="ru-RU" sz="2800" dirty="0"/>
              <a:t>– творческим и неунывающим человеком!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22682"/>
            <a:ext cx="8593238" cy="2411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Первой заповедью поставим себе</a:t>
            </a:r>
            <a:r>
              <a:rPr lang="de-DE" sz="2800" dirty="0"/>
              <a:t> </a:t>
            </a:r>
            <a:r>
              <a:rPr lang="ru-RU" sz="2800" dirty="0"/>
              <a:t>– не критиковать вкус детей: «Ну что за дрянь ты читаешь, ну что ты слушаешь, ну как тебе не надоест?» Вкус к прекрасному развивается медленно, он буквально созревает и должен созреть сам.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484457"/>
            <a:ext cx="8593238" cy="687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Грех </a:t>
            </a:r>
            <a:r>
              <a:rPr lang="ru-RU" sz="2800" dirty="0" err="1"/>
              <a:t>грязнописания</a:t>
            </a:r>
            <a:r>
              <a:rPr lang="ru-RU" sz="2800" dirty="0"/>
              <a:t> меньше греха неверия в мальчика.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3.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человек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Воспитание сотворчеством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13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11398</TotalTime>
  <Words>682</Words>
  <Application>Microsoft Office PowerPoint</Application>
  <PresentationFormat>Произвольный</PresentationFormat>
  <Paragraphs>190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224</cp:revision>
  <dcterms:created xsi:type="dcterms:W3CDTF">2017-06-21T03:52:05Z</dcterms:created>
  <dcterms:modified xsi:type="dcterms:W3CDTF">2018-04-18T13:50:15Z</dcterms:modified>
</cp:coreProperties>
</file>