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1" r:id="rId4"/>
    <p:sldId id="313" r:id="rId5"/>
    <p:sldId id="315" r:id="rId6"/>
    <p:sldId id="323" r:id="rId7"/>
    <p:sldId id="327" r:id="rId8"/>
    <p:sldId id="328" r:id="rId9"/>
    <p:sldId id="263" r:id="rId10"/>
    <p:sldId id="262" r:id="rId11"/>
    <p:sldId id="265" r:id="rId12"/>
    <p:sldId id="325" r:id="rId13"/>
    <p:sldId id="307" r:id="rId14"/>
    <p:sldId id="329" r:id="rId15"/>
    <p:sldId id="330" r:id="rId16"/>
    <p:sldId id="331" r:id="rId17"/>
    <p:sldId id="332" r:id="rId18"/>
    <p:sldId id="333" r:id="rId19"/>
    <p:sldId id="336" r:id="rId20"/>
    <p:sldId id="335" r:id="rId21"/>
    <p:sldId id="334" r:id="rId22"/>
    <p:sldId id="337" r:id="rId23"/>
    <p:sldId id="341" r:id="rId24"/>
    <p:sldId id="339" r:id="rId25"/>
    <p:sldId id="340" r:id="rId26"/>
    <p:sldId id="342" r:id="rId27"/>
    <p:sldId id="343" r:id="rId28"/>
    <p:sldId id="344" r:id="rId29"/>
    <p:sldId id="338" r:id="rId30"/>
    <p:sldId id="345" r:id="rId31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0066"/>
    <a:srgbClr val="CC3300"/>
    <a:srgbClr val="A828A8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10" autoAdjust="0"/>
  </p:normalViewPr>
  <p:slideViewPr>
    <p:cSldViewPr>
      <p:cViewPr>
        <p:scale>
          <a:sx n="154" d="100"/>
          <a:sy n="154" d="100"/>
        </p:scale>
        <p:origin x="-384" y="-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DDE9CE-61E7-48F6-9E3C-9C5C00CAF754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5BEB18-7886-40BC-BD5D-5B4EBE420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62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BEB18-7886-40BC-BD5D-5B4EBE42040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732D-47F8-439F-B506-FF889AA0BEA4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75A25-2D48-4AC3-B9C1-47D9E23351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28CD0-8065-4EEF-B420-A30CF764E29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B2E52-4AE3-4164-8D32-C7B24C4E9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0A073-F20E-49DD-9F7C-AE890F07B601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7E594-BAA7-4A53-8B77-83FC0275E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0831-FD46-4F9F-B972-CEF2AA5C037C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0A8D3-8818-4D7B-AABC-E195AF189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4BE4B-9D30-4F9E-A707-4F6D8D3ADC78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ED13E-7A26-4077-92E5-978126A05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B3DF0-5554-4081-A06A-5DE8E4B2F58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78ED-1162-4BA5-A365-7288E51877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2FCE-E6DE-4401-8643-B9C59F572DE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46DF1-A76F-420A-BE70-9A04EE51A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BBEA3-A9F4-4548-AFCE-0EF50A131E7C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2D02-DA5B-49DD-977F-B35DB85A8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83C06-A529-41D8-90CA-871094DA4D99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D0525-BD86-4547-B512-406E8FBF6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8E8FA-693B-4D33-9EAF-C22F429DB495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3E1B-EBBC-41A1-A63B-A470E5BEC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D70A-3411-41FF-9712-654FC2E9FD5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80A04-EF91-4462-B7FD-F185B1D37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1ED79C-97C3-440E-A881-62F0FAB37E2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9B88F0-AF37-4DC4-93E3-ADE22790D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mailto:metod@airis.ru" TargetMode="External"/><Relationship Id="rId7" Type="http://schemas.openxmlformats.org/officeDocument/2006/relationships/image" Target="../media/image70.png"/><Relationship Id="rId2" Type="http://schemas.openxmlformats.org/officeDocument/2006/relationships/hyperlink" Target="mailto:trade@airis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://www.airis.ru/" TargetMode="External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kosonya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638"/>
            <a:ext cx="918051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Объект 2"/>
          <p:cNvSpPr>
            <a:spLocks/>
          </p:cNvSpPr>
          <p:nvPr/>
        </p:nvSpPr>
        <p:spPr bwMode="auto">
          <a:xfrm>
            <a:off x="468313" y="1563688"/>
            <a:ext cx="82899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 Развитие                                                                                        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   высших </a:t>
            </a:r>
            <a:r>
              <a:rPr lang="ru-RU" sz="2000" b="1" dirty="0">
                <a:solidFill>
                  <a:srgbClr val="C00000"/>
                </a:solidFill>
              </a:rPr>
              <a:t>психических функций ребенка </a:t>
            </a:r>
            <a:r>
              <a:rPr lang="ru-RU" sz="2000" b="1" dirty="0" smtClean="0">
                <a:solidFill>
                  <a:srgbClr val="C00000"/>
                </a:solidFill>
              </a:rPr>
              <a:t>дошкольника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как основ</a:t>
            </a:r>
            <a:r>
              <a:rPr lang="ru-RU" b="1" dirty="0" smtClean="0">
                <a:solidFill>
                  <a:srgbClr val="C00000"/>
                </a:solidFill>
              </a:rPr>
              <a:t>ы</a:t>
            </a:r>
            <a:r>
              <a:rPr lang="ru-RU" sz="2000" b="1" dirty="0" smtClean="0">
                <a:solidFill>
                  <a:srgbClr val="C00000"/>
                </a:solidFill>
              </a:rPr>
              <a:t> формирования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предпосылок функциональной </a:t>
            </a:r>
            <a:r>
              <a:rPr lang="ru-RU" sz="2000" b="1" dirty="0">
                <a:solidFill>
                  <a:srgbClr val="C00000"/>
                </a:solidFill>
              </a:rPr>
              <a:t>грамотности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</a:t>
            </a:r>
            <a:r>
              <a:rPr lang="ru-RU" sz="2000" b="1" dirty="0">
                <a:solidFill>
                  <a:srgbClr val="C00000"/>
                </a:solidFill>
              </a:rPr>
              <a:t>Часть 2 - развитие мышления, памяти, речи.</a:t>
            </a:r>
          </a:p>
          <a:p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395288" y="3651250"/>
            <a:ext cx="482441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49263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>
                <a:solidFill>
                  <a:srgbClr val="000066"/>
                </a:solidFill>
                <a:cs typeface="Arial" charset="0"/>
              </a:rPr>
              <a:t>Рижская Елена Викторовна, </a:t>
            </a:r>
          </a:p>
          <a:p>
            <a:pPr algn="r" defTabSz="449263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>
                <a:solidFill>
                  <a:srgbClr val="000066"/>
                </a:solidFill>
                <a:cs typeface="Arial" charset="0"/>
              </a:rPr>
              <a:t>методист издательства «Айрис-пресс»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403648" y="491381"/>
            <a:ext cx="58086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>
                <a:solidFill>
                  <a:srgbClr val="C00000"/>
                </a:solidFill>
                <a:cs typeface="Arial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cs typeface="Arial" charset="0"/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</a:rPr>
              <a:t>Виды мышления ребенка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912813" y="1560513"/>
            <a:ext cx="775176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Font typeface="Wingdings" pitchFamily="2" charset="2"/>
              <a:buNone/>
            </a:pP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685" y="1275557"/>
            <a:ext cx="2447925" cy="432098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Наглядно-действенное</a:t>
            </a:r>
          </a:p>
        </p:txBody>
      </p:sp>
      <p:sp>
        <p:nvSpPr>
          <p:cNvPr id="3" name="Прямоугольник 1"/>
          <p:cNvSpPr/>
          <p:nvPr/>
        </p:nvSpPr>
        <p:spPr>
          <a:xfrm>
            <a:off x="196403" y="1923802"/>
            <a:ext cx="2447925" cy="863600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Наглядно-образное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915816" y="1131590"/>
            <a:ext cx="6049962" cy="160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Познание </a:t>
            </a:r>
            <a:r>
              <a:rPr lang="ru-RU" sz="1400" b="1" dirty="0">
                <a:solidFill>
                  <a:srgbClr val="002060"/>
                </a:solidFill>
              </a:rPr>
              <a:t>происходит с помощью манипулирования </a:t>
            </a:r>
            <a:r>
              <a:rPr lang="ru-RU" sz="1400" b="1" dirty="0" smtClean="0">
                <a:solidFill>
                  <a:srgbClr val="002060"/>
                </a:solidFill>
              </a:rPr>
              <a:t>предметами, игрушками.</a:t>
            </a:r>
            <a:r>
              <a:rPr lang="ru-RU" dirty="0"/>
              <a:t> </a:t>
            </a:r>
            <a:r>
              <a:rPr lang="ru-RU" sz="1400" b="1" dirty="0">
                <a:solidFill>
                  <a:srgbClr val="002060"/>
                </a:solidFill>
              </a:rPr>
              <a:t>Особенно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интенсивно развивается в младшем дошкольном </a:t>
            </a:r>
            <a:r>
              <a:rPr lang="ru-RU" sz="1400" b="1" dirty="0" smtClean="0">
                <a:solidFill>
                  <a:srgbClr val="002060"/>
                </a:solidFill>
              </a:rPr>
              <a:t>возрасте.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ru-RU" sz="1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2060"/>
                </a:solidFill>
              </a:rPr>
              <a:t>Познание </a:t>
            </a:r>
            <a:r>
              <a:rPr lang="ru-RU" sz="1400" b="1" dirty="0">
                <a:solidFill>
                  <a:srgbClr val="002060"/>
                </a:solidFill>
              </a:rPr>
              <a:t>происходит с помощью </a:t>
            </a:r>
            <a:r>
              <a:rPr lang="ru-RU" sz="1400" b="1" dirty="0" smtClean="0">
                <a:solidFill>
                  <a:srgbClr val="002060"/>
                </a:solidFill>
              </a:rPr>
              <a:t>представления    предметов</a:t>
            </a:r>
            <a:r>
              <a:rPr lang="ru-RU" sz="1400" b="1" dirty="0">
                <a:solidFill>
                  <a:srgbClr val="002060"/>
                </a:solidFill>
              </a:rPr>
              <a:t>, явлений. </a:t>
            </a:r>
            <a:r>
              <a:rPr lang="ru-RU" sz="1400" b="1" dirty="0" smtClean="0">
                <a:solidFill>
                  <a:srgbClr val="002060"/>
                </a:solidFill>
              </a:rPr>
              <a:t>Более </a:t>
            </a:r>
            <a:r>
              <a:rPr lang="ru-RU" sz="1400" b="1" dirty="0">
                <a:solidFill>
                  <a:srgbClr val="002060"/>
                </a:solidFill>
              </a:rPr>
              <a:t>сложная форма </a:t>
            </a:r>
            <a:r>
              <a:rPr lang="ru-RU" sz="1400" b="1" dirty="0" smtClean="0">
                <a:solidFill>
                  <a:srgbClr val="002060"/>
                </a:solidFill>
              </a:rPr>
              <a:t>мышления. Формируется на </a:t>
            </a:r>
            <a:r>
              <a:rPr lang="ru-RU" sz="1400" b="1" dirty="0">
                <a:solidFill>
                  <a:srgbClr val="002060"/>
                </a:solidFill>
              </a:rPr>
              <a:t>основе наглядно-действенного </a:t>
            </a:r>
            <a:r>
              <a:rPr lang="ru-RU" sz="1400" b="1" dirty="0" smtClean="0">
                <a:solidFill>
                  <a:srgbClr val="002060"/>
                </a:solidFill>
              </a:rPr>
              <a:t>мышления.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-4932363" y="3003550"/>
            <a:ext cx="820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8" name="Прямоугольник 1"/>
          <p:cNvSpPr/>
          <p:nvPr/>
        </p:nvSpPr>
        <p:spPr>
          <a:xfrm>
            <a:off x="179685" y="3072358"/>
            <a:ext cx="2447925" cy="863600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Словесно-логическое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5215" y="2931856"/>
            <a:ext cx="3426985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2060"/>
                </a:solidFill>
              </a:rPr>
              <a:t>Познание </a:t>
            </a:r>
            <a:r>
              <a:rPr lang="ru-RU" sz="1400" b="1" dirty="0">
                <a:solidFill>
                  <a:srgbClr val="002060"/>
                </a:solidFill>
              </a:rPr>
              <a:t>с помощью понятий, слов, </a:t>
            </a:r>
            <a:r>
              <a:rPr lang="ru-RU" sz="1400" b="1" dirty="0" smtClean="0">
                <a:solidFill>
                  <a:srgbClr val="002060"/>
                </a:solidFill>
              </a:rPr>
              <a:t>рассуждений. Более </a:t>
            </a:r>
            <a:r>
              <a:rPr lang="ru-RU" sz="1400" b="1" dirty="0">
                <a:solidFill>
                  <a:srgbClr val="002060"/>
                </a:solidFill>
              </a:rPr>
              <a:t>интенсивное формирование словесно-логического </a:t>
            </a:r>
            <a:r>
              <a:rPr lang="ru-RU" sz="1400" b="1" dirty="0" smtClean="0">
                <a:solidFill>
                  <a:srgbClr val="002060"/>
                </a:solidFill>
              </a:rPr>
              <a:t>мышления,  </a:t>
            </a:r>
            <a:r>
              <a:rPr lang="ru-RU" sz="1400" b="1" dirty="0">
                <a:solidFill>
                  <a:srgbClr val="002060"/>
                </a:solidFill>
              </a:rPr>
              <a:t>которое связано с использованием и преобразованием </a:t>
            </a:r>
            <a:r>
              <a:rPr lang="ru-RU" sz="1400" b="1" dirty="0" smtClean="0">
                <a:solidFill>
                  <a:srgbClr val="002060"/>
                </a:solidFill>
              </a:rPr>
              <a:t>понятий, начинается к </a:t>
            </a:r>
            <a:r>
              <a:rPr lang="ru-RU" sz="1400" b="1" dirty="0">
                <a:solidFill>
                  <a:srgbClr val="002060"/>
                </a:solidFill>
              </a:rPr>
              <a:t>шести-семи </a:t>
            </a:r>
            <a:r>
              <a:rPr lang="ru-RU" sz="1400" b="1" dirty="0" smtClean="0">
                <a:solidFill>
                  <a:srgbClr val="002060"/>
                </a:solidFill>
              </a:rPr>
              <a:t>годам, 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1979712" y="549298"/>
            <a:ext cx="5808663" cy="81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Мышление и речь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912813" y="1560513"/>
            <a:ext cx="7751762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Font typeface="Wingdings" pitchFamily="2" charset="2"/>
              <a:buNone/>
            </a:pP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403350" y="627063"/>
            <a:ext cx="58086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C00000"/>
                </a:solidFill>
                <a:cs typeface="Arial" charset="0"/>
              </a:rPr>
              <a:t>    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611188" y="1276350"/>
            <a:ext cx="6030912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ru-RU" alt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6134" y="1219593"/>
            <a:ext cx="46546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В дошкольном возрасте в основном завершается долгий и сложный процесс овладения речью.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К </a:t>
            </a:r>
            <a:r>
              <a:rPr lang="ru-RU" sz="1400" b="1" dirty="0">
                <a:solidFill>
                  <a:srgbClr val="002060"/>
                </a:solidFill>
              </a:rPr>
              <a:t>7 годам язык становится средством общения и мышления ребенка, а так же предметом сознательного изучения, поскольку при подготовке к школе начинается обучение чтению и письму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Развивается звуковая сторона речи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Интенсивно растет словарный состав речи.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Развивается грамматический строй речи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В </a:t>
            </a:r>
            <a:r>
              <a:rPr lang="ru-RU" sz="1400" b="1" dirty="0">
                <a:solidFill>
                  <a:srgbClr val="002060"/>
                </a:solidFill>
              </a:rPr>
              <a:t>дошкольном возрасте ребенок овладевает всеми формами устной речи, присущими взрослым.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detsad-budarino.edusite.ru/images/78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67427"/>
            <a:ext cx="2808312" cy="28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1979712" y="549298"/>
            <a:ext cx="5808663" cy="81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     Память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912813" y="1560513"/>
            <a:ext cx="7751762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Font typeface="Wingdings" pitchFamily="2" charset="2"/>
              <a:buNone/>
            </a:pP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403350" y="627063"/>
            <a:ext cx="58086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C00000"/>
                </a:solidFill>
                <a:cs typeface="Arial" charset="0"/>
              </a:rPr>
              <a:t>    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611188" y="1276350"/>
            <a:ext cx="6030912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ru-RU" alt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335068"/>
            <a:ext cx="71917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В психологии под памятью имеют виду ряд способностей, которые фиксируют полученный опыт, удерживают его в активном состоянии, для воспроизведения в будущем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В</a:t>
            </a:r>
            <a:r>
              <a:rPr lang="ru-RU" sz="1400" b="1" dirty="0">
                <a:solidFill>
                  <a:srgbClr val="002060"/>
                </a:solidFill>
              </a:rPr>
              <a:t> процессе задействованы механизмы запоминания, сохранения, воспроизведения и забывания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Память дошкольника может быть, как </a:t>
            </a:r>
            <a:r>
              <a:rPr lang="ru-RU" sz="1400" b="1" dirty="0">
                <a:solidFill>
                  <a:srgbClr val="C00000"/>
                </a:solidFill>
              </a:rPr>
              <a:t>непроизвольной</a:t>
            </a:r>
            <a:r>
              <a:rPr lang="ru-RU" sz="1400" b="1" dirty="0">
                <a:solidFill>
                  <a:srgbClr val="002060"/>
                </a:solidFill>
              </a:rPr>
              <a:t> (информация сохраняется сама по себе), так и </a:t>
            </a:r>
            <a:r>
              <a:rPr lang="ru-RU" sz="1400" b="1" dirty="0">
                <a:solidFill>
                  <a:srgbClr val="C00000"/>
                </a:solidFill>
              </a:rPr>
              <a:t>произвольной </a:t>
            </a:r>
            <a:r>
              <a:rPr lang="ru-RU" sz="1400" b="1" dirty="0">
                <a:solidFill>
                  <a:srgbClr val="002060"/>
                </a:solidFill>
              </a:rPr>
              <a:t>(чтобы что-то запомнить, необходимо приложить усилия).</a:t>
            </a: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379537" y="481366"/>
            <a:ext cx="58086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Виды памяти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31913" y="555625"/>
            <a:ext cx="5808662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C00000"/>
                </a:solidFill>
                <a:cs typeface="Arial" charset="0"/>
              </a:rPr>
              <a:t>    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5999956" y="1317168"/>
            <a:ext cx="2376488" cy="3097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Rectangle 14"/>
          <p:cNvSpPr>
            <a:spLocks noChangeArrowheads="1"/>
          </p:cNvSpPr>
          <p:nvPr/>
        </p:nvSpPr>
        <p:spPr bwMode="auto">
          <a:xfrm>
            <a:off x="250825" y="1276350"/>
            <a:ext cx="2376488" cy="3600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002060"/>
              </a:solidFill>
            </a:endParaRPr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2807493" y="1276350"/>
            <a:ext cx="2952750" cy="3600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487" name="Rectangle 16"/>
          <p:cNvSpPr>
            <a:spLocks noChangeArrowheads="1"/>
          </p:cNvSpPr>
          <p:nvPr/>
        </p:nvSpPr>
        <p:spPr bwMode="auto">
          <a:xfrm>
            <a:off x="323850" y="1419225"/>
            <a:ext cx="22320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ru-RU" sz="1400" b="1" dirty="0" smtClean="0">
                <a:solidFill>
                  <a:srgbClr val="C00000"/>
                </a:solidFill>
              </a:rPr>
              <a:t>     По содержанию   </a:t>
            </a:r>
          </a:p>
          <a:p>
            <a:pPr lvl="0"/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      психической  </a:t>
            </a:r>
          </a:p>
          <a:p>
            <a:pPr lvl="0"/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       активности</a:t>
            </a:r>
          </a:p>
          <a:p>
            <a:pPr lvl="0"/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1. Двигательная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2. Образная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  - зрительная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  - обонятельная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  - слуховая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  - вкусовая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  - осязательная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3. Эмоциональная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4. Словесно-  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  логическая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0489" name="Rectangle 3"/>
          <p:cNvSpPr>
            <a:spLocks noChangeArrowheads="1"/>
          </p:cNvSpPr>
          <p:nvPr/>
        </p:nvSpPr>
        <p:spPr bwMode="auto">
          <a:xfrm>
            <a:off x="2940050" y="1419224"/>
            <a:ext cx="2592388" cy="309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defTabSz="685800">
              <a:spcBef>
                <a:spcPct val="20000"/>
              </a:spcBef>
            </a:pPr>
            <a:r>
              <a:rPr lang="ru-RU" sz="1400" b="1" dirty="0" smtClean="0">
                <a:solidFill>
                  <a:srgbClr val="C00000"/>
                </a:solidFill>
              </a:rPr>
              <a:t>По продолжительности сохранения материала</a:t>
            </a:r>
          </a:p>
          <a:p>
            <a:pPr lvl="0" defTabSz="685800">
              <a:spcBef>
                <a:spcPct val="20000"/>
              </a:spcBef>
            </a:pPr>
            <a:endParaRPr lang="ru-RU" sz="1400" b="1" dirty="0">
              <a:solidFill>
                <a:srgbClr val="C00000"/>
              </a:solidFill>
            </a:endParaRPr>
          </a:p>
          <a:p>
            <a:pPr lvl="0" defTabSz="685800"/>
            <a:r>
              <a:rPr lang="ru-RU" sz="1400" b="1" dirty="0">
                <a:solidFill>
                  <a:srgbClr val="002060"/>
                </a:solidFill>
              </a:rPr>
              <a:t>1. Кратковременная</a:t>
            </a:r>
          </a:p>
          <a:p>
            <a:pPr lvl="0" defTabSz="685800"/>
            <a:r>
              <a:rPr lang="ru-RU" sz="1400" b="1" dirty="0">
                <a:solidFill>
                  <a:srgbClr val="002060"/>
                </a:solidFill>
              </a:rPr>
              <a:t>2. Долговременная  </a:t>
            </a:r>
          </a:p>
          <a:p>
            <a:pPr lvl="0" defTabSz="685800">
              <a:spcBef>
                <a:spcPct val="20000"/>
              </a:spcBef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lvl="0" defTabSz="685800">
              <a:spcBef>
                <a:spcPct val="20000"/>
              </a:spcBef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defTabSz="685800">
              <a:spcBef>
                <a:spcPct val="20000"/>
              </a:spcBef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lvl="0" defTabSz="685800">
              <a:spcBef>
                <a:spcPct val="20000"/>
              </a:spcBef>
            </a:pPr>
            <a:endParaRPr lang="ru-RU" sz="1400" b="1" dirty="0">
              <a:solidFill>
                <a:srgbClr val="002060"/>
              </a:solidFill>
            </a:endParaRPr>
          </a:p>
          <a:p>
            <a:pPr defTabSz="685800">
              <a:spcBef>
                <a:spcPct val="20000"/>
              </a:spcBef>
              <a:buFont typeface="Wingdings" pitchFamily="2" charset="2"/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491" name="Rectangle 23"/>
          <p:cNvSpPr>
            <a:spLocks noChangeArrowheads="1"/>
          </p:cNvSpPr>
          <p:nvPr/>
        </p:nvSpPr>
        <p:spPr bwMode="auto">
          <a:xfrm>
            <a:off x="6024562" y="1386100"/>
            <a:ext cx="2232025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1400" b="1" dirty="0">
                <a:solidFill>
                  <a:srgbClr val="C00000"/>
                </a:solidFill>
              </a:rPr>
              <a:t>По степени волевой </a:t>
            </a:r>
            <a:r>
              <a:rPr lang="ru-RU" sz="1400" b="1" dirty="0" smtClean="0">
                <a:solidFill>
                  <a:srgbClr val="C00000"/>
                </a:solidFill>
              </a:rPr>
              <a:t>регуляции</a:t>
            </a:r>
          </a:p>
          <a:p>
            <a:pPr lvl="0">
              <a:spcBef>
                <a:spcPct val="50000"/>
              </a:spcBef>
            </a:pPr>
            <a:endParaRPr lang="ru-RU" sz="1400" b="1" dirty="0">
              <a:solidFill>
                <a:srgbClr val="C00000"/>
              </a:solidFill>
            </a:endParaRPr>
          </a:p>
          <a:p>
            <a:pPr defTabSz="685800"/>
            <a:r>
              <a:rPr lang="ru-RU" sz="1400" b="1" dirty="0">
                <a:solidFill>
                  <a:srgbClr val="002060"/>
                </a:solidFill>
              </a:rPr>
              <a:t>1.Непроизвольная</a:t>
            </a:r>
          </a:p>
          <a:p>
            <a:pPr defTabSz="685800"/>
            <a:r>
              <a:rPr lang="ru-RU" sz="1400" b="1" dirty="0">
                <a:solidFill>
                  <a:srgbClr val="002060"/>
                </a:solidFill>
              </a:rPr>
              <a:t>2.Произвольная</a:t>
            </a:r>
          </a:p>
          <a:p>
            <a:pPr lvl="0">
              <a:spcBef>
                <a:spcPct val="50000"/>
              </a:spcBef>
            </a:pPr>
            <a:endParaRPr lang="ru-RU" sz="1400" b="1" dirty="0">
              <a:solidFill>
                <a:srgbClr val="C00000"/>
              </a:solidFill>
            </a:endParaRPr>
          </a:p>
          <a:p>
            <a:pPr lvl="0">
              <a:spcBef>
                <a:spcPct val="50000"/>
              </a:spcBef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lvl="0">
              <a:spcBef>
                <a:spcPct val="50000"/>
              </a:spcBef>
            </a:pPr>
            <a:endParaRPr lang="ru-RU" sz="1400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W2KDS\Pics_Inet\ФОТО_и_ВИДЕО_для_интернет-магазинов\Занимательные карточки\Дошкольное обучение\2759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628" y="971229"/>
            <a:ext cx="2743200" cy="36576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31840" y="987574"/>
            <a:ext cx="5771195" cy="3847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Занимательные карточки.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Состоят из комплектов карточек: «Дошкольное образование»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                                                            «Логопедические игры»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                                                            «Обучение грамоте»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                                                            «Русский язык»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                                                            «Математика»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                                                            «Окружающий мир»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                                                               «Английский язык»</a:t>
            </a: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Дошкольное обучение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35" y="3204984"/>
            <a:ext cx="5941779" cy="1040002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2771800" y="4187816"/>
            <a:ext cx="1944216" cy="184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W2KDS\Pics_Inet\ФОТО_и_ВИДЕО_для_интернет-магазинов\Занимательные карточки\Дошкольное обучение\27954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316" y="771550"/>
            <a:ext cx="2127684" cy="2836912"/>
          </a:xfrm>
          <a:prstGeom prst="rect">
            <a:avLst/>
          </a:prstGeom>
          <a:noFill/>
        </p:spPr>
      </p:pic>
      <p:pic>
        <p:nvPicPr>
          <p:cNvPr id="3079" name="Picture 7" descr="\\W2KDS\Pics_Inet\ФОТО_и_ВИДЕО_для_интернет-магазинов\Занимательные карточки\Дошкольное обучение\27594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54918"/>
            <a:ext cx="2127684" cy="2836912"/>
          </a:xfrm>
          <a:prstGeom prst="rect">
            <a:avLst/>
          </a:prstGeom>
          <a:noFill/>
        </p:spPr>
      </p:pic>
      <p:pic>
        <p:nvPicPr>
          <p:cNvPr id="3074" name="Picture 2" descr="\\W2KDS\Pics_Inet\ФОТО_и_ВИДЕО_для_интернет-магазинов\Занимательные карточки\Дошкольное обучение\27594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771550"/>
            <a:ext cx="2127684" cy="2836912"/>
          </a:xfrm>
          <a:prstGeom prst="rect">
            <a:avLst/>
          </a:prstGeom>
          <a:noFill/>
        </p:spPr>
      </p:pic>
      <p:pic>
        <p:nvPicPr>
          <p:cNvPr id="3076" name="Picture 4" descr="\\W2KDS\Pics_Inet\ФОТО_и_ВИДЕО_для_интернет-магазинов\Занимательные карточки\Дошкольное обучение\27594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11710"/>
            <a:ext cx="2127684" cy="2836912"/>
          </a:xfrm>
          <a:prstGeom prst="rect">
            <a:avLst/>
          </a:prstGeom>
          <a:noFill/>
        </p:spPr>
      </p:pic>
      <p:pic>
        <p:nvPicPr>
          <p:cNvPr id="3078" name="Picture 6" descr="\\W2KDS\Pics_Inet\ФОТО_и_ВИДЕО_для_интернет-магазинов\Занимательные карточки\Дошкольное обучение\27594_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54918"/>
            <a:ext cx="2127684" cy="2836912"/>
          </a:xfrm>
          <a:prstGeom prst="rect">
            <a:avLst/>
          </a:prstGeom>
          <a:noFill/>
        </p:spPr>
      </p:pic>
      <p:pic>
        <p:nvPicPr>
          <p:cNvPr id="3081" name="Picture 9" descr="C:\Users\Tasya\Desktop\27594_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2643758"/>
            <a:ext cx="1255237" cy="204352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8964" y="188447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 smtClean="0">
                <a:solidFill>
                  <a:srgbClr val="000066"/>
                </a:solidFill>
              </a:rPr>
              <a:t>Мяу-гав</a:t>
            </a:r>
            <a:r>
              <a:rPr lang="ru-RU" sz="1100" dirty="0" smtClean="0">
                <a:solidFill>
                  <a:srgbClr val="000066"/>
                </a:solidFill>
              </a:rPr>
              <a:t>. Противоположности. </a:t>
            </a:r>
          </a:p>
          <a:p>
            <a:pPr algn="ctr"/>
            <a:r>
              <a:rPr lang="ru-RU" sz="1100" dirty="0" smtClean="0">
                <a:solidFill>
                  <a:srgbClr val="000066"/>
                </a:solidFill>
              </a:rPr>
              <a:t>Развиваем восприятие и </a:t>
            </a:r>
          </a:p>
          <a:p>
            <a:pPr algn="ctr"/>
            <a:r>
              <a:rPr lang="ru-RU" sz="1100" dirty="0" smtClean="0">
                <a:solidFill>
                  <a:srgbClr val="000066"/>
                </a:solidFill>
              </a:rPr>
              <a:t>пространственное мышление.</a:t>
            </a:r>
          </a:p>
          <a:p>
            <a:pPr algn="ctr"/>
            <a:endParaRPr lang="ru-RU" sz="1100" dirty="0">
              <a:solidFill>
                <a:srgbClr val="00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411510"/>
            <a:ext cx="36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66"/>
                </a:solidFill>
              </a:rPr>
              <a:t>Кто куда? Профессии. </a:t>
            </a:r>
          </a:p>
          <a:p>
            <a:pPr algn="ctr"/>
            <a:r>
              <a:rPr lang="ru-RU" sz="1100" dirty="0" smtClean="0">
                <a:solidFill>
                  <a:srgbClr val="000066"/>
                </a:solidFill>
              </a:rPr>
              <a:t>Развиваем память и логическое мышление.</a:t>
            </a:r>
            <a:endParaRPr lang="ru-RU" sz="1100" dirty="0">
              <a:solidFill>
                <a:srgbClr val="00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483518"/>
            <a:ext cx="2160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0066"/>
                </a:solidFill>
              </a:rPr>
              <a:t>Мы вместе. Общее и частное. </a:t>
            </a:r>
          </a:p>
          <a:p>
            <a:pPr algn="ctr"/>
            <a:r>
              <a:rPr lang="ru-RU" sz="1100" dirty="0" smtClean="0">
                <a:solidFill>
                  <a:srgbClr val="000066"/>
                </a:solidFill>
              </a:rPr>
              <a:t>Развиваем внимание и </a:t>
            </a:r>
          </a:p>
          <a:p>
            <a:pPr algn="ctr"/>
            <a:r>
              <a:rPr lang="ru-RU" sz="1100" dirty="0" smtClean="0">
                <a:solidFill>
                  <a:srgbClr val="000066"/>
                </a:solidFill>
              </a:rPr>
              <a:t>ассоциативное мышление.</a:t>
            </a:r>
            <a:endParaRPr lang="ru-RU" sz="1100" dirty="0">
              <a:solidFill>
                <a:srgbClr val="00006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3518"/>
            <a:ext cx="26997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Занимательные карточки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Дошкольное обучение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W2KDS\Pics_Inet\ФОТО_и_ВИДЕО_для_интернет-магазинов\Занимательные карточки\Дошкольное обучение\27594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72512"/>
            <a:ext cx="1965666" cy="2620888"/>
          </a:xfrm>
          <a:prstGeom prst="rect">
            <a:avLst/>
          </a:prstGeom>
          <a:noFill/>
        </p:spPr>
      </p:pic>
      <p:pic>
        <p:nvPicPr>
          <p:cNvPr id="4100" name="Picture 4" descr="\\W2KDS\Pics_Inet\ФОТО_и_ВИДЕО_для_интернет-магазинов\Занимательные карточки\Дошкольное обучение\27594_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55526"/>
            <a:ext cx="1965666" cy="2620888"/>
          </a:xfrm>
          <a:prstGeom prst="rect">
            <a:avLst/>
          </a:prstGeom>
          <a:noFill/>
        </p:spPr>
      </p:pic>
      <p:pic>
        <p:nvPicPr>
          <p:cNvPr id="4103" name="Picture 7" descr="\\W2KDS\Pics_Inet\ФОТО_и_ВИДЕО_для_интернет-магазинов\Занимательные карточки\Дошкольное обучение\27594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01112"/>
            <a:ext cx="1965666" cy="2620888"/>
          </a:xfrm>
          <a:prstGeom prst="rect">
            <a:avLst/>
          </a:prstGeom>
          <a:noFill/>
        </p:spPr>
      </p:pic>
      <p:pic>
        <p:nvPicPr>
          <p:cNvPr id="4099" name="Picture 3" descr="\\W2KDS\Pics_Inet\ФОТО_и_ВИДЕО_для_интернет-магазинов\Занимательные карточки\Дошкольное обучение\27594_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55526"/>
            <a:ext cx="1965666" cy="2620888"/>
          </a:xfrm>
          <a:prstGeom prst="rect">
            <a:avLst/>
          </a:prstGeom>
          <a:noFill/>
        </p:spPr>
      </p:pic>
      <p:pic>
        <p:nvPicPr>
          <p:cNvPr id="4101" name="Picture 5" descr="\\W2KDS\Pics_Inet\ФОТО_и_ВИДЕО_для_интернет-магазинов\Занимательные карточки\Дошкольное обучение\27594_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427734"/>
            <a:ext cx="1965666" cy="2620888"/>
          </a:xfrm>
          <a:prstGeom prst="rect">
            <a:avLst/>
          </a:prstGeom>
          <a:noFill/>
        </p:spPr>
      </p:pic>
      <p:pic>
        <p:nvPicPr>
          <p:cNvPr id="4102" name="Picture 6" descr="\\W2KDS\Pics_Inet\ФОТО_и_ВИДЕО_для_интернет-магазинов\Занимательные карточки\Дошкольное обучение\27594_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27734"/>
            <a:ext cx="1965666" cy="26208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59832" y="483518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Сказки. Развиваем творческое мышление и речь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382148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Цифры. Основы счёта до 10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555526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Буквы. Весь алфавит от А до Я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55526"/>
            <a:ext cx="23397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Занимательные карточки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Дошкольное обучение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W2KDS\Pics_Inet\ФОТО_и_ВИДЕО_для_интернет-магазинов\Занимательные карточки\Логопедические игры\2888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71550"/>
            <a:ext cx="2743200" cy="40386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75856" y="1563638"/>
            <a:ext cx="55446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Занимательные карточки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Логопедические игры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Разработаны для автоматизации правильного звукопроизношения, слухового внимания и речевого слуха. Способствуют развитию умения правильно составлять фразу, делить слова на слоги, читать двухсложные слова.</a:t>
            </a:r>
          </a:p>
          <a:p>
            <a:pPr algn="ctr"/>
            <a:endParaRPr lang="ru-R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W2KDS\Pics_Inet\ФОТО_и_ВИДЕО_для_интернет-магазинов\Занимательные карточки\Логопедические игры\28884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771550"/>
            <a:ext cx="2383760" cy="2429283"/>
          </a:xfrm>
          <a:prstGeom prst="rect">
            <a:avLst/>
          </a:prstGeom>
          <a:noFill/>
        </p:spPr>
      </p:pic>
      <p:pic>
        <p:nvPicPr>
          <p:cNvPr id="6149" name="Picture 5" descr="\\W2KDS\Pics_Inet\ФОТО_и_ВИДЕО_для_интернет-магазинов\Занимательные карточки\Логопедические игры\28884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63638"/>
            <a:ext cx="2379712" cy="2425158"/>
          </a:xfrm>
          <a:prstGeom prst="rect">
            <a:avLst/>
          </a:prstGeom>
          <a:noFill/>
        </p:spPr>
      </p:pic>
      <p:pic>
        <p:nvPicPr>
          <p:cNvPr id="6151" name="Picture 7" descr="\\W2KDS\Pics_Inet\ФОТО_и_ВИДЕО_для_интернет-магазинов\Занимательные карточки\Логопедические игры\28884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915566"/>
            <a:ext cx="2313101" cy="2357275"/>
          </a:xfrm>
          <a:prstGeom prst="rect">
            <a:avLst/>
          </a:prstGeom>
          <a:noFill/>
        </p:spPr>
      </p:pic>
      <p:pic>
        <p:nvPicPr>
          <p:cNvPr id="6152" name="Picture 8" descr="C:\Users\Tasya\Desktop\Новая папка\28884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291830"/>
            <a:ext cx="2785667" cy="12241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1275606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Звук Ль. Тренируем произношение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483518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Звуки В и </a:t>
            </a:r>
            <a:r>
              <a:rPr lang="ru-RU" sz="1100" dirty="0" err="1" smtClean="0"/>
              <a:t>Вь</a:t>
            </a:r>
            <a:r>
              <a:rPr lang="ru-RU" sz="1100" dirty="0" smtClean="0"/>
              <a:t>. Тренируем произношение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6588224" y="555526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Звуки З и С. Тренируем произношение</a:t>
            </a:r>
            <a:endParaRPr lang="ru-RU" sz="1100" dirty="0"/>
          </a:p>
        </p:txBody>
      </p:sp>
      <p:pic>
        <p:nvPicPr>
          <p:cNvPr id="6153" name="Picture 9" descr="C:\Users\Tasya\Desktop\Новая папка\28884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939902"/>
            <a:ext cx="2520280" cy="1134225"/>
          </a:xfrm>
          <a:prstGeom prst="rect">
            <a:avLst/>
          </a:prstGeom>
          <a:noFill/>
        </p:spPr>
      </p:pic>
      <p:pic>
        <p:nvPicPr>
          <p:cNvPr id="6154" name="Picture 10" descr="C:\Users\Tasya\Desktop\Новая папка\28884_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219822"/>
            <a:ext cx="2555776" cy="117131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9512" y="555526"/>
            <a:ext cx="31161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Занимательные карточки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Логопедические игры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W2KDS\Pics_Inet\ФОТО_и_ВИДЕО_для_интернет-магазинов\Умные игры с картами\2731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1551"/>
            <a:ext cx="1665119" cy="28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W2KDS\Pics_Inet\ФОТО_и_ВИДЕО_для_интернет-магазинов\Умные игры с картами\27313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685">
            <a:off x="6368240" y="699364"/>
            <a:ext cx="2561911" cy="24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W2KDS\Pics_Inet\ФОТО_и_ВИДЕО_для_интернет-магазинов\Умные игры с картами\28013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153" y="775909"/>
            <a:ext cx="1700773" cy="28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07904" y="3435846"/>
            <a:ext cx="21013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Между двумя любыми картами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всегда есть одно —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и только одно — совпадение.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Найдите его первым!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32240" y="3507854"/>
            <a:ext cx="2083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50 карт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4 варианта игры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количество игроков: 2 - 10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47832" y="5643397"/>
            <a:ext cx="1313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  <a:latin typeface="Comic Sans MS" panose="030F0702030302020204" pitchFamily="66" charset="0"/>
              </a:rPr>
              <a:t>Для детей от 4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059582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Развиваем внимание и память, обогащаем словарный запас.</a:t>
            </a:r>
          </a:p>
        </p:txBody>
      </p:sp>
      <p:pic>
        <p:nvPicPr>
          <p:cNvPr id="12" name="Picture 5" descr="\\W2KDS\Pics_Inet\ФОТО_и_ВИДЕО_для_интернет-магазинов\Умные игры с картами\28013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55726"/>
            <a:ext cx="2440082" cy="23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95191" y="483518"/>
            <a:ext cx="278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Умные игры с картами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5" descr="random-150225180210-conversion-gate02-thumbnail-4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AutoShape 7" descr="random-150225180210-conversion-gate02-thumbnail-4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30" name="Picture 6" descr="https://sun1-86.userapi.com/AhiBpQwn_mW7mr7TukGHpDFNY30eDRN3Art9xA/PW4KckMWU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09" y="1203598"/>
            <a:ext cx="3986435" cy="22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355" y="1060521"/>
            <a:ext cx="4572000" cy="33272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Указ Президента РФ №474 от 21.07.2020г. </a:t>
            </a:r>
            <a:r>
              <a:rPr lang="ru-RU" b="1" dirty="0">
                <a:solidFill>
                  <a:srgbClr val="002060"/>
                </a:solidFill>
              </a:rPr>
              <a:t>«О национальных целях развития Российской Федерации на период до 2030 года».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66"/>
                </a:solidFill>
                <a:cs typeface="Arial" charset="0"/>
              </a:rPr>
              <a:t>Важнейшая стратегическая цель: вхождение Российской Федерации в число десяти ведущих стран мира по качеству общего образования.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000066"/>
                </a:solidFill>
                <a:cs typeface="Arial" charset="0"/>
              </a:rPr>
              <a:t>Одно </a:t>
            </a:r>
            <a:r>
              <a:rPr lang="ru-RU" sz="1600" b="1" dirty="0">
                <a:solidFill>
                  <a:srgbClr val="000066"/>
                </a:solidFill>
                <a:cs typeface="Arial" charset="0"/>
              </a:rPr>
              <a:t>из условий – обеспечение высокого уровня </a:t>
            </a:r>
            <a:r>
              <a:rPr lang="ru-RU" sz="1600" b="1" dirty="0">
                <a:solidFill>
                  <a:srgbClr val="C00000"/>
                </a:solidFill>
                <a:cs typeface="Arial" charset="0"/>
              </a:rPr>
              <a:t>функциональной </a:t>
            </a:r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грамотности </a:t>
            </a:r>
            <a:r>
              <a:rPr lang="ru-RU" sz="1600" b="1" dirty="0" smtClean="0">
                <a:solidFill>
                  <a:srgbClr val="000066"/>
                </a:solidFill>
                <a:cs typeface="Arial" charset="0"/>
              </a:rPr>
              <a:t>обучающихся</a:t>
            </a:r>
            <a:r>
              <a:rPr lang="ru-RU" sz="1600" b="1" dirty="0">
                <a:solidFill>
                  <a:srgbClr val="000066"/>
                </a:solidFill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5191" y="483518"/>
            <a:ext cx="278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Умные игры с картами</a:t>
            </a:r>
          </a:p>
        </p:txBody>
      </p:sp>
      <p:pic>
        <p:nvPicPr>
          <p:cNvPr id="3" name="Picture 2" descr="\\W2KDS\Pics_Inet\ФОТО_и_ВИДЕО_для_интернет-магазинов\Умные игры с картами\2699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1833399" cy="31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W2KDS\Pics_Inet\ФОТО_и_ВИДЕО_для_интернет-магазинов\Умные игры с картами\26996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574">
            <a:off x="2078136" y="1066442"/>
            <a:ext cx="3782079" cy="25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W2KDS\Pics_Inet\ФОТО_и_ВИДЕО_для_интернет-магазинов\Умные игры с картами\26996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065">
            <a:off x="6093172" y="731170"/>
            <a:ext cx="2675684" cy="2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15816" y="3795886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Развиваем речь, воображение, логическое мышление и эмоциональное восприятие.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083918"/>
            <a:ext cx="2471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ru-RU" sz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двусторонних карточек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варианта игры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игроков: 1 </a:t>
            </a: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72200" y="3435846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Раскладываем карточки с одинаковой рамкой в правильной логической последовательности. Составляем рассказ по картинкам, делая акцент на эмоциях персонажа.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5191" y="483518"/>
            <a:ext cx="278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Умные игры с картами</a:t>
            </a:r>
          </a:p>
        </p:txBody>
      </p:sp>
      <p:pic>
        <p:nvPicPr>
          <p:cNvPr id="3" name="Picture 2" descr="\\W2KDS\Pics_Inet\ФОТО_и_ВИДЕО_для_интернет-магазинов\Умные игры с картами\2731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43558"/>
            <a:ext cx="1537541" cy="267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W2KDS\Pics_Inet\ФОТО_и_ВИДЕО_для_интернет-магазинов\Умные игры с картами\27311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614"/>
            <a:ext cx="287883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W2KDS\Pics_Inet\ФОТО_и_ВИДЕО_для_интернет-магазинов\Умные игры с картами\2696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43558"/>
            <a:ext cx="1316969" cy="23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W2KDS\Pics_Inet\ФОТО_и_ВИДЕО_для_интернет-магазинов\Умные игры с картами\26969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43558"/>
            <a:ext cx="32104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39752" y="3723878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Играем, читаем, обогащаем словарный запас, развиваем связную речь, внимание и логическое мышление.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862689">
            <a:off x="4737304" y="3025090"/>
            <a:ext cx="1000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1400" dirty="0" smtClean="0">
                <a:latin typeface="Comic Sans MS" panose="030F0702030302020204" pitchFamily="66" charset="0"/>
              </a:rPr>
              <a:t>100 </a:t>
            </a:r>
            <a:r>
              <a:rPr lang="ru-RU" sz="1400" dirty="0">
                <a:latin typeface="Comic Sans MS" panose="030F0702030302020204" pitchFamily="66" charset="0"/>
              </a:rPr>
              <a:t>карт </a:t>
            </a:r>
          </a:p>
        </p:txBody>
      </p:sp>
      <p:sp>
        <p:nvSpPr>
          <p:cNvPr id="14" name="Прямоугольник 13"/>
          <p:cNvSpPr/>
          <p:nvPr/>
        </p:nvSpPr>
        <p:spPr>
          <a:xfrm rot="20862689">
            <a:off x="3405882" y="3178785"/>
            <a:ext cx="1000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1400" dirty="0" smtClean="0">
                <a:latin typeface="Comic Sans MS" panose="030F0702030302020204" pitchFamily="66" charset="0"/>
              </a:rPr>
              <a:t>50 </a:t>
            </a:r>
            <a:r>
              <a:rPr lang="ru-RU" sz="1400" dirty="0">
                <a:latin typeface="Comic Sans MS" panose="030F0702030302020204" pitchFamily="66" charset="0"/>
              </a:rPr>
              <a:t>карт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W2KDS\Pics_Inet\ФОТО_и_ВИДЕО_для_интернет-магазинов\Проверяй-ка\Дошколка\2837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7574"/>
            <a:ext cx="2743200" cy="37941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13988" y="627534"/>
            <a:ext cx="284302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Проверяй-ка!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Дошкольное образование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7171" name="Picture 3" descr="\\W2KDS\Pics_Inet\ФОТО_и_ВИДЕО_для_интернет-магазинов\Проверяй-ка\Дошколка\28378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79662"/>
            <a:ext cx="2743200" cy="2657475"/>
          </a:xfrm>
          <a:prstGeom prst="rect">
            <a:avLst/>
          </a:prstGeom>
          <a:noFill/>
        </p:spPr>
      </p:pic>
      <p:pic>
        <p:nvPicPr>
          <p:cNvPr id="7172" name="Picture 4" descr="\\W2KDS\Pics_Inet\ФОТО_и_ВИДЕО_для_интернет-магазинов\Проверяй-ка\Дошколка\28378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27534"/>
            <a:ext cx="2743200" cy="265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W2KDS\Pics_Inet\ФОТО_и_ВИДЕО_для_интернет-магазинов\Проверяй-ка\Дошколка\2833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15566"/>
            <a:ext cx="2743200" cy="37941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13988" y="627534"/>
            <a:ext cx="284302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Проверяй-ка!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Дошкольное образование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8195" name="Picture 3" descr="\\W2KDS\Pics_Inet\ФОТО_и_ВИДЕО_для_интернет-магазинов\Проверяй-ка\Дошколка\28334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23678"/>
            <a:ext cx="2743200" cy="2657475"/>
          </a:xfrm>
          <a:prstGeom prst="rect">
            <a:avLst/>
          </a:prstGeom>
          <a:noFill/>
        </p:spPr>
      </p:pic>
      <p:pic>
        <p:nvPicPr>
          <p:cNvPr id="8196" name="Picture 4" descr="\\W2KDS\Pics_Inet\ФОТО_и_ВИДЕО_для_интернет-магазинов\Проверяй-ка\Дошколка\28334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83518"/>
            <a:ext cx="2743200" cy="265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555526"/>
            <a:ext cx="211282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IQ</a:t>
            </a:r>
            <a:r>
              <a:rPr lang="ru-RU" b="1" dirty="0" smtClean="0">
                <a:solidFill>
                  <a:srgbClr val="C00000"/>
                </a:solidFill>
              </a:rPr>
              <a:t>-прописи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Рисуем по клеткам</a:t>
            </a:r>
          </a:p>
        </p:txBody>
      </p:sp>
      <p:pic>
        <p:nvPicPr>
          <p:cNvPr id="9218" name="Picture 2" descr="\\W2KDS\Pics_Inet\ФОТО_и_ВИДЕО_для_интернет-магазинов\IQ-прописи\2868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555526"/>
            <a:ext cx="3212311" cy="2448272"/>
          </a:xfrm>
          <a:prstGeom prst="rect">
            <a:avLst/>
          </a:prstGeom>
          <a:noFill/>
        </p:spPr>
      </p:pic>
      <p:pic>
        <p:nvPicPr>
          <p:cNvPr id="9219" name="Picture 3" descr="\\W2KDS\Pics_Inet\ФОТО_и_ВИДЕО_для_интернет-магазинов\IQ-прописи\28688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75606"/>
            <a:ext cx="4425975" cy="1795490"/>
          </a:xfrm>
          <a:prstGeom prst="rect">
            <a:avLst/>
          </a:prstGeom>
          <a:noFill/>
        </p:spPr>
      </p:pic>
      <p:pic>
        <p:nvPicPr>
          <p:cNvPr id="9220" name="Picture 4" descr="\\W2KDS\Pics_Inet\ФОТО_и_ВИДЕО_для_интернет-магазинов\IQ-прописи\28688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147814"/>
            <a:ext cx="4392488" cy="17819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6056" y="2892301"/>
            <a:ext cx="3960440" cy="2166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В результате регулярного выполнения заданий у детей тренируются мышцы рук, развивается координация, формируется умение регулировать размах движений, отрабатывается правильный захват карандаша, совершенствуется зрительное восприятие, зрительно-двигательная и пространственная ориентировка.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1799" y="555526"/>
            <a:ext cx="384496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IQ</a:t>
            </a:r>
            <a:r>
              <a:rPr lang="ru-RU" b="1" dirty="0" smtClean="0">
                <a:solidFill>
                  <a:srgbClr val="C00000"/>
                </a:solidFill>
              </a:rPr>
              <a:t>-прописи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Рисуем линии и обводим по точкам</a:t>
            </a:r>
          </a:p>
        </p:txBody>
      </p:sp>
      <p:pic>
        <p:nvPicPr>
          <p:cNvPr id="10242" name="Picture 2" descr="\\W2KDS\Pics_Inet\ФОТО_и_ВИДЕО_для_интернет-магазинов\IQ-прописи\2812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31590"/>
            <a:ext cx="3240360" cy="2469649"/>
          </a:xfrm>
          <a:prstGeom prst="rect">
            <a:avLst/>
          </a:prstGeom>
          <a:noFill/>
        </p:spPr>
      </p:pic>
      <p:pic>
        <p:nvPicPr>
          <p:cNvPr id="10243" name="Picture 3" descr="\\W2KDS\Pics_Inet\ФОТО_и_ВИДЕО_для_интернет-магазинов\IQ-прописи\28129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1131590"/>
            <a:ext cx="3727571" cy="1368152"/>
          </a:xfrm>
          <a:prstGeom prst="rect">
            <a:avLst/>
          </a:prstGeom>
          <a:noFill/>
        </p:spPr>
      </p:pic>
      <p:pic>
        <p:nvPicPr>
          <p:cNvPr id="10245" name="Picture 5" descr="\\W2KDS\Pics_Inet\ФОТО_и_ВИДЕО_для_интернет-магазинов\IQ-прописи\28129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3878"/>
            <a:ext cx="3291168" cy="1335132"/>
          </a:xfrm>
          <a:prstGeom prst="rect">
            <a:avLst/>
          </a:prstGeom>
          <a:noFill/>
        </p:spPr>
      </p:pic>
      <p:pic>
        <p:nvPicPr>
          <p:cNvPr id="10244" name="Picture 4" descr="\\W2KDS\Pics_Inet\ФОТО_и_ВИДЕО_для_интернет-магазинов\IQ-прописи\28129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427734"/>
            <a:ext cx="3272100" cy="1327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5376" y="627534"/>
            <a:ext cx="25677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IQ</a:t>
            </a:r>
            <a:r>
              <a:rPr lang="ru-RU" b="1" dirty="0" smtClean="0">
                <a:solidFill>
                  <a:srgbClr val="C00000"/>
                </a:solidFill>
              </a:rPr>
              <a:t>-прописи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Пишем буквы и цифры</a:t>
            </a:r>
          </a:p>
        </p:txBody>
      </p:sp>
      <p:pic>
        <p:nvPicPr>
          <p:cNvPr id="11266" name="Picture 2" descr="\\W2KDS\Pics_Inet\ФОТО_и_ВИДЕО_для_интернет-магазинов\IQ-прописи\2812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27534"/>
            <a:ext cx="3096344" cy="2359887"/>
          </a:xfrm>
          <a:prstGeom prst="rect">
            <a:avLst/>
          </a:prstGeom>
          <a:noFill/>
        </p:spPr>
      </p:pic>
      <p:pic>
        <p:nvPicPr>
          <p:cNvPr id="11267" name="Picture 3" descr="\\W2KDS\Pics_Inet\ФОТО_и_ВИДЕО_для_интернет-магазинов\IQ-прописи\28124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075806"/>
            <a:ext cx="4032448" cy="1635848"/>
          </a:xfrm>
          <a:prstGeom prst="rect">
            <a:avLst/>
          </a:prstGeom>
          <a:noFill/>
        </p:spPr>
      </p:pic>
      <p:pic>
        <p:nvPicPr>
          <p:cNvPr id="11268" name="Picture 4" descr="\\W2KDS\Pics_Inet\ФОТО_и_ВИДЕО_для_интернет-магазинов\IQ-прописи\28124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347614"/>
            <a:ext cx="3936699" cy="159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627534"/>
            <a:ext cx="319337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IQ</a:t>
            </a:r>
            <a:r>
              <a:rPr lang="ru-RU" b="1" dirty="0" smtClean="0">
                <a:solidFill>
                  <a:srgbClr val="C00000"/>
                </a:solidFill>
              </a:rPr>
              <a:t>-прописи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Пишем правой и левой рукой</a:t>
            </a:r>
          </a:p>
        </p:txBody>
      </p:sp>
      <p:pic>
        <p:nvPicPr>
          <p:cNvPr id="12290" name="Picture 2" descr="\\W2KDS\Pics_Inet\ФОТО_и_ВИДЕО_для_интернет-магазинов\IQ-прописи\2812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5406" y="445013"/>
            <a:ext cx="3168352" cy="2414769"/>
          </a:xfrm>
          <a:prstGeom prst="rect">
            <a:avLst/>
          </a:prstGeom>
          <a:noFill/>
        </p:spPr>
      </p:pic>
      <p:pic>
        <p:nvPicPr>
          <p:cNvPr id="12291" name="Picture 3" descr="\\W2KDS\Pics_Inet\ФОТО_и_ВИДЕО_для_интернет-магазинов\IQ-прописи\28128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347614"/>
            <a:ext cx="4248472" cy="1723482"/>
          </a:xfrm>
          <a:prstGeom prst="rect">
            <a:avLst/>
          </a:prstGeom>
          <a:noFill/>
        </p:spPr>
      </p:pic>
      <p:pic>
        <p:nvPicPr>
          <p:cNvPr id="12292" name="Picture 4" descr="\\W2KDS\Pics_Inet\ФОТО_и_ВИДЕО_для_интернет-магазинов\IQ-прописи\28128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147814"/>
            <a:ext cx="4323928" cy="17540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60032" y="3042303"/>
            <a:ext cx="4185321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</a:rPr>
              <a:t>Рисование одновременно двумя руками координирует работу рук, готовит руку к письму, расширяет зрительные поля для хорошей техники чтения; развивает память, внимание, пространственные представления, мелкую моторику, способность к самоконтролю.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43558"/>
            <a:ext cx="4350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IQ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  <a:cs typeface="Arial" charset="0"/>
              </a:rPr>
              <a:t>Кубики для развития интеллекта</a:t>
            </a:r>
            <a:r>
              <a:rPr lang="ru-RU" dirty="0" smtClean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CA321B-BADE-45DB-8252-20257F663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7" y="1753240"/>
            <a:ext cx="3804762" cy="32379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65A49C-4304-4F4F-8CEF-6E4EFB4CE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99542"/>
            <a:ext cx="2187170" cy="21928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D02A07-50DA-46DA-9CBF-F3006666F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91630"/>
            <a:ext cx="3598398" cy="1829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3628" y="159935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Логика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7164" y="123352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Азбука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07164" y="3578917"/>
            <a:ext cx="2952328" cy="972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</a:rPr>
              <a:t>12 кубиков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задачник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набор игровых карточек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2749" y="843558"/>
            <a:ext cx="18473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4000" b="1" dirty="0">
              <a:solidFill>
                <a:srgbClr val="C00000"/>
              </a:solidFill>
              <a:cs typeface="Arial" charset="0"/>
            </a:endParaRPr>
          </a:p>
          <a:p>
            <a:pPr algn="ctr"/>
            <a:endParaRPr lang="ru-RU" sz="4000" b="1" dirty="0">
              <a:solidFill>
                <a:srgbClr val="C00000"/>
              </a:solidFill>
              <a:cs typeface="Arial" charset="0"/>
            </a:endParaRPr>
          </a:p>
          <a:p>
            <a:pPr algn="ctr"/>
            <a:endParaRPr lang="ru-RU" sz="4000" b="1" dirty="0">
              <a:solidFill>
                <a:srgbClr val="C00000"/>
              </a:solidFill>
              <a:cs typeface="Arial" charset="0"/>
            </a:endParaRPr>
          </a:p>
          <a:p>
            <a:pPr algn="ctr"/>
            <a:endParaRPr lang="ru-RU" sz="40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1707654"/>
            <a:ext cx="86883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Отдел продаж издательства «Айрис-пресс» - </a:t>
            </a:r>
            <a:r>
              <a:rPr lang="en-US" sz="2000" b="1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hlinkClick r:id="rId2"/>
              </a:rPr>
              <a:t>trade@airis.ru</a:t>
            </a:r>
            <a:endParaRPr lang="en-US" sz="2000" b="1" i="1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Методическая поддержка - </a:t>
            </a:r>
            <a:r>
              <a:rPr lang="en-US" sz="2000" b="1" i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hlinkClick r:id="rId3"/>
              </a:rPr>
              <a:t>metod@airis.ru</a:t>
            </a:r>
            <a:endParaRPr lang="ru-RU" sz="2000" b="1" i="1" dirty="0" smtClean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Телефон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7(495)785-15-30</a:t>
            </a:r>
          </a:p>
          <a:p>
            <a:pPr algn="ctr"/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hlinkClick r:id="rId4"/>
              </a:rPr>
              <a:t>www.airis.ru</a:t>
            </a:r>
            <a:endParaRPr lang="en-US" sz="320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u="sng" dirty="0" smtClean="0">
              <a:solidFill>
                <a:srgbClr val="0070C0"/>
              </a:solidFill>
              <a:latin typeface="+mn-lt"/>
            </a:endParaRPr>
          </a:p>
          <a:p>
            <a:pPr algn="ctr"/>
            <a:endParaRPr lang="ru-RU" sz="3600" dirty="0">
              <a:latin typeface="Comic Sans MS" panose="030F0702030302020204" pitchFamily="66" charset="0"/>
            </a:endParaRPr>
          </a:p>
          <a:p>
            <a:pPr algn="ctr"/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17" name="Picture 2" descr="C:\Users\kosonya\Desktop\рлршд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3" y="3071535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kosonya\Desktop\про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3" y="3840681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kosonya\Desktop\шщрдщ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3" y="4225600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kosonya\Desktop\олдж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3" y="3426344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kosonya\Desktop\logo_o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2" y="4587974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98570" y="3005931"/>
            <a:ext cx="127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@airispress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22196" y="3363838"/>
            <a:ext cx="192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vk.com</a:t>
            </a:r>
            <a:r>
              <a:rPr lang="ru-RU" dirty="0" smtClean="0"/>
              <a:t>/</a:t>
            </a:r>
            <a:r>
              <a:rPr lang="en-US" dirty="0" smtClean="0"/>
              <a:t>airis_press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13783" y="3775077"/>
            <a:ext cx="106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airispress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28985" y="4159996"/>
            <a:ext cx="140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Айрис-пресс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34774" y="4522370"/>
            <a:ext cx="255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Айрис-пресс (</a:t>
            </a:r>
            <a:r>
              <a:rPr lang="en-US" dirty="0"/>
              <a:t>Airis </a:t>
            </a:r>
            <a:r>
              <a:rPr lang="en-US" dirty="0" smtClean="0"/>
              <a:t>Press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5536" y="555526"/>
            <a:ext cx="7435690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Нашу продукцию можно приобрести в магазинах:</a:t>
            </a:r>
          </a:p>
          <a:p>
            <a:r>
              <a:rPr lang="ru-RU" sz="36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Детский мир</a:t>
            </a:r>
            <a:r>
              <a:rPr lang="ru-RU" sz="36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Wildberries</a:t>
            </a:r>
            <a:r>
              <a:rPr lang="ru-RU" sz="36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OZON</a:t>
            </a:r>
            <a:endParaRPr lang="ru-RU" sz="36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1116013" y="555625"/>
            <a:ext cx="66960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rial" charset="0"/>
              </a:rPr>
              <a:t>Функциональная грамотность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827088" y="1058863"/>
            <a:ext cx="77501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spcBef>
                <a:spcPct val="20000"/>
              </a:spcBef>
              <a:buFont typeface="Wingdings" pitchFamily="2" charset="2"/>
              <a:buNone/>
            </a:pP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88313"/>
            <a:ext cx="7560840" cy="1940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</a:rPr>
              <a:t>«Функциональная грамотность —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0066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000066"/>
                </a:solidFill>
                <a:cs typeface="Arial" charset="0"/>
              </a:rPr>
              <a:t>                                                                                       А</a:t>
            </a:r>
            <a:r>
              <a:rPr lang="ru-RU" sz="1600" b="1" dirty="0">
                <a:solidFill>
                  <a:srgbClr val="000066"/>
                </a:solidFill>
                <a:cs typeface="Arial" charset="0"/>
              </a:rPr>
              <a:t>. А. Леонтьев.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139702"/>
            <a:ext cx="6731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000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3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109921"/>
            <a:ext cx="2447925" cy="647700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естественнонаучная грамотность</a:t>
            </a:r>
          </a:p>
        </p:txBody>
      </p:sp>
      <p:sp>
        <p:nvSpPr>
          <p:cNvPr id="3" name="Прямоугольник 1"/>
          <p:cNvSpPr/>
          <p:nvPr/>
        </p:nvSpPr>
        <p:spPr>
          <a:xfrm>
            <a:off x="467543" y="2977600"/>
            <a:ext cx="2447925" cy="914400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математическая грамотность</a:t>
            </a:r>
          </a:p>
        </p:txBody>
      </p:sp>
      <p:sp>
        <p:nvSpPr>
          <p:cNvPr id="4" name="Прямоугольник 1"/>
          <p:cNvSpPr/>
          <p:nvPr/>
        </p:nvSpPr>
        <p:spPr>
          <a:xfrm>
            <a:off x="467542" y="4111979"/>
            <a:ext cx="2447925" cy="698897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читательская грамотность</a:t>
            </a:r>
          </a:p>
        </p:txBody>
      </p:sp>
      <p:sp>
        <p:nvSpPr>
          <p:cNvPr id="17412" name="Rectangle 13"/>
          <p:cNvSpPr>
            <a:spLocks noChangeArrowheads="1"/>
          </p:cNvSpPr>
          <p:nvPr/>
        </p:nvSpPr>
        <p:spPr bwMode="auto">
          <a:xfrm>
            <a:off x="2195513" y="530225"/>
            <a:ext cx="4861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Виды функциональной грамотности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3203575" y="3435350"/>
            <a:ext cx="5840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211292"/>
            <a:ext cx="2447925" cy="647700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к</a:t>
            </a:r>
            <a:r>
              <a:rPr lang="ru-RU" sz="1400" b="1" dirty="0" smtClean="0">
                <a:solidFill>
                  <a:srgbClr val="002060"/>
                </a:solidFill>
                <a:latin typeface="Arial" charset="0"/>
              </a:rPr>
              <a:t>ультурная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и гражданская грамотность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05958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Одной из задач современного образования является – формирование функционально грамотных людей.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Актуальна ли </a:t>
            </a:r>
            <a:r>
              <a:rPr lang="ru-RU" sz="1400" b="1" dirty="0">
                <a:solidFill>
                  <a:srgbClr val="002060"/>
                </a:solidFill>
              </a:rPr>
              <a:t>она для дошкольного образования? Бесспорно – 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211710"/>
            <a:ext cx="4572000" cy="12448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</a:rPr>
              <a:t>Цель педагога </a:t>
            </a:r>
            <a:r>
              <a:rPr lang="ru-RU" sz="1400" b="1" dirty="0">
                <a:solidFill>
                  <a:srgbClr val="002060"/>
                </a:solidFill>
              </a:rPr>
              <a:t>помочь детям с легкостью воспринимать окружающий их мир, научить адаптироваться в любых ситуациях, находить нестандартные решения и идти к поставленной цели.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2" y="1203598"/>
            <a:ext cx="2447925" cy="647700"/>
          </a:xfrm>
          <a:prstGeom prst="rect">
            <a:avLst/>
          </a:prstGeom>
          <a:solidFill>
            <a:srgbClr val="FFF90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к</a:t>
            </a:r>
            <a:r>
              <a:rPr lang="ru-RU" sz="1400" b="1" dirty="0" smtClean="0">
                <a:solidFill>
                  <a:srgbClr val="002060"/>
                </a:solidFill>
                <a:latin typeface="Arial" charset="0"/>
              </a:rPr>
              <a:t>ультурная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</a:rPr>
              <a:t>и гражданская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10628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1116013" y="555625"/>
            <a:ext cx="66960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rial" charset="0"/>
              </a:rPr>
              <a:t>Задачи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827088" y="1058863"/>
            <a:ext cx="77501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spcBef>
                <a:spcPct val="20000"/>
              </a:spcBef>
              <a:buFont typeface="Wingdings" pitchFamily="2" charset="2"/>
              <a:buNone/>
            </a:pP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088" y="1001438"/>
            <a:ext cx="7560840" cy="339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</a:rPr>
              <a:t>Стремиться </a:t>
            </a:r>
            <a:r>
              <a:rPr lang="ru-RU" sz="1400" b="1" dirty="0">
                <a:solidFill>
                  <a:srgbClr val="002060"/>
                </a:solidFill>
              </a:rPr>
              <a:t>к максимальной поддержке инициативы и самостоятельной активности детей в образовательной деятельности, в решении образовательных и жизненных задач.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400" b="1" dirty="0">
                <a:solidFill>
                  <a:srgbClr val="002060"/>
                </a:solidFill>
              </a:rPr>
              <a:t>А</a:t>
            </a:r>
            <a:r>
              <a:rPr lang="ru-RU" sz="1400" b="1" dirty="0" smtClean="0">
                <a:solidFill>
                  <a:srgbClr val="002060"/>
                </a:solidFill>
              </a:rPr>
              <a:t>ктивно </a:t>
            </a:r>
            <a:r>
              <a:rPr lang="ru-RU" sz="1400" b="1" dirty="0">
                <a:solidFill>
                  <a:srgbClr val="002060"/>
                </a:solidFill>
              </a:rPr>
              <a:t>использовать интегрированный подход, позволяющий решать задачи нескольких образовательных областей в рамках одного мероприятия (события). </a:t>
            </a:r>
            <a:r>
              <a:rPr lang="ru-RU" sz="1400" b="1" dirty="0" smtClean="0">
                <a:solidFill>
                  <a:srgbClr val="002060"/>
                </a:solidFill>
              </a:rPr>
              <a:t>Это дает возможность </a:t>
            </a:r>
            <a:r>
              <a:rPr lang="ru-RU" sz="1400" b="1" dirty="0">
                <a:solidFill>
                  <a:srgbClr val="002060"/>
                </a:solidFill>
              </a:rPr>
              <a:t>целостного восприятия ребёнком окружающего мира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400" b="1" dirty="0" smtClean="0">
                <a:solidFill>
                  <a:srgbClr val="C00000"/>
                </a:solidFill>
              </a:rPr>
              <a:t>В </a:t>
            </a:r>
            <a:r>
              <a:rPr lang="ru-RU" sz="1400" b="1" dirty="0">
                <a:solidFill>
                  <a:srgbClr val="C00000"/>
                </a:solidFill>
              </a:rPr>
              <a:t>организации образовательных мероприятий максимально активизировать психические процессы </a:t>
            </a:r>
            <a:r>
              <a:rPr lang="ru-RU" sz="1400" b="1" dirty="0" smtClean="0">
                <a:solidFill>
                  <a:srgbClr val="C00000"/>
                </a:solidFill>
              </a:rPr>
              <a:t>(восприятие, внимание</a:t>
            </a:r>
            <a:r>
              <a:rPr lang="ru-RU" sz="1400" b="1" dirty="0">
                <a:solidFill>
                  <a:srgbClr val="C00000"/>
                </a:solidFill>
              </a:rPr>
              <a:t>, воображение, </a:t>
            </a:r>
            <a:r>
              <a:rPr lang="ru-RU" sz="1400" b="1" dirty="0" smtClean="0">
                <a:solidFill>
                  <a:srgbClr val="C00000"/>
                </a:solidFill>
              </a:rPr>
              <a:t>мышление и речь, память).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</a:rPr>
              <a:t>Само пространство группы должно стимулировать активность </a:t>
            </a:r>
            <a:r>
              <a:rPr lang="ru-RU" sz="1400" b="1" dirty="0">
                <a:solidFill>
                  <a:srgbClr val="002060"/>
                </a:solidFill>
              </a:rPr>
              <a:t>ребёнка (экспериментировать, наблюдать, творческая деятельность и др</a:t>
            </a:r>
            <a:r>
              <a:rPr lang="ru-RU" sz="1400" b="1" dirty="0" smtClean="0">
                <a:solidFill>
                  <a:srgbClr val="002060"/>
                </a:solidFill>
              </a:rPr>
              <a:t>.). Речь идет о создании предметно-пространственной среды.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1116013" y="555625"/>
            <a:ext cx="66960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Нейропсихологическая диагностика детей дошкольного возраста</a:t>
            </a:r>
            <a:endParaRPr lang="ru-RU" sz="16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827088" y="1058863"/>
            <a:ext cx="77501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spcBef>
                <a:spcPct val="20000"/>
              </a:spcBef>
              <a:buFont typeface="Wingdings" pitchFamily="2" charset="2"/>
              <a:buNone/>
            </a:pP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5" name="Picture 2" descr="\\W2KDS\Pics_Inet\_png\Популярная нейропсихология_IQ-тетради\27411_Psih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491630"/>
            <a:ext cx="4286405" cy="3078342"/>
          </a:xfrm>
          <a:prstGeom prst="rect">
            <a:avLst/>
          </a:prstGeom>
          <a:noFill/>
        </p:spPr>
      </p:pic>
      <p:pic>
        <p:nvPicPr>
          <p:cNvPr id="6" name="Picture 3" descr="\\W2KDS\Pics_Inet\_png\Популярная нейропсихология_IQ-тетради\27411_Psih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2724">
            <a:off x="4076694" y="1832336"/>
            <a:ext cx="5207768" cy="314369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38668">
            <a:off x="6264940" y="1147917"/>
            <a:ext cx="2232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Все три части упакованы в плёнку и распространяются как единый комплект</a:t>
            </a:r>
          </a:p>
        </p:txBody>
      </p:sp>
    </p:spTree>
    <p:extLst>
      <p:ext uri="{BB962C8B-B14F-4D97-AF65-F5344CB8AC3E}">
        <p14:creationId xmlns:p14="http://schemas.microsoft.com/office/powerpoint/2010/main" val="17809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16013" y="555624"/>
            <a:ext cx="6696347" cy="57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Нейропсихологическая диагностика детей дошкольного  возраста</a:t>
            </a:r>
            <a:endParaRPr lang="ru-RU" sz="16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027" name="Picture 3" descr="C:\Users\Tasya\Desktop\Новая папка\05511_Metodichka_03-94_Страница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94954"/>
            <a:ext cx="2880320" cy="4088646"/>
          </a:xfrm>
          <a:prstGeom prst="rect">
            <a:avLst/>
          </a:prstGeom>
          <a:noFill/>
        </p:spPr>
      </p:pic>
      <p:pic>
        <p:nvPicPr>
          <p:cNvPr id="1028" name="Picture 4" descr="C:\Users\Tasya\Desktop\Новая папка\05511_Metodichka_03-94_Страница_06.jpg"/>
          <p:cNvPicPr>
            <a:picLocks noChangeAspect="1" noChangeArrowheads="1"/>
          </p:cNvPicPr>
          <p:nvPr/>
        </p:nvPicPr>
        <p:blipFill rotWithShape="1">
          <a:blip r:embed="rId3" cstate="print"/>
          <a:srcRect t="7225"/>
          <a:stretch/>
        </p:blipFill>
        <p:spPr bwMode="auto">
          <a:xfrm>
            <a:off x="3060030" y="1113824"/>
            <a:ext cx="2880122" cy="3792969"/>
          </a:xfrm>
          <a:prstGeom prst="rect">
            <a:avLst/>
          </a:prstGeom>
          <a:noFill/>
        </p:spPr>
      </p:pic>
      <p:pic>
        <p:nvPicPr>
          <p:cNvPr id="1030" name="Picture 6" descr="C:\Users\Tasya\Desktop\Новая папка\05511_Metodichka_03-94_Страница_08.jpg"/>
          <p:cNvPicPr>
            <a:picLocks noChangeAspect="1" noChangeArrowheads="1"/>
          </p:cNvPicPr>
          <p:nvPr/>
        </p:nvPicPr>
        <p:blipFill rotWithShape="1">
          <a:blip r:embed="rId4" cstate="print"/>
          <a:srcRect t="8591"/>
          <a:stretch/>
        </p:blipFill>
        <p:spPr bwMode="auto">
          <a:xfrm>
            <a:off x="6012160" y="1150064"/>
            <a:ext cx="2952328" cy="3830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6013" y="555625"/>
            <a:ext cx="66960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Нейропсихологическая диагностика детей дошкольного возраста</a:t>
            </a:r>
            <a:endParaRPr lang="ru-RU" sz="16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43558"/>
            <a:ext cx="290666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87574"/>
            <a:ext cx="3024336" cy="199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40152" y="3219822"/>
            <a:ext cx="3096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Материалы для исследования фонематического</a:t>
            </a:r>
            <a:r>
              <a:rPr kumimoji="0" lang="ru-RU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 слуха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003798"/>
            <a:ext cx="3168352" cy="197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47864" y="2571750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latin typeface="Calibri" pitchFamily="34" charset="0"/>
                <a:cs typeface="Arial" pitchFamily="34" charset="0"/>
              </a:rPr>
              <a:t>Проба на эмоциональный </a:t>
            </a:r>
            <a:r>
              <a:rPr lang="ru-RU" sz="1400" dirty="0" err="1">
                <a:latin typeface="Calibri" pitchFamily="34" charset="0"/>
                <a:cs typeface="Arial" pitchFamily="34" charset="0"/>
              </a:rPr>
              <a:t>гнозис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7504" y="3003798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Материалы для исследования зрительной</a:t>
            </a:r>
            <a:r>
              <a:rPr kumimoji="0" lang="ru-RU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 памяти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1403350" y="627063"/>
            <a:ext cx="58086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</a:rPr>
              <a:t>Что такое мышление ребенка</a:t>
            </a:r>
            <a:endParaRPr lang="ru-RU" sz="24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912813" y="1560513"/>
            <a:ext cx="7751762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Font typeface="Wingdings" pitchFamily="2" charset="2"/>
              <a:buNone/>
            </a:pP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1403350" y="627063"/>
            <a:ext cx="580866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C00000"/>
                </a:solidFill>
                <a:cs typeface="Arial" charset="0"/>
              </a:rPr>
              <a:t>    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611188" y="1779662"/>
            <a:ext cx="4248844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Мышление</a:t>
            </a:r>
            <a:r>
              <a:rPr lang="ru-RU" sz="2000" b="1" dirty="0" smtClean="0">
                <a:solidFill>
                  <a:srgbClr val="002060"/>
                </a:solidFill>
              </a:rPr>
              <a:t> – это процесс познания человеком действительности с помощью мыслительных процессов – анализа, синтеза, рассуждений.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                                    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23678"/>
            <a:ext cx="3384376" cy="1454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4212</TotalTime>
  <Words>1007</Words>
  <Application>Microsoft Office PowerPoint</Application>
  <PresentationFormat>Экран (16:9)</PresentationFormat>
  <Paragraphs>196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Косоня Мария Дмитриевна</dc:creator>
  <cp:lastModifiedBy>Арсений Соловейчик</cp:lastModifiedBy>
  <cp:revision>177</cp:revision>
  <cp:lastPrinted>2022-03-09T10:35:57Z</cp:lastPrinted>
  <dcterms:created xsi:type="dcterms:W3CDTF">2021-01-20T13:07:39Z</dcterms:created>
  <dcterms:modified xsi:type="dcterms:W3CDTF">2022-03-23T11:05:17Z</dcterms:modified>
</cp:coreProperties>
</file>