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1" r:id="rId3"/>
    <p:sldId id="257" r:id="rId4"/>
    <p:sldId id="260" r:id="rId5"/>
    <p:sldId id="258" r:id="rId6"/>
    <p:sldId id="262" r:id="rId7"/>
    <p:sldId id="263" r:id="rId8"/>
    <p:sldId id="268" r:id="rId9"/>
    <p:sldId id="266" r:id="rId10"/>
    <p:sldId id="267" r:id="rId11"/>
    <p:sldId id="265" r:id="rId12"/>
    <p:sldId id="269" r:id="rId13"/>
    <p:sldId id="275" r:id="rId14"/>
    <p:sldId id="274" r:id="rId15"/>
    <p:sldId id="273" r:id="rId16"/>
    <p:sldId id="272" r:id="rId17"/>
    <p:sldId id="271" r:id="rId18"/>
    <p:sldId id="281" r:id="rId19"/>
    <p:sldId id="280" r:id="rId20"/>
    <p:sldId id="279" r:id="rId21"/>
    <p:sldId id="278" r:id="rId22"/>
    <p:sldId id="277" r:id="rId23"/>
    <p:sldId id="276" r:id="rId24"/>
    <p:sldId id="270" r:id="rId25"/>
    <p:sldId id="287" r:id="rId26"/>
    <p:sldId id="286" r:id="rId27"/>
    <p:sldId id="285" r:id="rId28"/>
    <p:sldId id="284" r:id="rId29"/>
    <p:sldId id="283" r:id="rId30"/>
    <p:sldId id="291" r:id="rId31"/>
    <p:sldId id="290" r:id="rId32"/>
    <p:sldId id="289" r:id="rId33"/>
    <p:sldId id="288" r:id="rId34"/>
    <p:sldId id="293" r:id="rId35"/>
    <p:sldId id="292" r:id="rId36"/>
    <p:sldId id="282" r:id="rId37"/>
    <p:sldId id="259" r:id="rId3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Roboto Black" panose="020B0604020202020204" charset="0"/>
      <p:bold r:id="rId44"/>
      <p:boldItalic r:id="rId45"/>
    </p:embeddedFont>
    <p:embeddedFont>
      <p:font typeface="Wingdings 3" panose="05040102010807070707" pitchFamily="18" charset="2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hSdwKtlbPZhhQ/ogrGQhFtuPE4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66" autoAdjust="0"/>
    <p:restoredTop sz="94660"/>
  </p:normalViewPr>
  <p:slideViewPr>
    <p:cSldViewPr snapToGrid="0">
      <p:cViewPr>
        <p:scale>
          <a:sx n="100" d="100"/>
          <a:sy n="100" d="100"/>
        </p:scale>
        <p:origin x="-3880" y="-18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49463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6" name="Google Shape;16;p6" descr="1648061945(1)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1" name="Google Shape;11;p5" descr="1648061945(1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PervoeSentyabrya" TargetMode="External"/><Relationship Id="rId13" Type="http://schemas.openxmlformats.org/officeDocument/2006/relationships/image" Target="../media/image66.png"/><Relationship Id="rId18" Type="http://schemas.openxmlformats.org/officeDocument/2006/relationships/hyperlink" Target="https://1sept.ru/" TargetMode="External"/><Relationship Id="rId3" Type="http://schemas.openxmlformats.org/officeDocument/2006/relationships/image" Target="../media/image1.jpg"/><Relationship Id="rId21" Type="http://schemas.openxmlformats.org/officeDocument/2006/relationships/image" Target="../media/image70.png"/><Relationship Id="rId7" Type="http://schemas.openxmlformats.org/officeDocument/2006/relationships/image" Target="../media/image63.png"/><Relationship Id="rId12" Type="http://schemas.openxmlformats.org/officeDocument/2006/relationships/hyperlink" Target="https://ds.1sept.ru/" TargetMode="External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deo.1sept.ru/" TargetMode="External"/><Relationship Id="rId20" Type="http://schemas.openxmlformats.org/officeDocument/2006/relationships/hyperlink" Target="https://edu.1sept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k.ru/digital.september" TargetMode="External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openxmlformats.org/officeDocument/2006/relationships/hyperlink" Target="https://vk.com/digital.september" TargetMode="External"/><Relationship Id="rId19" Type="http://schemas.openxmlformats.org/officeDocument/2006/relationships/image" Target="../media/image69.png"/><Relationship Id="rId4" Type="http://schemas.openxmlformats.org/officeDocument/2006/relationships/hyperlink" Target="https://t.me/pervoesent" TargetMode="External"/><Relationship Id="rId9" Type="http://schemas.openxmlformats.org/officeDocument/2006/relationships/image" Target="../media/image64.png"/><Relationship Id="rId14" Type="http://schemas.openxmlformats.org/officeDocument/2006/relationships/hyperlink" Target="https://urok.1sept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" descr="16480619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8"/>
            <a:ext cx="9144032" cy="5143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1648061945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164237" y="2324988"/>
            <a:ext cx="6400800" cy="131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algn="l"/>
            <a:r>
              <a:rPr lang="ru-RU" dirty="0">
                <a:solidFill>
                  <a:srgbClr val="002060"/>
                </a:solidFill>
              </a:rPr>
              <a:t>ЖУРАВЛЕВА Е.В.</a:t>
            </a:r>
          </a:p>
          <a:p>
            <a:pPr marL="0" algn="l"/>
            <a:r>
              <a:rPr lang="ru-RU" dirty="0">
                <a:solidFill>
                  <a:srgbClr val="002060"/>
                </a:solidFill>
              </a:rPr>
              <a:t>старший преподаватель каф. иностранных </a:t>
            </a:r>
            <a:r>
              <a:rPr lang="ru-RU" dirty="0" smtClean="0">
                <a:solidFill>
                  <a:srgbClr val="002060"/>
                </a:solidFill>
              </a:rPr>
              <a:t>языков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Государственного университета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« </a:t>
            </a:r>
            <a:r>
              <a:rPr lang="ru-RU" dirty="0">
                <a:solidFill>
                  <a:srgbClr val="002060"/>
                </a:solidFill>
              </a:rPr>
              <a:t>Дубна»</a:t>
            </a: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454" y="1127302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КАК НАЧАТЬ ИЗУЧАТЬ АНГЛИЙСКИЙ ЯЗЫК ИНТЕРЕСНО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/>
        </p:nvSpPr>
        <p:spPr>
          <a:xfrm>
            <a:off x="0" y="1226820"/>
            <a:ext cx="9144000" cy="28041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ru-RU" sz="3600" dirty="0" smtClean="0">
                <a:solidFill>
                  <a:srgbClr val="00B050"/>
                </a:solidFill>
              </a:rPr>
              <a:t>Сочетания согласных : </a:t>
            </a:r>
            <a:r>
              <a:rPr lang="en-US" sz="4000" b="1" dirty="0" err="1" smtClean="0">
                <a:solidFill>
                  <a:srgbClr val="FF0000"/>
                </a:solidFill>
              </a:rPr>
              <a:t>sh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ch</a:t>
            </a:r>
            <a:r>
              <a:rPr lang="en-US" sz="4000" b="1" dirty="0" smtClean="0">
                <a:solidFill>
                  <a:srgbClr val="FF0000"/>
                </a:solidFill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</a:rPr>
              <a:t>th</a:t>
            </a:r>
            <a:r>
              <a:rPr lang="en-US" sz="4000" b="1" dirty="0" smtClean="0">
                <a:solidFill>
                  <a:srgbClr val="FF0000"/>
                </a:solidFill>
              </a:rPr>
              <a:t>, ng</a:t>
            </a:r>
          </a:p>
          <a:p>
            <a:pPr marL="0" indent="0" algn="ctr">
              <a:buNone/>
            </a:pPr>
            <a:endParaRPr lang="en-US" sz="36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rgbClr val="00B050"/>
                </a:solidFill>
              </a:rPr>
              <a:t>Сочетания гласных и согласных букв:</a:t>
            </a: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FF0000"/>
                </a:solidFill>
              </a:rPr>
              <a:t>er</a:t>
            </a:r>
            <a:r>
              <a:rPr lang="en-US" sz="4000" b="1" dirty="0" smtClean="0">
                <a:solidFill>
                  <a:srgbClr val="FF0000"/>
                </a:solidFill>
              </a:rPr>
              <a:t>, or </a:t>
            </a:r>
            <a:r>
              <a:rPr lang="ru-RU" sz="4000" b="1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rgbClr val="00B050"/>
                </a:solidFill>
              </a:rPr>
              <a:t>в безударной позиции</a:t>
            </a:r>
            <a:endParaRPr lang="en-US" sz="36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724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8" b="20698"/>
          <a:stretch/>
        </p:blipFill>
        <p:spPr bwMode="auto">
          <a:xfrm>
            <a:off x="76200" y="1257300"/>
            <a:ext cx="310358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3322" r="10425" b="14962"/>
          <a:stretch/>
        </p:blipFill>
        <p:spPr bwMode="auto">
          <a:xfrm>
            <a:off x="4451350" y="806450"/>
            <a:ext cx="3464450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84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/>
        </p:nvSpPr>
        <p:spPr>
          <a:xfrm>
            <a:off x="2240280" y="731520"/>
            <a:ext cx="4015740" cy="73533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dirty="0" smtClean="0">
                <a:solidFill>
                  <a:srgbClr val="FF0000"/>
                </a:solidFill>
              </a:rPr>
              <a:t>Дополнение: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/>
        </p:nvSpPr>
        <p:spPr>
          <a:xfrm>
            <a:off x="457200" y="1495425"/>
            <a:ext cx="8229600" cy="445770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ru-RU" dirty="0" smtClean="0"/>
              <a:t>1. </a:t>
            </a:r>
            <a:r>
              <a:rPr lang="ru-RU" dirty="0" smtClean="0">
                <a:solidFill>
                  <a:srgbClr val="00B050"/>
                </a:solidFill>
              </a:rPr>
              <a:t>Чтение незнакомых слов по нашим правилам;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07398" y="1950003"/>
            <a:ext cx="669674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Ты не знаешь эти слова, но они читаются по нашему Правилу 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Aa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[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</a:t>
            </a:r>
            <a:r>
              <a:rPr kumimoji="0" lang="en-US" alt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].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Постарайся их прочесть.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00" y="2873333"/>
            <a:ext cx="576064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35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1988820" y="718173"/>
            <a:ext cx="6789420" cy="470547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ru-RU" sz="2500" dirty="0" smtClean="0"/>
              <a:t>2. </a:t>
            </a:r>
            <a:r>
              <a:rPr lang="ru-RU" sz="2500" dirty="0" smtClean="0">
                <a:solidFill>
                  <a:srgbClr val="00B050"/>
                </a:solidFill>
              </a:rPr>
              <a:t>Сравнительное чтение по всем типам;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3820" y="1188720"/>
            <a:ext cx="88620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Ты знаешь эти слова. Вспомни, как они читаются, и прочти их в строчку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     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Aa – 1,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2,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kumimoji="0" lang="ru-RU" alt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627" y="1637274"/>
            <a:ext cx="6077585" cy="30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62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9540" y="1060161"/>
            <a:ext cx="88925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Ты знаешь почти все эти слова. Они все читаются по нашим правилам. Прочти их в строчку. 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Aa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– 1, 2, 3, 4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1636332"/>
            <a:ext cx="6075680" cy="30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60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/>
        </p:nvSpPr>
        <p:spPr>
          <a:xfrm>
            <a:off x="3117386" y="812724"/>
            <a:ext cx="6038849" cy="597046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ru-RU" dirty="0" smtClean="0"/>
              <a:t>3. </a:t>
            </a:r>
            <a:r>
              <a:rPr lang="ru-RU" dirty="0" smtClean="0">
                <a:solidFill>
                  <a:srgbClr val="00B050"/>
                </a:solidFill>
              </a:rPr>
              <a:t>Буквосочетание</a:t>
            </a:r>
            <a:r>
              <a:rPr lang="ru-RU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a+ </a:t>
            </a:r>
            <a:r>
              <a:rPr lang="en-US" dirty="0" err="1" smtClean="0">
                <a:solidFill>
                  <a:srgbClr val="FF0000"/>
                </a:solidFill>
              </a:rPr>
              <a:t>ll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7109" r="7725" b="15644"/>
          <a:stretch/>
        </p:blipFill>
        <p:spPr bwMode="auto">
          <a:xfrm>
            <a:off x="57149" y="1223106"/>
            <a:ext cx="3219451" cy="335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6633" r="5503" b="13081"/>
          <a:stretch/>
        </p:blipFill>
        <p:spPr bwMode="auto">
          <a:xfrm>
            <a:off x="4248151" y="1473198"/>
            <a:ext cx="3161834" cy="310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789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>
            <a:spLocks noGrp="1"/>
          </p:cNvSpPr>
          <p:nvPr/>
        </p:nvSpPr>
        <p:spPr>
          <a:xfrm>
            <a:off x="2736850" y="783026"/>
            <a:ext cx="6184900" cy="706003"/>
          </a:xfrm>
          <a:prstGeom prst="rect">
            <a:avLst/>
          </a:prstGeom>
          <a:solidFill>
            <a:schemeClr val="bg1"/>
          </a:solidFill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None/>
            </a:pPr>
            <a:r>
              <a:rPr lang="ru-RU" dirty="0"/>
              <a:t>4</a:t>
            </a:r>
            <a:r>
              <a:rPr lang="ru-RU" dirty="0" smtClean="0"/>
              <a:t>.</a:t>
            </a:r>
            <a:r>
              <a:rPr lang="ru-RU" dirty="0" smtClean="0">
                <a:solidFill>
                  <a:srgbClr val="00B050"/>
                </a:solidFill>
              </a:rPr>
              <a:t> Готовим прописи.</a:t>
            </a:r>
          </a:p>
          <a:p>
            <a:pPr marL="0" indent="0">
              <a:buNone/>
            </a:pP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8" b="14588"/>
          <a:stretch/>
        </p:blipFill>
        <p:spPr bwMode="auto">
          <a:xfrm>
            <a:off x="76199" y="1240182"/>
            <a:ext cx="3270251" cy="3196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 b="16760"/>
          <a:stretch/>
        </p:blipFill>
        <p:spPr bwMode="auto">
          <a:xfrm>
            <a:off x="3346450" y="1266901"/>
            <a:ext cx="3340099" cy="316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265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1" y="803608"/>
            <a:ext cx="3049270" cy="383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3048" y="1365250"/>
            <a:ext cx="3638551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rgbClr val="002060"/>
                </a:solidFill>
              </a:rPr>
              <a:t>Пособие предназначено для первого года обучения английскому языку в начальной школе и может использоваться в дополнение к любому учебнику для 2 класса, а также как пособие для самостоятельной и домашней работы. Тематика пособия соответствует темам ФГОС-2021 и новой Примерной рабочей программе начального общего образования, а задания направлены на обучение чтению, грамматике, говорению и на расширение словарного запаса младших школьников. Простые, понятные объяснения правил позволят школьникам надежно овладеть учебным материалом</a:t>
            </a:r>
            <a:r>
              <a:rPr lang="ru-RU" sz="1200" dirty="0" smtClean="0">
                <a:solidFill>
                  <a:srgbClr val="002060"/>
                </a:solidFill>
              </a:rPr>
              <a:t>.</a:t>
            </a:r>
            <a:r>
              <a:rPr lang="en-US" sz="1200" dirty="0" smtClean="0">
                <a:solidFill>
                  <a:srgbClr val="002060"/>
                </a:solidFill>
              </a:rPr>
              <a:t> </a:t>
            </a:r>
            <a:r>
              <a:rPr lang="ru-RU" sz="1200" dirty="0" smtClean="0">
                <a:solidFill>
                  <a:srgbClr val="002060"/>
                </a:solidFill>
              </a:rPr>
              <a:t>К каждой теме дана небольшая контрольная работа.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94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5571" b="31552"/>
          <a:stretch/>
        </p:blipFill>
        <p:spPr bwMode="auto">
          <a:xfrm>
            <a:off x="4362448" y="944591"/>
            <a:ext cx="3702051" cy="35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024" y="711459"/>
            <a:ext cx="4067175" cy="4055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/>
              <a:t>                               Содержание</a:t>
            </a:r>
            <a:endParaRPr lang="ru-RU" sz="1600" dirty="0"/>
          </a:p>
          <a:p>
            <a:pPr>
              <a:lnSpc>
                <a:spcPct val="114000"/>
              </a:lnSpc>
            </a:pPr>
            <a:r>
              <a:rPr lang="ru-RU" sz="1150" dirty="0"/>
              <a:t>Личные местоимения, един. </a:t>
            </a:r>
            <a:r>
              <a:rPr lang="ru-RU" sz="1150" dirty="0" smtClean="0"/>
              <a:t>число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/>
              <a:t>"</a:t>
            </a:r>
            <a:r>
              <a:rPr lang="ru-RU" sz="1150" b="1" dirty="0" err="1"/>
              <a:t>am</a:t>
            </a:r>
            <a:r>
              <a:rPr lang="ru-RU" sz="1150" b="1" dirty="0"/>
              <a:t>, </a:t>
            </a:r>
            <a:r>
              <a:rPr lang="ru-RU" sz="1150" b="1" dirty="0" err="1"/>
              <a:t>is</a:t>
            </a:r>
            <a:r>
              <a:rPr lang="ru-RU" sz="1150" b="1" dirty="0"/>
              <a:t>, </a:t>
            </a:r>
            <a:r>
              <a:rPr lang="ru-RU" sz="1150" b="1" dirty="0" err="1"/>
              <a:t>are</a:t>
            </a:r>
            <a:r>
              <a:rPr lang="ru-RU" sz="1150" dirty="0"/>
              <a:t>" в един. числе	</a:t>
            </a:r>
            <a:endParaRPr lang="ru-RU" sz="1150" dirty="0" smtClean="0"/>
          </a:p>
          <a:p>
            <a:pPr>
              <a:lnSpc>
                <a:spcPct val="114000"/>
              </a:lnSpc>
            </a:pPr>
            <a:r>
              <a:rPr lang="ru-RU" sz="1150" dirty="0" smtClean="0"/>
              <a:t>Числительные 1-10</a:t>
            </a:r>
          </a:p>
          <a:p>
            <a:pPr>
              <a:lnSpc>
                <a:spcPct val="114000"/>
              </a:lnSpc>
            </a:pPr>
            <a:r>
              <a:rPr lang="ru-RU" sz="1150" dirty="0" smtClean="0"/>
              <a:t>Профессии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/>
              <a:t>Артикль "</a:t>
            </a:r>
            <a:r>
              <a:rPr lang="ru-RU" sz="1150" b="1" dirty="0"/>
              <a:t>a</a:t>
            </a:r>
            <a:r>
              <a:rPr lang="ru-RU" sz="1150" dirty="0"/>
              <a:t>" или "</a:t>
            </a:r>
            <a:r>
              <a:rPr lang="ru-RU" sz="1150" b="1" dirty="0" err="1"/>
              <a:t>an</a:t>
            </a:r>
            <a:r>
              <a:rPr lang="ru-RU" sz="1150" dirty="0" smtClean="0"/>
              <a:t>"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 smtClean="0"/>
              <a:t>Цвета</a:t>
            </a:r>
          </a:p>
          <a:p>
            <a:pPr>
              <a:lnSpc>
                <a:spcPct val="114000"/>
              </a:lnSpc>
            </a:pPr>
            <a:r>
              <a:rPr lang="ru-RU" sz="1150" dirty="0" smtClean="0"/>
              <a:t>Личные местоимения, един. число, упражнения</a:t>
            </a:r>
          </a:p>
          <a:p>
            <a:pPr>
              <a:lnSpc>
                <a:spcPct val="114000"/>
              </a:lnSpc>
            </a:pPr>
            <a:r>
              <a:rPr lang="ru-RU" sz="1150" dirty="0" smtClean="0"/>
              <a:t>Рассказ </a:t>
            </a:r>
            <a:r>
              <a:rPr lang="ru-RU" sz="1150" dirty="0"/>
              <a:t>о </a:t>
            </a:r>
            <a:r>
              <a:rPr lang="ru-RU" sz="1150" dirty="0" smtClean="0"/>
              <a:t>себе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/>
              <a:t>Страны и </a:t>
            </a:r>
            <a:r>
              <a:rPr lang="ru-RU" sz="1150" dirty="0" smtClean="0"/>
              <a:t>национальности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/>
              <a:t>Числительные 1-12, сложение и </a:t>
            </a:r>
            <a:r>
              <a:rPr lang="ru-RU" sz="1150" dirty="0" smtClean="0"/>
              <a:t>вычитание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/>
              <a:t>Который час?	</a:t>
            </a:r>
          </a:p>
          <a:p>
            <a:pPr>
              <a:lnSpc>
                <a:spcPct val="114000"/>
              </a:lnSpc>
            </a:pPr>
            <a:r>
              <a:rPr lang="ru-RU" sz="1150" dirty="0"/>
              <a:t>"</a:t>
            </a:r>
            <a:r>
              <a:rPr lang="ru-RU" sz="1150" b="1" dirty="0" err="1"/>
              <a:t>have</a:t>
            </a:r>
            <a:r>
              <a:rPr lang="ru-RU" sz="1150" b="1" dirty="0" smtClean="0"/>
              <a:t>/ </a:t>
            </a:r>
            <a:r>
              <a:rPr lang="ru-RU" sz="1150" b="1" dirty="0" err="1" smtClean="0"/>
              <a:t>has</a:t>
            </a:r>
            <a:r>
              <a:rPr lang="ru-RU" sz="1150" dirty="0" smtClean="0"/>
              <a:t> </a:t>
            </a:r>
            <a:r>
              <a:rPr lang="ru-RU" sz="1150" b="1" dirty="0" err="1"/>
              <a:t>got</a:t>
            </a:r>
            <a:r>
              <a:rPr lang="ru-RU" sz="1150" dirty="0"/>
              <a:t>" в един. </a:t>
            </a:r>
            <a:r>
              <a:rPr lang="ru-RU" sz="1150" dirty="0" smtClean="0"/>
              <a:t>числе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 smtClean="0"/>
              <a:t>Семья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/>
              <a:t>"</a:t>
            </a:r>
            <a:r>
              <a:rPr lang="ru-RU" sz="1150" b="1" dirty="0" err="1"/>
              <a:t>have</a:t>
            </a:r>
            <a:r>
              <a:rPr lang="ru-RU" sz="1150" b="1" dirty="0" smtClean="0"/>
              <a:t>/ </a:t>
            </a:r>
            <a:r>
              <a:rPr lang="ru-RU" sz="1150" b="1" dirty="0" err="1" smtClean="0"/>
              <a:t>has</a:t>
            </a:r>
            <a:r>
              <a:rPr lang="ru-RU" sz="1150" dirty="0" smtClean="0"/>
              <a:t> </a:t>
            </a:r>
            <a:r>
              <a:rPr lang="ru-RU" sz="1150" b="1" dirty="0" err="1"/>
              <a:t>got</a:t>
            </a:r>
            <a:r>
              <a:rPr lang="ru-RU" sz="1150" dirty="0"/>
              <a:t>" в един. числе, </a:t>
            </a:r>
            <a:r>
              <a:rPr lang="ru-RU" sz="1150" dirty="0" smtClean="0"/>
              <a:t>упражнения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/>
              <a:t>Притяжательные местоимения, един. </a:t>
            </a:r>
            <a:r>
              <a:rPr lang="ru-RU" sz="1150" dirty="0" smtClean="0"/>
              <a:t>число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/>
              <a:t>Отрицательная форма с "</a:t>
            </a:r>
            <a:r>
              <a:rPr lang="ru-RU" sz="1150" b="1" dirty="0" err="1"/>
              <a:t>am</a:t>
            </a:r>
            <a:r>
              <a:rPr lang="ru-RU" sz="1150" dirty="0"/>
              <a:t>, </a:t>
            </a:r>
            <a:r>
              <a:rPr lang="ru-RU" sz="1150" b="1" dirty="0" err="1"/>
              <a:t>is</a:t>
            </a:r>
            <a:r>
              <a:rPr lang="ru-RU" sz="1150" dirty="0"/>
              <a:t>, </a:t>
            </a:r>
            <a:r>
              <a:rPr lang="ru-RU" sz="1150" b="1" dirty="0" err="1"/>
              <a:t>are</a:t>
            </a:r>
            <a:r>
              <a:rPr lang="ru-RU" sz="1150" dirty="0"/>
              <a:t>" в един. </a:t>
            </a:r>
            <a:r>
              <a:rPr lang="ru-RU" sz="1150" dirty="0" smtClean="0"/>
              <a:t>числе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/>
              <a:t>Вопросительная форма с "</a:t>
            </a:r>
            <a:r>
              <a:rPr lang="ru-RU" sz="1150" b="1" dirty="0" err="1"/>
              <a:t>am</a:t>
            </a:r>
            <a:r>
              <a:rPr lang="ru-RU" sz="1150" dirty="0"/>
              <a:t>, </a:t>
            </a:r>
            <a:r>
              <a:rPr lang="ru-RU" sz="1150" b="1" dirty="0" err="1"/>
              <a:t>is</a:t>
            </a:r>
            <a:r>
              <a:rPr lang="ru-RU" sz="1150" dirty="0"/>
              <a:t>, </a:t>
            </a:r>
            <a:r>
              <a:rPr lang="ru-RU" sz="1150" b="1" dirty="0" err="1"/>
              <a:t>are</a:t>
            </a:r>
            <a:r>
              <a:rPr lang="ru-RU" sz="1150" dirty="0"/>
              <a:t>" в един. </a:t>
            </a:r>
            <a:r>
              <a:rPr lang="ru-RU" sz="1150" dirty="0" smtClean="0"/>
              <a:t>числе</a:t>
            </a:r>
            <a:endParaRPr lang="ru-RU" sz="1150" dirty="0"/>
          </a:p>
          <a:p>
            <a:pPr>
              <a:lnSpc>
                <a:spcPct val="114000"/>
              </a:lnSpc>
            </a:pPr>
            <a:r>
              <a:rPr lang="ru-RU" sz="1150" dirty="0"/>
              <a:t>"</a:t>
            </a:r>
            <a:r>
              <a:rPr lang="ru-RU" sz="1150" b="1" dirty="0" err="1"/>
              <a:t>have</a:t>
            </a:r>
            <a:r>
              <a:rPr lang="ru-RU" sz="1150" b="1" dirty="0" smtClean="0"/>
              <a:t>/ </a:t>
            </a:r>
            <a:r>
              <a:rPr lang="ru-RU" sz="1150" b="1" dirty="0" err="1" smtClean="0"/>
              <a:t>has</a:t>
            </a:r>
            <a:r>
              <a:rPr lang="ru-RU" sz="1150" dirty="0" smtClean="0"/>
              <a:t> </a:t>
            </a:r>
            <a:r>
              <a:rPr lang="ru-RU" sz="1150" b="1" dirty="0" err="1"/>
              <a:t>got</a:t>
            </a:r>
            <a:r>
              <a:rPr lang="ru-RU" sz="1150" dirty="0"/>
              <a:t>", отриц. и вопросит. </a:t>
            </a:r>
            <a:r>
              <a:rPr lang="ru-RU" sz="1150" dirty="0" smtClean="0"/>
              <a:t>формы</a:t>
            </a:r>
            <a:r>
              <a:rPr lang="ru-RU" sz="1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31095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b="6481"/>
          <a:stretch/>
        </p:blipFill>
        <p:spPr bwMode="auto">
          <a:xfrm>
            <a:off x="419100" y="1270000"/>
            <a:ext cx="2958676" cy="331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r="2698" b="5000"/>
          <a:stretch/>
        </p:blipFill>
        <p:spPr bwMode="auto">
          <a:xfrm>
            <a:off x="3663950" y="774699"/>
            <a:ext cx="3164580" cy="357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74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812" y="994299"/>
            <a:ext cx="4561410" cy="38912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500" dirty="0"/>
              <a:t>Учебное пособие предназначено для обучения чтению младших школьников. Короткие, понятно изложенные правила чтения и большое количество тренировочных упражнений можно использовать как на уроках с любым учебником английского языка, так и для дополнительной тренировки во внеурочной деятельности и дома. </a:t>
            </a:r>
            <a:r>
              <a:rPr lang="ru-RU" sz="1500" dirty="0" smtClean="0"/>
              <a:t>Учащиеся освоят чтение всех типов английских слогов, сложных сочетаний гласных и согласных букв. </a:t>
            </a:r>
          </a:p>
          <a:p>
            <a:pPr marL="0" indent="0">
              <a:buNone/>
            </a:pPr>
            <a:r>
              <a:rPr lang="ru-RU" sz="1500" dirty="0" smtClean="0"/>
              <a:t>К каждому разделу пособия даны задания для повторения и самопроверки.</a:t>
            </a:r>
          </a:p>
          <a:p>
            <a:pPr marL="0" indent="0">
              <a:buNone/>
            </a:pPr>
            <a:r>
              <a:rPr lang="ru-RU" sz="1500" dirty="0" smtClean="0"/>
              <a:t>Предлагаемая </a:t>
            </a:r>
            <a:r>
              <a:rPr lang="ru-RU" sz="1500" dirty="0"/>
              <a:t>структура занятий, иллюстрации и частое повторение лексики помогут детям не только научиться читать по-английски, но и расширить словарный запас.</a:t>
            </a:r>
            <a:br>
              <a:rPr lang="ru-RU" sz="1500" dirty="0"/>
            </a:br>
            <a:endParaRPr lang="ru-RU" sz="1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242" y="1066799"/>
            <a:ext cx="2830023" cy="348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61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r="2466" b="4734"/>
          <a:stretch/>
        </p:blipFill>
        <p:spPr bwMode="auto">
          <a:xfrm>
            <a:off x="254000" y="1181494"/>
            <a:ext cx="3003549" cy="347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50" b="5436"/>
          <a:stretch/>
        </p:blipFill>
        <p:spPr bwMode="auto">
          <a:xfrm>
            <a:off x="3660775" y="1026420"/>
            <a:ext cx="3254375" cy="356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4363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3245" b="5075"/>
          <a:stretch/>
        </p:blipFill>
        <p:spPr bwMode="auto">
          <a:xfrm>
            <a:off x="101600" y="1387553"/>
            <a:ext cx="2895600" cy="317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2" b="3373"/>
          <a:stretch/>
        </p:blipFill>
        <p:spPr bwMode="auto">
          <a:xfrm>
            <a:off x="3308351" y="867508"/>
            <a:ext cx="3359149" cy="387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844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3887" b="4856"/>
          <a:stretch/>
        </p:blipFill>
        <p:spPr bwMode="auto">
          <a:xfrm>
            <a:off x="222249" y="1070616"/>
            <a:ext cx="3105151" cy="355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" b="6547"/>
          <a:stretch/>
        </p:blipFill>
        <p:spPr bwMode="auto">
          <a:xfrm>
            <a:off x="3713480" y="952500"/>
            <a:ext cx="3328049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5120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b="7846"/>
          <a:stretch/>
        </p:blipFill>
        <p:spPr bwMode="auto">
          <a:xfrm>
            <a:off x="133350" y="1208605"/>
            <a:ext cx="2965450" cy="340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9" b="7140"/>
          <a:stretch/>
        </p:blipFill>
        <p:spPr bwMode="auto">
          <a:xfrm>
            <a:off x="3388360" y="863052"/>
            <a:ext cx="3399790" cy="374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72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" b="5605"/>
          <a:stretch/>
        </p:blipFill>
        <p:spPr bwMode="auto">
          <a:xfrm>
            <a:off x="190501" y="1314450"/>
            <a:ext cx="3209854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" b="3742"/>
          <a:stretch/>
        </p:blipFill>
        <p:spPr bwMode="auto">
          <a:xfrm>
            <a:off x="4128770" y="965200"/>
            <a:ext cx="329996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488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" t="4370" r="6422" b="20597"/>
          <a:stretch/>
        </p:blipFill>
        <p:spPr bwMode="auto">
          <a:xfrm>
            <a:off x="266700" y="1258570"/>
            <a:ext cx="3467100" cy="335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1"/>
          <a:stretch/>
        </p:blipFill>
        <p:spPr bwMode="auto">
          <a:xfrm>
            <a:off x="4127501" y="923925"/>
            <a:ext cx="3276599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13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" b="5542"/>
          <a:stretch/>
        </p:blipFill>
        <p:spPr bwMode="auto">
          <a:xfrm>
            <a:off x="184150" y="1225550"/>
            <a:ext cx="2970916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" b="11560"/>
          <a:stretch/>
        </p:blipFill>
        <p:spPr bwMode="auto">
          <a:xfrm>
            <a:off x="3831589" y="965200"/>
            <a:ext cx="3338943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308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" r="3088" b="6871"/>
          <a:stretch/>
        </p:blipFill>
        <p:spPr bwMode="auto">
          <a:xfrm>
            <a:off x="196850" y="1170672"/>
            <a:ext cx="3016250" cy="349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4104" b="9524"/>
          <a:stretch/>
        </p:blipFill>
        <p:spPr bwMode="auto">
          <a:xfrm>
            <a:off x="4157981" y="823448"/>
            <a:ext cx="3455670" cy="3786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5396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" b="6097"/>
          <a:stretch/>
        </p:blipFill>
        <p:spPr bwMode="auto">
          <a:xfrm>
            <a:off x="177800" y="1180910"/>
            <a:ext cx="3086100" cy="3454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" t="2725" b="6803"/>
          <a:stretch/>
        </p:blipFill>
        <p:spPr bwMode="auto">
          <a:xfrm>
            <a:off x="4226561" y="927931"/>
            <a:ext cx="3279139" cy="370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2939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3018" b="8500"/>
          <a:stretch/>
        </p:blipFill>
        <p:spPr bwMode="auto">
          <a:xfrm>
            <a:off x="697813" y="1206500"/>
            <a:ext cx="304292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" b="13363"/>
          <a:stretch/>
        </p:blipFill>
        <p:spPr bwMode="auto">
          <a:xfrm>
            <a:off x="4564381" y="904109"/>
            <a:ext cx="3322320" cy="373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843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 descr="16480619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 descr="1648061945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t="4930" r="10788" b="13372"/>
          <a:stretch/>
        </p:blipFill>
        <p:spPr bwMode="auto">
          <a:xfrm>
            <a:off x="4983479" y="721039"/>
            <a:ext cx="3975373" cy="4008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" y="693420"/>
            <a:ext cx="4345667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"/>
          <a:stretch/>
        </p:blipFill>
        <p:spPr bwMode="auto">
          <a:xfrm>
            <a:off x="5006966" y="901698"/>
            <a:ext cx="3068342" cy="371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7" t="-2453" r="-2183"/>
          <a:stretch/>
        </p:blipFill>
        <p:spPr bwMode="auto">
          <a:xfrm>
            <a:off x="266700" y="1152018"/>
            <a:ext cx="3771900" cy="35152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721633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1170367"/>
            <a:ext cx="3022600" cy="342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04" y="850898"/>
            <a:ext cx="3242311" cy="361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649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120902"/>
            <a:ext cx="3219450" cy="36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40" y="884933"/>
            <a:ext cx="3343910" cy="377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197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1111250"/>
            <a:ext cx="3097398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79" y="996950"/>
            <a:ext cx="3316553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518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63994"/>
            <a:ext cx="2946400" cy="342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91" y="871894"/>
            <a:ext cx="3276670" cy="364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777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139248"/>
            <a:ext cx="3054350" cy="347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930" y="817547"/>
            <a:ext cx="3404870" cy="379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174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/>
        </p:nvSpPr>
        <p:spPr>
          <a:xfrm>
            <a:off x="548640" y="1299369"/>
            <a:ext cx="8229600" cy="275447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None/>
            </a:pPr>
            <a:r>
              <a:rPr lang="ru-RU" sz="5400" dirty="0" smtClean="0">
                <a:solidFill>
                  <a:srgbClr val="C00000"/>
                </a:solidFill>
              </a:rPr>
              <a:t>БЛАГОДАРЮ </a:t>
            </a:r>
          </a:p>
          <a:p>
            <a:pPr marL="0" indent="0" algn="ctr">
              <a:buNone/>
            </a:pPr>
            <a:r>
              <a:rPr lang="ru-RU" sz="5400" dirty="0" smtClean="0">
                <a:solidFill>
                  <a:srgbClr val="C00000"/>
                </a:solidFill>
              </a:rPr>
              <a:t>ЗА </a:t>
            </a:r>
          </a:p>
          <a:p>
            <a:pPr marL="0" indent="0" algn="ctr">
              <a:buNone/>
            </a:pPr>
            <a:r>
              <a:rPr lang="ru-RU" sz="5400" dirty="0" smtClean="0">
                <a:solidFill>
                  <a:srgbClr val="C00000"/>
                </a:solidFill>
              </a:rPr>
              <a:t>ВНИМАНИЕ!</a:t>
            </a:r>
            <a:endParaRPr lang="ru-RU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53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4" descr="1648061945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4"/>
          <p:cNvGrpSpPr/>
          <p:nvPr/>
        </p:nvGrpSpPr>
        <p:grpSpPr>
          <a:xfrm>
            <a:off x="3143240" y="4000510"/>
            <a:ext cx="2571768" cy="542095"/>
            <a:chOff x="3071802" y="4000510"/>
            <a:chExt cx="2715540" cy="572400"/>
          </a:xfrm>
        </p:grpSpPr>
        <p:pic>
          <p:nvPicPr>
            <p:cNvPr id="109" name="Google Shape;109;p4" descr="Group 39883(1).png">
              <a:hlinkClick r:id="rId4"/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071802" y="4000510"/>
              <a:ext cx="571504" cy="5715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4" descr="Group 39887.png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1494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4" descr="Group 39886.png">
              <a:hlinkClick r:id="rId8"/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50056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4" descr="Group 39890.png">
              <a:hlinkClick r:id="rId10"/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786182" y="4000510"/>
              <a:ext cx="572400" cy="57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4"/>
          <p:cNvSpPr/>
          <p:nvPr/>
        </p:nvSpPr>
        <p:spPr>
          <a:xfrm>
            <a:off x="3071802" y="3362164"/>
            <a:ext cx="270426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Наши социальные </a:t>
            </a:r>
            <a:r>
              <a:rPr lang="ru-RU" sz="1800" b="0" i="0" u="none" strike="noStrike" cap="none" dirty="0" smtClean="0">
                <a:solidFill>
                  <a:srgbClr val="CE4A1F"/>
                </a:solidFill>
                <a:latin typeface="Roboto Black"/>
                <a:ea typeface="Roboto Black"/>
                <a:cs typeface="Roboto Black"/>
                <a:sym typeface="Roboto Black"/>
              </a:rPr>
              <a:t>сети</a:t>
            </a:r>
          </a:p>
        </p:txBody>
      </p:sp>
      <p:grpSp>
        <p:nvGrpSpPr>
          <p:cNvPr id="114" name="Google Shape;114;p4"/>
          <p:cNvGrpSpPr/>
          <p:nvPr/>
        </p:nvGrpSpPr>
        <p:grpSpPr>
          <a:xfrm>
            <a:off x="785786" y="1500180"/>
            <a:ext cx="7572428" cy="1416787"/>
            <a:chOff x="785786" y="1500180"/>
            <a:chExt cx="7572428" cy="1416787"/>
          </a:xfrm>
        </p:grpSpPr>
        <p:grpSp>
          <p:nvGrpSpPr>
            <p:cNvPr id="115" name="Google Shape;115;p4"/>
            <p:cNvGrpSpPr/>
            <p:nvPr/>
          </p:nvGrpSpPr>
          <p:grpSpPr>
            <a:xfrm>
              <a:off x="785786" y="1500180"/>
              <a:ext cx="7572428" cy="500066"/>
              <a:chOff x="714348" y="1214428"/>
              <a:chExt cx="7572428" cy="500066"/>
            </a:xfrm>
          </p:grpSpPr>
          <p:pic>
            <p:nvPicPr>
              <p:cNvPr id="116" name="Google Shape;116;p4" descr="логошвц 1.png">
                <a:hlinkClick r:id="rId12"/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6107789" y="1214428"/>
                <a:ext cx="2178987" cy="486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" name="Google Shape;117;p4" descr="Group.png">
                <a:hlinkClick r:id="rId14"/>
              </p:cNvPr>
              <p:cNvPicPr preferRelativeResize="0"/>
              <p:nvPr/>
            </p:nvPicPr>
            <p:blipFill rotWithShape="1">
              <a:blip r:embed="rId15">
                <a:alphaModFix/>
              </a:blip>
              <a:srcRect/>
              <a:stretch/>
            </p:blipFill>
            <p:spPr>
              <a:xfrm>
                <a:off x="3357554" y="1229477"/>
                <a:ext cx="2178000" cy="4850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8" name="Google Shape;118;p4" descr="logo1вебинары 1.png">
                <a:hlinkClick r:id="rId16"/>
              </p:cNvPr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714348" y="1214428"/>
                <a:ext cx="2178000" cy="48754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9" name="Google Shape;119;p4"/>
            <p:cNvGrpSpPr/>
            <p:nvPr/>
          </p:nvGrpSpPr>
          <p:grpSpPr>
            <a:xfrm>
              <a:off x="2125678" y="2428874"/>
              <a:ext cx="4892644" cy="488093"/>
              <a:chOff x="2214546" y="2214560"/>
              <a:chExt cx="4892644" cy="488093"/>
            </a:xfrm>
          </p:grpSpPr>
          <p:pic>
            <p:nvPicPr>
              <p:cNvPr id="120" name="Google Shape;120;p4" descr="logo 3.png">
                <a:hlinkClick r:id="rId18"/>
              </p:cNvPr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4929190" y="2214560"/>
                <a:ext cx="2178000" cy="4880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1" name="Google Shape;121;p4" descr="logo 2.png">
                <a:hlinkClick r:id="rId20"/>
              </p:cNvPr>
              <p:cNvPicPr preferRelativeResize="0"/>
              <p:nvPr/>
            </p:nvPicPr>
            <p:blipFill rotWithShape="1">
              <a:blip r:embed="rId21">
                <a:alphaModFix/>
              </a:blip>
              <a:srcRect/>
              <a:stretch/>
            </p:blipFill>
            <p:spPr>
              <a:xfrm>
                <a:off x="2214546" y="2214560"/>
                <a:ext cx="2178000" cy="4870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7047" r="10858" b="28611"/>
          <a:stretch/>
        </p:blipFill>
        <p:spPr bwMode="auto">
          <a:xfrm>
            <a:off x="556170" y="1219200"/>
            <a:ext cx="3863430" cy="343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0" t="5761" r="15923" b="59018"/>
          <a:stretch/>
        </p:blipFill>
        <p:spPr bwMode="auto">
          <a:xfrm>
            <a:off x="4912360" y="2448671"/>
            <a:ext cx="3558540" cy="220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71390" r="10858" b="11772"/>
          <a:stretch/>
        </p:blipFill>
        <p:spPr bwMode="auto">
          <a:xfrm>
            <a:off x="4584700" y="1136650"/>
            <a:ext cx="4076700" cy="114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03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3" descr="16480619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 descr="1648061945(1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6"/>
          <a:stretch/>
        </p:blipFill>
        <p:spPr bwMode="auto">
          <a:xfrm>
            <a:off x="95251" y="1133792"/>
            <a:ext cx="3606830" cy="349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5874" r="6562" b="11718"/>
          <a:stretch/>
        </p:blipFill>
        <p:spPr bwMode="auto">
          <a:xfrm>
            <a:off x="4159251" y="1363027"/>
            <a:ext cx="3223605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 t="3256" r="7801" b="73917"/>
          <a:stretch/>
        </p:blipFill>
        <p:spPr bwMode="auto">
          <a:xfrm>
            <a:off x="162516" y="1344932"/>
            <a:ext cx="436109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 t="24561" r="7801" b="24057"/>
          <a:stretch/>
        </p:blipFill>
        <p:spPr bwMode="auto">
          <a:xfrm>
            <a:off x="4645616" y="704850"/>
            <a:ext cx="4361092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78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" t="6526" r="10507" b="19754"/>
          <a:stretch/>
        </p:blipFill>
        <p:spPr bwMode="auto">
          <a:xfrm>
            <a:off x="209550" y="1204938"/>
            <a:ext cx="3390900" cy="338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6155" r="10313" b="11610"/>
          <a:stretch/>
        </p:blipFill>
        <p:spPr bwMode="auto">
          <a:xfrm>
            <a:off x="4019550" y="954892"/>
            <a:ext cx="3248001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750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6727" r="10493" b="18365"/>
          <a:stretch/>
        </p:blipFill>
        <p:spPr bwMode="auto">
          <a:xfrm>
            <a:off x="57150" y="1139979"/>
            <a:ext cx="3340100" cy="347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4738" r="11851" b="28457"/>
          <a:stretch/>
        </p:blipFill>
        <p:spPr bwMode="auto">
          <a:xfrm>
            <a:off x="3655378" y="996793"/>
            <a:ext cx="3785477" cy="35877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745209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t="7026" r="10890" b="48507"/>
          <a:stretch/>
        </p:blipFill>
        <p:spPr bwMode="auto">
          <a:xfrm>
            <a:off x="-2" y="1556262"/>
            <a:ext cx="3295651" cy="275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Grp="1"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" t="51171" r="13269" b="14033"/>
          <a:stretch/>
        </p:blipFill>
        <p:spPr bwMode="auto">
          <a:xfrm>
            <a:off x="5348071" y="880047"/>
            <a:ext cx="2856129" cy="179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1" t="7793" r="50379" b="51967"/>
          <a:stretch/>
        </p:blipFill>
        <p:spPr bwMode="auto">
          <a:xfrm>
            <a:off x="3295649" y="1853796"/>
            <a:ext cx="1530541" cy="243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88" t="7793" r="12849" b="73149"/>
          <a:stretch/>
        </p:blipFill>
        <p:spPr bwMode="auto">
          <a:xfrm>
            <a:off x="5132070" y="2987040"/>
            <a:ext cx="1858695" cy="138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8233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351</Words>
  <Application>Microsoft Office PowerPoint</Application>
  <PresentationFormat>Экран (16:9)</PresentationFormat>
  <Paragraphs>45</Paragraphs>
  <Slides>37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Roboto Black</vt:lpstr>
      <vt:lpstr>Wingdings 3</vt:lpstr>
      <vt:lpstr>Times New Roman</vt:lpstr>
      <vt:lpstr>Тема Office</vt:lpstr>
      <vt:lpstr>КАК НАЧАТЬ ИЗУЧАТЬ АНГЛИЙСКИЙ ЯЗЫК ИНТЕРЕСНО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НАЧАТЬ ИЗУЧАТЬ АНГЛИЙСКИЙ ЯЗЫК ИНТЕРЕСНО</dc:title>
  <dc:creator>cheba</dc:creator>
  <cp:lastModifiedBy>Степан Малиновский</cp:lastModifiedBy>
  <cp:revision>19</cp:revision>
  <dcterms:created xsi:type="dcterms:W3CDTF">2023-03-27T17:12:42Z</dcterms:created>
  <dcterms:modified xsi:type="dcterms:W3CDTF">2023-11-10T12:26:20Z</dcterms:modified>
</cp:coreProperties>
</file>