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60" r:id="rId27"/>
    <p:sldId id="261" r:id="rId28"/>
    <p:sldId id="262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10" d="100"/>
          <a:sy n="210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D772C-E6B7-4495-8BD8-523601FB4AF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5F96F-DA38-443D-AD2D-52ADFEAB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B78A-19B9-49D7-A4F6-39D9F647E24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7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B78A-19B9-49D7-A4F6-39D9F647E24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B78A-19B9-49D7-A4F6-39D9F647E24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6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B78A-19B9-49D7-A4F6-39D9F647E24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0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B78A-19B9-49D7-A4F6-39D9F647E24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2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B78A-19B9-49D7-A4F6-39D9F647E24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5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B78A-19B9-49D7-A4F6-39D9F647E24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92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B78A-19B9-49D7-A4F6-39D9F647E24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6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21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16.emf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23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9.emf"/><Relationship Id="rId14" Type="http://schemas.openxmlformats.org/officeDocument/2006/relationships/hyperlink" Target="https://www.facebook.com/digital.september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igital.september" TargetMode="External"/><Relationship Id="rId13" Type="http://schemas.openxmlformats.org/officeDocument/2006/relationships/image" Target="../media/image31.png"/><Relationship Id="rId18" Type="http://schemas.openxmlformats.org/officeDocument/2006/relationships/hyperlink" Target="https://edu.1sept.ru/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hyperlink" Target="https://urok.1sept.ru/" TargetMode="External"/><Relationship Id="rId17" Type="http://schemas.openxmlformats.org/officeDocument/2006/relationships/image" Target="../media/image33.png"/><Relationship Id="rId2" Type="http://schemas.openxmlformats.org/officeDocument/2006/relationships/hyperlink" Target="https://t.me/pervoesent" TargetMode="External"/><Relationship Id="rId16" Type="http://schemas.openxmlformats.org/officeDocument/2006/relationships/hyperlink" Target="https://1sep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PervoeSentyabrya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34.png"/><Relationship Id="rId4" Type="http://schemas.openxmlformats.org/officeDocument/2006/relationships/hyperlink" Target="https://ok.ru/digital.september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s://video.1sept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5167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"Планируемые предметные результаты в ФРП по географии и рекомендации по оценке их достижения"</a:t>
            </a:r>
            <a:br>
              <a:rPr lang="ru-RU" sz="40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435846"/>
            <a:ext cx="5184576" cy="115212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В.В. Барабанов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научный сотрудник лаборатории социально-гуманитарного образования 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Института стратегии развития образования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236562"/>
            <a:ext cx="6059016" cy="1224137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1"/>
                </a:solidFill>
              </a:rPr>
              <a:t>Планируемые предметные результаты, подразумевающие освоение дидактических единиц содержания на уровне «знание, понимание»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763" y="1337518"/>
            <a:ext cx="8229600" cy="3394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275606"/>
            <a:ext cx="5626968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сформулированы в программе с использованием глаголов «называть», «различать» «распознавать», описывать», «показывать» «приводить примеры».</a:t>
            </a:r>
          </a:p>
        </p:txBody>
      </p:sp>
    </p:spTree>
    <p:extLst>
      <p:ext uri="{BB962C8B-B14F-4D97-AF65-F5344CB8AC3E}">
        <p14:creationId xmlns:p14="http://schemas.microsoft.com/office/powerpoint/2010/main" val="17528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95486"/>
            <a:ext cx="4186808" cy="21967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О</a:t>
            </a:r>
            <a:r>
              <a:rPr lang="ru-RU" sz="1400" dirty="0" smtClean="0">
                <a:solidFill>
                  <a:schemeClr val="accent1"/>
                </a:solidFill>
              </a:rPr>
              <a:t>своение </a:t>
            </a:r>
            <a:r>
              <a:rPr lang="ru-RU" sz="1400" dirty="0">
                <a:solidFill>
                  <a:schemeClr val="accent1"/>
                </a:solidFill>
              </a:rPr>
              <a:t>дидактических единиц содержания на уровнях «применение по образцу» и «применение в новых, незнакомых ситуациях</a:t>
            </a:r>
            <a:r>
              <a:rPr lang="ru-RU" sz="1400" dirty="0" smtClean="0">
                <a:solidFill>
                  <a:schemeClr val="accent1"/>
                </a:solidFill>
              </a:rPr>
              <a:t>»: 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790" y="1203598"/>
            <a:ext cx="80648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сформулированы с использованием глаголов «определять», «проводить измерения», «сравнивать», «описывать по картам и (или) другим источникам информации, «классифицировать», «устанавливать зависимость» «устанавливать причинно-следственные связи», «объяснять», «формулировать оценочные суждения», «оценивать» «характеризовать».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003798"/>
            <a:ext cx="54726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«применять понятия, использовать знания при решении учебных и (или) практико-ориентированных задач, в </a:t>
            </a:r>
            <a:r>
              <a:rPr lang="ru-RU" dirty="0" err="1"/>
              <a:t>т.ч</a:t>
            </a:r>
            <a:r>
              <a:rPr lang="ru-RU" dirty="0"/>
              <a:t>. в контексте реальной жизни». Эти задачи могут различаться сложностью предметного содержания, сочетанием универсальных познавательных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13807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1470"/>
            <a:ext cx="8229600" cy="50770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У</a:t>
            </a:r>
            <a:r>
              <a:rPr lang="ru-RU" sz="2000" dirty="0" smtClean="0">
                <a:solidFill>
                  <a:schemeClr val="accent1"/>
                </a:solidFill>
              </a:rPr>
              <a:t>ровневый и комплексный подходы </a:t>
            </a:r>
            <a:r>
              <a:rPr lang="ru-RU" sz="2000" dirty="0">
                <a:solidFill>
                  <a:schemeClr val="accent1"/>
                </a:solidFill>
              </a:rPr>
              <a:t>к оценке образовательных достижений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1988" y="1275607"/>
            <a:ext cx="8050452" cy="1087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Наличие в программе планируемых предметных результатов, которые могут быть освоены на разных уровнях позволяет реализовать уровневый подход к оценке образовательных </a:t>
            </a:r>
            <a:r>
              <a:rPr lang="ru-RU" dirty="0" smtClean="0"/>
              <a:t>достижений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499742"/>
            <a:ext cx="583264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/>
              <a:t>Ряд планируемых предметных результатов отражают вклад учебного предмета «География» в формирование универсальных познавательных действий по работе с </a:t>
            </a:r>
            <a:r>
              <a:rPr lang="ru-RU" dirty="0" smtClean="0"/>
              <a:t>информацией. Наличие в программе таких результатов, позволяет осуществить комплексный подход к оценке образовательных достижений.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9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3478"/>
            <a:ext cx="8229600" cy="50770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1"/>
                </a:solidFill>
              </a:rPr>
              <a:t>У</a:t>
            </a:r>
            <a:r>
              <a:rPr lang="ru-RU" sz="1600" dirty="0" smtClean="0">
                <a:solidFill>
                  <a:schemeClr val="accent1"/>
                </a:solidFill>
              </a:rPr>
              <a:t>ровневый подход </a:t>
            </a:r>
            <a:r>
              <a:rPr lang="ru-RU" sz="1600" dirty="0">
                <a:solidFill>
                  <a:schemeClr val="accent1"/>
                </a:solidFill>
              </a:rPr>
              <a:t>к оценке образовательных </a:t>
            </a:r>
            <a:r>
              <a:rPr lang="ru-RU" sz="1600" dirty="0" smtClean="0">
                <a:solidFill>
                  <a:schemeClr val="accent1"/>
                </a:solidFill>
              </a:rPr>
              <a:t>достижений:</a:t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>применение </a:t>
            </a:r>
            <a:endParaRPr lang="ru-RU" sz="16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639824"/>
              </p:ext>
            </p:extLst>
          </p:nvPr>
        </p:nvGraphicFramePr>
        <p:xfrm>
          <a:off x="467544" y="636623"/>
          <a:ext cx="823005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052">
                  <a:extLst>
                    <a:ext uri="{9D8B030D-6E8A-4147-A177-3AD203B41FA5}">
                      <a16:colId xmlns="" xmlns:a16="http://schemas.microsoft.com/office/drawing/2014/main" val="2101715794"/>
                    </a:ext>
                  </a:extLst>
                </a:gridCol>
                <a:gridCol w="3971004">
                  <a:extLst>
                    <a:ext uri="{9D8B030D-6E8A-4147-A177-3AD203B41FA5}">
                      <a16:colId xmlns="" xmlns:a16="http://schemas.microsoft.com/office/drawing/2014/main" val="2152051229"/>
                    </a:ext>
                  </a:extLst>
                </a:gridCol>
              </a:tblGrid>
              <a:tr h="381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Воспользуйтесь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графиком, расположенным справа.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географии дал вашим одноклассникам задание проанализировать график изменения погоды с сайта Гидрометцентра, который вы видите справа, и выявить зависимость между температурой воздуха и его относительной влажностью. Ниже приводятся их ответы. С чьим ответом вы согласны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 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Отметьте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верный вариант ответа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Сергей: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воздуха изменяется в зависимости от относительной влажности.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Света: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температурой воздуха и его относительной влажностью нет никакой зависимости: при повышении температуры относительная влажность наоборот понижается.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Андрей: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нагревании воздуха днём относительная влажность понижается, а при понижении температуры по ночам относительная влажность увеличивается.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Пётр: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Чем теплее становится воздух, тем больше становится его относительная влажность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005798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71750"/>
            <a:ext cx="3059468" cy="2000630"/>
          </a:xfrm>
          <a:prstGeom prst="rect">
            <a:avLst/>
          </a:prstGeom>
        </p:spPr>
      </p:pic>
      <p:pic>
        <p:nvPicPr>
          <p:cNvPr id="7169" name="Рисунок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81439"/>
            <a:ext cx="3059468" cy="18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23478"/>
            <a:ext cx="8229600" cy="507703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/>
                </a:solidFill>
              </a:rPr>
              <a:t>У</a:t>
            </a:r>
            <a:r>
              <a:rPr lang="ru-RU" sz="1800" dirty="0" smtClean="0">
                <a:solidFill>
                  <a:schemeClr val="accent1"/>
                </a:solidFill>
              </a:rPr>
              <a:t>ровневый подход </a:t>
            </a:r>
            <a:r>
              <a:rPr lang="ru-RU" sz="1800" dirty="0">
                <a:solidFill>
                  <a:schemeClr val="accent1"/>
                </a:solidFill>
              </a:rPr>
              <a:t>к оценке образовательных </a:t>
            </a:r>
            <a:r>
              <a:rPr lang="ru-RU" sz="1800" dirty="0" smtClean="0">
                <a:solidFill>
                  <a:schemeClr val="accent1"/>
                </a:solidFill>
              </a:rPr>
              <a:t>достижений:</a:t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применение в новых ситуациях (функциональность)</a:t>
            </a:r>
            <a:endParaRPr lang="ru-RU" sz="18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102998"/>
              </p:ext>
            </p:extLst>
          </p:nvPr>
        </p:nvGraphicFramePr>
        <p:xfrm>
          <a:off x="107504" y="1231200"/>
          <a:ext cx="8590096" cy="357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373">
                  <a:extLst>
                    <a:ext uri="{9D8B030D-6E8A-4147-A177-3AD203B41FA5}">
                      <a16:colId xmlns="" xmlns:a16="http://schemas.microsoft.com/office/drawing/2014/main" val="2101715794"/>
                    </a:ext>
                  </a:extLst>
                </a:gridCol>
                <a:gridCol w="4144723">
                  <a:extLst>
                    <a:ext uri="{9D8B030D-6E8A-4147-A177-3AD203B41FA5}">
                      <a16:colId xmlns="" xmlns:a16="http://schemas.microsoft.com/office/drawing/2014/main" val="2152051229"/>
                    </a:ext>
                  </a:extLst>
                </a:gridCol>
              </a:tblGrid>
              <a:tr h="3572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Воспользуйтесь данными об изменении погоды с сайта Гидрометцентра, расположенные справа.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Катя прочитала в учебнике, что нагревании воздуха его относительная влажность становится меньше и не поняла, почему во вторник в 18 часов относительная влажность была выше, чем в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среду в 18 часов.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Объясните Кате, почему во вторник в 18 часов при температуре 11,6 °С относительная влажность была выше (67%), чем в среду в 18 часов при 11 °С (57%).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Запишите свой ответ.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005798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7614"/>
            <a:ext cx="3940518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996316"/>
            <a:ext cx="4032448" cy="663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1470"/>
            <a:ext cx="8229600" cy="50770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1"/>
                </a:solidFill>
              </a:rPr>
              <a:t>У</a:t>
            </a:r>
            <a:r>
              <a:rPr lang="ru-RU" sz="1600" dirty="0" smtClean="0">
                <a:solidFill>
                  <a:schemeClr val="accent1"/>
                </a:solidFill>
              </a:rPr>
              <a:t>ровневый подход </a:t>
            </a:r>
            <a:r>
              <a:rPr lang="ru-RU" sz="1600" dirty="0">
                <a:solidFill>
                  <a:schemeClr val="accent1"/>
                </a:solidFill>
              </a:rPr>
              <a:t>к оценке образовательных </a:t>
            </a:r>
            <a:r>
              <a:rPr lang="ru-RU" sz="1600" dirty="0" smtClean="0">
                <a:solidFill>
                  <a:schemeClr val="accent1"/>
                </a:solidFill>
              </a:rPr>
              <a:t>достижений:</a:t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>применение понятий для решения познавательных задач</a:t>
            </a:r>
            <a:endParaRPr lang="ru-RU" sz="16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197252"/>
              </p:ext>
            </p:extLst>
          </p:nvPr>
        </p:nvGraphicFramePr>
        <p:xfrm>
          <a:off x="179512" y="1059582"/>
          <a:ext cx="8590096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373">
                  <a:extLst>
                    <a:ext uri="{9D8B030D-6E8A-4147-A177-3AD203B41FA5}">
                      <a16:colId xmlns="" xmlns:a16="http://schemas.microsoft.com/office/drawing/2014/main" val="2101715794"/>
                    </a:ext>
                  </a:extLst>
                </a:gridCol>
                <a:gridCol w="4144723">
                  <a:extLst>
                    <a:ext uri="{9D8B030D-6E8A-4147-A177-3AD203B41FA5}">
                      <a16:colId xmlns="" xmlns:a16="http://schemas.microsoft.com/office/drawing/2014/main" val="2152051229"/>
                    </a:ext>
                  </a:extLst>
                </a:gridCol>
              </a:tblGrid>
              <a:tr h="3312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 какое из землетрясений о которых говорится в тексте было более сильным (интенсивным) и объясните, почему его сила была больше. Не забудь, что сила землетрясения зависит от его магнитуды не напрямую. Землетрясение одной и той же магнитуды может иметь разную интенсивность в зависимости от глубины очага и от расстояния от эпицентра землетрясения.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Выбери один верный ответ.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 Землетрясение в Японии было сильнее потому, что оно было большей магнитуды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 Землетрясение в Японии было сильнее потому, что его очаг располагался глубже, а эпицентр ближе.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 Землетрясение на Тайване было сильнее потому, что, его очаг располагался ближе к земной поверхности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 Землетрясение на Тайване было сильнее потому, что были разрушения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Азию опять трясёт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начале года в восточной Азии произошло два сильных землетрясения.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Сначала землетрясение магнитудой 6,7 произошло в Японии. Его очаг залегал на глубине 50 километров недалеко от побережья острова Хоккайдо. Подземные толчки силой до 5 баллов ощущались в 13 японских городах. Разрушений не было, но пострадали два пожилых человека, застрявших в остановившихся лифтах.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Неделей позже землетрясение магнитудой 6,4 произошло на острове Тайвань. Эпицентр находился в 25 км к югу от города </a:t>
                      </a:r>
                      <a:r>
                        <a:rPr lang="ru-RU" sz="14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Юйцзин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Очаг располагался на глубине 10 километров. В результате стихийного бедствия в городе обрушились несколько зданий, в том числе жилой комплекс, были раненые.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0057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5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8316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Пособие для подготовки к ОГЭ по географии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7920"/>
            <a:ext cx="2372324" cy="3463724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275856" y="1707654"/>
            <a:ext cx="554461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Включает задания, которые могут быть использованы в ходе текущей, тематической и итоговой оценке в рамках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контроля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11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5486"/>
            <a:ext cx="8229600" cy="57971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Оценка планируемых результатов «называть», «различать»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4008120" cy="15365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15766"/>
            <a:ext cx="514394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23478"/>
            <a:ext cx="8229600" cy="579711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</a:rPr>
              <a:t>Оценка планируемых результатов «различать» «приводить примеры»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806"/>
            <a:ext cx="6336704" cy="17676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40158"/>
            <a:ext cx="5616427" cy="19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95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23478"/>
            <a:ext cx="7149480" cy="57971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Оценка планируемых результатов «сравнивать», «применять для решения задач»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9" y="1067417"/>
            <a:ext cx="6113886" cy="1676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9" y="2643758"/>
            <a:ext cx="6178820" cy="210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5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429400" cy="93610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Оценка учебных достижений обучающихся –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важнейший компонент образовательно-воспитательного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7615"/>
            <a:ext cx="8229600" cy="324700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000" dirty="0"/>
              <a:t>Оценивание </a:t>
            </a:r>
            <a:r>
              <a:rPr lang="ru-RU" sz="2000" dirty="0" smtClean="0"/>
              <a:t>- процедура </a:t>
            </a:r>
            <a:r>
              <a:rPr lang="ru-RU" sz="2000" dirty="0"/>
              <a:t>определения соответствия индивидуальных достижений обучающихся планируемым </a:t>
            </a:r>
            <a:r>
              <a:rPr lang="ru-RU" sz="2000" dirty="0" smtClean="0"/>
              <a:t>результатам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000" dirty="0"/>
              <a:t>Учет в преподавании результатов оценочной деятельности помогает отбирать и использовать действенные методические средства и приемы, способствует индивидуализации обучения и, в конечном счете, повышению его качества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5327" y="3147814"/>
            <a:ext cx="48245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/>
              <a:t>Ориентированная на образовательные </a:t>
            </a:r>
          </a:p>
          <a:p>
            <a:pPr>
              <a:lnSpc>
                <a:spcPct val="70000"/>
              </a:lnSpc>
            </a:pPr>
            <a:r>
              <a:rPr lang="ru-RU"/>
              <a:t>результаты система оценивания призвана </a:t>
            </a:r>
          </a:p>
          <a:p>
            <a:pPr>
              <a:lnSpc>
                <a:spcPct val="70000"/>
              </a:lnSpc>
            </a:pPr>
            <a:r>
              <a:rPr lang="ru-RU"/>
              <a:t>обеспечить эффективную обратную связь,</a:t>
            </a:r>
          </a:p>
          <a:p>
            <a:pPr>
              <a:lnSpc>
                <a:spcPct val="70000"/>
              </a:lnSpc>
            </a:pPr>
            <a:r>
              <a:rPr lang="ru-RU"/>
              <a:t> предполагающую вовлеченность в оценочную</a:t>
            </a:r>
          </a:p>
          <a:p>
            <a:pPr>
              <a:lnSpc>
                <a:spcPct val="70000"/>
              </a:lnSpc>
            </a:pPr>
            <a:r>
              <a:rPr lang="ru-RU"/>
              <a:t> деятельность самих обучающихся.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217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95486"/>
            <a:ext cx="7139136" cy="579711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accent1"/>
                </a:solidFill>
              </a:rPr>
              <a:t>Оценка планируемых результатов «сравнивать», «применять для     решения задач»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6" y="915566"/>
            <a:ext cx="4385955" cy="3733707"/>
          </a:xfrm>
        </p:spPr>
      </p:pic>
    </p:spTree>
    <p:extLst>
      <p:ext uri="{BB962C8B-B14F-4D97-AF65-F5344CB8AC3E}">
        <p14:creationId xmlns:p14="http://schemas.microsoft.com/office/powerpoint/2010/main" val="4071871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1470"/>
            <a:ext cx="8229600" cy="57971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Оценка планируемых результатов «определять», 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3228"/>
            <a:ext cx="4578054" cy="3394075"/>
          </a:xfrm>
        </p:spPr>
      </p:pic>
    </p:spTree>
    <p:extLst>
      <p:ext uri="{BB962C8B-B14F-4D97-AF65-F5344CB8AC3E}">
        <p14:creationId xmlns:p14="http://schemas.microsoft.com/office/powerpoint/2010/main" val="3215951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23478"/>
            <a:ext cx="7581528" cy="579711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/>
                </a:solidFill>
              </a:rPr>
              <a:t>Оценка планируемых результатов «устанавливать эмпирические зависимости», «применять для решения задач», 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71550"/>
            <a:ext cx="3730732" cy="3744416"/>
          </a:xfrm>
        </p:spPr>
      </p:pic>
    </p:spTree>
    <p:extLst>
      <p:ext uri="{BB962C8B-B14F-4D97-AF65-F5344CB8AC3E}">
        <p14:creationId xmlns:p14="http://schemas.microsoft.com/office/powerpoint/2010/main" val="91457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Спасибо за Внимание !!!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pPr algn="r"/>
            <a:r>
              <a:rPr lang="ru-RU" dirty="0" smtClean="0">
                <a:solidFill>
                  <a:schemeClr val="accent1"/>
                </a:solidFill>
              </a:rPr>
              <a:t>Барабанов В.В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399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D98142-A902-46EC-BCA1-9F5F1C31BE8A}"/>
              </a:ext>
            </a:extLst>
          </p:cNvPr>
          <p:cNvSpPr txBox="1"/>
          <p:nvPr/>
        </p:nvSpPr>
        <p:spPr>
          <a:xfrm>
            <a:off x="2195736" y="771550"/>
            <a:ext cx="600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издательства: </a:t>
            </a: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intellectcentre.ru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4EE9AA-5A4F-BF74-0A25-E85814A0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7614"/>
            <a:ext cx="5616624" cy="321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4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 lang="ru-RU" sz="1800" dirty="0">
              <a:solidFill>
                <a:srgbClr val="CE4A1F"/>
              </a:solidFill>
              <a:latin typeface="Roboto Black"/>
              <a:cs typeface="Roboto Black"/>
            </a:endParaRP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6"/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131024" cy="93610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предметные результаты – основной объект оценивания образовательных достижений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7615"/>
            <a:ext cx="8229600" cy="324700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10248"/>
            <a:ext cx="7848872" cy="164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/>
              <a:t>Представленные в ФРП ООО по географии планируемые предметные результаты освоения программы основного общего образования по географии отражают и конкретизируют требования ФГОС к освоению программы основного общего образования (ООО) по учебному предмету география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075806"/>
            <a:ext cx="460851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/>
              <a:t>Планируемые результаты распределены по годам обучения и сформулированы как виды деятельности, формирующиеся на определенном предметном содержании. </a:t>
            </a:r>
            <a:endParaRPr lang="en-US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91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-2851"/>
            <a:ext cx="5698976" cy="93610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Распределение ПР по годам обучения отражает этапы достижения требований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31590"/>
            <a:ext cx="8435280" cy="346303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75606"/>
            <a:ext cx="5256584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Требование ФГОС  </a:t>
            </a:r>
            <a:r>
              <a:rPr lang="ru-RU" dirty="0"/>
              <a:t>«сравнивать изученные географические объекты, явления и процессы на основе  выделения их существенных признаков» </a:t>
            </a:r>
            <a:r>
              <a:rPr lang="ru-RU" dirty="0" smtClean="0"/>
              <a:t>- овладение умением </a:t>
            </a:r>
            <a:r>
              <a:rPr lang="ru-RU" dirty="0"/>
              <a:t>количественно или качественно сопоставлять свойства (сходство и отличия, преимущества и недостатки) двух (и более) географических объектов (явлений, процессов), в том числе с использованием источников географической информации.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78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-92546"/>
            <a:ext cx="6624736" cy="93610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Распределение ПР по годам обучения отражает этапы достижения требований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31590"/>
            <a:ext cx="8435280" cy="346303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03597"/>
            <a:ext cx="3096344" cy="360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5- 6 КЛАССЫ:</a:t>
            </a:r>
          </a:p>
          <a:p>
            <a:pPr algn="just"/>
            <a:r>
              <a:rPr lang="ru-RU" sz="1400" dirty="0" smtClean="0"/>
              <a:t>сравнение не более двух объектов по заданным признакам с использованием предложенных источников информации: «сравнивать реки по заданным признакам», «сравнивать свойства атмосферы в пунктах, расположенных на разных высотах над уровнем моря».</a:t>
            </a:r>
          </a:p>
          <a:p>
            <a:pPr algn="just"/>
            <a:r>
              <a:rPr lang="ru-RU" sz="1400" dirty="0" smtClean="0"/>
              <a:t>Показателей </a:t>
            </a:r>
            <a:r>
              <a:rPr lang="ru-RU" sz="1400" dirty="0"/>
              <a:t>(</a:t>
            </a:r>
            <a:r>
              <a:rPr lang="ru-RU" sz="1400" dirty="0" smtClean="0"/>
              <a:t>критерий оценивания</a:t>
            </a:r>
            <a:r>
              <a:rPr lang="ru-RU" sz="1400" dirty="0"/>
              <a:t>) достижения </a:t>
            </a:r>
            <a:r>
              <a:rPr lang="ru-RU" sz="1400" dirty="0" smtClean="0"/>
              <a:t>результата - </a:t>
            </a:r>
            <a:r>
              <a:rPr lang="ru-RU" sz="1400" dirty="0"/>
              <a:t>является правильное количественное сравнение соответствующих показателей.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2712" y="1203597"/>
            <a:ext cx="5513784" cy="360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9 КЛАСС:</a:t>
            </a:r>
          </a:p>
          <a:p>
            <a:pPr algn="just"/>
            <a:r>
              <a:rPr lang="ru-RU" sz="1400" dirty="0" smtClean="0"/>
              <a:t>самостоятельный выбор оснований для сравнения: «сравнивать ЭГП, природно-ресурсного потенциала, населения и хозяйства регионов России»,</a:t>
            </a:r>
          </a:p>
          <a:p>
            <a:pPr algn="just"/>
            <a:endParaRPr lang="ru-RU" sz="1600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22712" y="2324029"/>
            <a:ext cx="4145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lt1"/>
                </a:solidFill>
              </a:rPr>
              <a:t>самостоятельное </a:t>
            </a:r>
            <a:r>
              <a:rPr lang="ru-RU" sz="1400" dirty="0" smtClean="0">
                <a:solidFill>
                  <a:schemeClr val="lt1"/>
                </a:solidFill>
              </a:rPr>
              <a:t>использование </a:t>
            </a:r>
            <a:r>
              <a:rPr lang="ru-RU" sz="1400" dirty="0">
                <a:solidFill>
                  <a:schemeClr val="lt1"/>
                </a:solidFill>
              </a:rPr>
              <a:t>метода </a:t>
            </a:r>
            <a:r>
              <a:rPr lang="ru-RU" sz="1400" dirty="0" smtClean="0">
                <a:solidFill>
                  <a:schemeClr val="lt1"/>
                </a:solidFill>
              </a:rPr>
              <a:t>сравнения </a:t>
            </a:r>
            <a:r>
              <a:rPr lang="ru-RU" sz="1400" dirty="0">
                <a:solidFill>
                  <a:schemeClr val="lt1"/>
                </a:solidFill>
              </a:rPr>
              <a:t>при решении учебных и практико-ориентированных задач, в условии которых нет прямого указания «сравнить» </a:t>
            </a:r>
            <a:r>
              <a:rPr lang="ru-RU" sz="1400" dirty="0" smtClean="0">
                <a:solidFill>
                  <a:schemeClr val="lt1"/>
                </a:solidFill>
              </a:rPr>
              <a:t>Показателей) </a:t>
            </a:r>
            <a:r>
              <a:rPr lang="ru-RU" sz="1400" dirty="0">
                <a:solidFill>
                  <a:schemeClr val="lt1"/>
                </a:solidFill>
              </a:rPr>
              <a:t>достижения </a:t>
            </a:r>
            <a:r>
              <a:rPr lang="ru-RU" sz="1400" dirty="0" smtClean="0">
                <a:solidFill>
                  <a:schemeClr val="lt1"/>
                </a:solidFill>
              </a:rPr>
              <a:t>результата - способность </a:t>
            </a:r>
            <a:r>
              <a:rPr lang="ru-RU" sz="1400" dirty="0">
                <a:solidFill>
                  <a:schemeClr val="lt1"/>
                </a:solidFill>
              </a:rPr>
              <a:t>и </a:t>
            </a:r>
            <a:r>
              <a:rPr lang="ru-RU" sz="1400" dirty="0" smtClean="0">
                <a:solidFill>
                  <a:schemeClr val="lt1"/>
                </a:solidFill>
              </a:rPr>
              <a:t>самостоятельно </a:t>
            </a:r>
            <a:r>
              <a:rPr lang="ru-RU" sz="1400" dirty="0" err="1" smtClean="0">
                <a:solidFill>
                  <a:schemeClr val="lt1"/>
                </a:solidFill>
              </a:rPr>
              <a:t>вырать</a:t>
            </a:r>
            <a:r>
              <a:rPr lang="ru-RU" sz="1400" dirty="0" smtClean="0">
                <a:solidFill>
                  <a:schemeClr val="lt1"/>
                </a:solidFill>
              </a:rPr>
              <a:t> основания </a:t>
            </a:r>
            <a:r>
              <a:rPr lang="ru-RU" sz="1400" dirty="0">
                <a:solidFill>
                  <a:schemeClr val="lt1"/>
                </a:solidFill>
              </a:rPr>
              <a:t>для сравнения (условия размещения производства) и умение выбрать необходимые источники информации, извлечь соответствующую информацию, произвести качественное и количественное сравнение, сделать вывод.</a:t>
            </a:r>
          </a:p>
          <a:p>
            <a:pPr algn="just"/>
            <a:endParaRPr lang="ru-RU" sz="1400" dirty="0">
              <a:solidFill>
                <a:schemeClr val="lt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203848" y="2859782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2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23478"/>
            <a:ext cx="6275040" cy="50405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Планируемые результаты имеют разную степень дискретности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включают виды деятельности (умения), входящие в состав (являющиеся </a:t>
            </a:r>
            <a:r>
              <a:rPr lang="ru-RU" sz="2400" dirty="0" err="1"/>
              <a:t>операционализацией</a:t>
            </a:r>
            <a:r>
              <a:rPr lang="ru-RU" sz="2400" dirty="0"/>
              <a:t>) более сложных видов деятельности (</a:t>
            </a:r>
            <a:r>
              <a:rPr lang="ru-RU" sz="2400" dirty="0" smtClean="0"/>
              <a:t>умений):</a:t>
            </a:r>
          </a:p>
          <a:p>
            <a:pPr marL="0" indent="0">
              <a:buNone/>
            </a:pPr>
            <a:r>
              <a:rPr lang="ru-RU" sz="2200" dirty="0"/>
              <a:t>«различать параллели и меридианы» входит в состав «определять координаты», а «устанавливать эмпирические зависимости между продолжительностью дня и географической широтой местности» включает в себя применение умения определять географические координаты».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342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23478"/>
            <a:ext cx="6662802" cy="50770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Планируемые предметные результаты отражают разные уровни освоения дидактических единиц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430817"/>
              </p:ext>
            </p:extLst>
          </p:nvPr>
        </p:nvGraphicFramePr>
        <p:xfrm>
          <a:off x="539552" y="1059583"/>
          <a:ext cx="6275041" cy="3581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6756">
                  <a:extLst>
                    <a:ext uri="{9D8B030D-6E8A-4147-A177-3AD203B41FA5}">
                      <a16:colId xmlns="" xmlns:a16="http://schemas.microsoft.com/office/drawing/2014/main" val="3699993607"/>
                    </a:ext>
                  </a:extLst>
                </a:gridCol>
                <a:gridCol w="1856814">
                  <a:extLst>
                    <a:ext uri="{9D8B030D-6E8A-4147-A177-3AD203B41FA5}">
                      <a16:colId xmlns="" xmlns:a16="http://schemas.microsoft.com/office/drawing/2014/main" val="2157715145"/>
                    </a:ext>
                  </a:extLst>
                </a:gridCol>
                <a:gridCol w="1258799">
                  <a:extLst>
                    <a:ext uri="{9D8B030D-6E8A-4147-A177-3AD203B41FA5}">
                      <a16:colId xmlns="" xmlns:a16="http://schemas.microsoft.com/office/drawing/2014/main" val="3026226600"/>
                    </a:ext>
                  </a:extLst>
                </a:gridCol>
                <a:gridCol w="1762672">
                  <a:extLst>
                    <a:ext uri="{9D8B030D-6E8A-4147-A177-3AD203B41FA5}">
                      <a16:colId xmlns="" xmlns:a16="http://schemas.microsoft.com/office/drawing/2014/main" val="4134360606"/>
                    </a:ext>
                  </a:extLst>
                </a:gridCol>
              </a:tblGrid>
              <a:tr h="1504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УРОВЕНЬ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Планируемый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предметный результат ФРП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5" marR="45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1.Знание и понимание терминологии, понятий, идей, процедурных знаний и алгоритмов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5" marR="45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2.Применение по образцу для решения задач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5" marR="45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3.Творческое применение в новых, незнакомых, в том числе жизненных (функциональность) ситуациях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5" marR="45825" marT="0" marB="0"/>
                </a:tc>
                <a:extLst>
                  <a:ext uri="{0D108BD9-81ED-4DB2-BD59-A6C34878D82A}">
                    <a16:rowId xmlns="" xmlns:a16="http://schemas.microsoft.com/office/drawing/2014/main" val="990060405"/>
                  </a:ext>
                </a:extLst>
              </a:tr>
              <a:tr h="2023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1.Определять географические координаты по географическим картам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5" marR="458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1.1Знает (может воспроизвести) алгоритм определения географических координат – правильно определяет на карте полушарий географические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координаты точек,  расположенных на пересечении параллелей и меридианов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5" marR="458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1.2 Правильно определяет географические координаты точек, на незнакомых картах (фрагментах карт)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5" marR="45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1.3 Определяет географические координаты  пунктов при решении задач, в условии которых нет прямого указания на необходимость их определения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5" marR="45825" marT="0" marB="0"/>
                </a:tc>
                <a:extLst>
                  <a:ext uri="{0D108BD9-81ED-4DB2-BD59-A6C34878D82A}">
                    <a16:rowId xmlns="" xmlns:a16="http://schemas.microsoft.com/office/drawing/2014/main" val="939607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5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23478"/>
            <a:ext cx="6203032" cy="579711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/>
                </a:solidFill>
              </a:rPr>
              <a:t>Планируемые предметные результаты отражают разные уровни освоения дидактических единиц 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29" y="1216214"/>
          <a:ext cx="6408711" cy="351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510">
                  <a:extLst>
                    <a:ext uri="{9D8B030D-6E8A-4147-A177-3AD203B41FA5}">
                      <a16:colId xmlns="" xmlns:a16="http://schemas.microsoft.com/office/drawing/2014/main" val="3953262750"/>
                    </a:ext>
                  </a:extLst>
                </a:gridCol>
                <a:gridCol w="1760914">
                  <a:extLst>
                    <a:ext uri="{9D8B030D-6E8A-4147-A177-3AD203B41FA5}">
                      <a16:colId xmlns="" xmlns:a16="http://schemas.microsoft.com/office/drawing/2014/main" val="26453118"/>
                    </a:ext>
                  </a:extLst>
                </a:gridCol>
                <a:gridCol w="1469444">
                  <a:extLst>
                    <a:ext uri="{9D8B030D-6E8A-4147-A177-3AD203B41FA5}">
                      <a16:colId xmlns="" xmlns:a16="http://schemas.microsoft.com/office/drawing/2014/main" val="2220529717"/>
                    </a:ext>
                  </a:extLst>
                </a:gridCol>
                <a:gridCol w="1751843">
                  <a:extLst>
                    <a:ext uri="{9D8B030D-6E8A-4147-A177-3AD203B41FA5}">
                      <a16:colId xmlns="" xmlns:a16="http://schemas.microsoft.com/office/drawing/2014/main" val="152663644"/>
                    </a:ext>
                  </a:extLst>
                </a:gridCol>
              </a:tblGrid>
              <a:tr h="19762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</a:t>
                      </a:r>
                      <a:r>
                        <a:rPr lang="ru-RU" sz="1200">
                          <a:effectLst/>
                        </a:rPr>
                        <a:t>УРОВЕНЬ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Планируемый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предметный результат ФРП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1.Знание и понимание терминологии, понятий, идей, процедурных знаний и алгоритмов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2.Применение по образцу для решения задач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3.Творческое применение в новых, незнакомых, в том числе жизненных (функциональность) ситуациях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00840940"/>
                  </a:ext>
                </a:extLst>
              </a:tr>
              <a:tr h="15395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2.Различать понятия «бризы» и «муссоны»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2.1 Знает (может правильно воспроизвести) определения понятий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2.2 Правильно определяет бриз или муссон, по схеме образования ветра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2.3 Объясняет направление (изменение направления) ветра  в новой учебной или жизненной ситуации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35479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00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23478"/>
            <a:ext cx="6563072" cy="579711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/>
                </a:solidFill>
              </a:rPr>
              <a:t>Планируемые предметные результаты отражают разные уровни освоения дидактических единиц 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351411"/>
              </p:ext>
            </p:extLst>
          </p:nvPr>
        </p:nvGraphicFramePr>
        <p:xfrm>
          <a:off x="179511" y="1200150"/>
          <a:ext cx="6480721" cy="3394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4764">
                  <a:extLst>
                    <a:ext uri="{9D8B030D-6E8A-4147-A177-3AD203B41FA5}">
                      <a16:colId xmlns="" xmlns:a16="http://schemas.microsoft.com/office/drawing/2014/main" val="4156469142"/>
                    </a:ext>
                  </a:extLst>
                </a:gridCol>
                <a:gridCol w="1258475">
                  <a:extLst>
                    <a:ext uri="{9D8B030D-6E8A-4147-A177-3AD203B41FA5}">
                      <a16:colId xmlns="" xmlns:a16="http://schemas.microsoft.com/office/drawing/2014/main" val="608432875"/>
                    </a:ext>
                  </a:extLst>
                </a:gridCol>
                <a:gridCol w="1485955">
                  <a:extLst>
                    <a:ext uri="{9D8B030D-6E8A-4147-A177-3AD203B41FA5}">
                      <a16:colId xmlns="" xmlns:a16="http://schemas.microsoft.com/office/drawing/2014/main" val="2890176520"/>
                    </a:ext>
                  </a:extLst>
                </a:gridCol>
                <a:gridCol w="1771527">
                  <a:extLst>
                    <a:ext uri="{9D8B030D-6E8A-4147-A177-3AD203B41FA5}">
                      <a16:colId xmlns="" xmlns:a16="http://schemas.microsoft.com/office/drawing/2014/main" val="4107609630"/>
                    </a:ext>
                  </a:extLst>
                </a:gridCol>
              </a:tblGrid>
              <a:tr h="1778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  </a:t>
                      </a:r>
                      <a:r>
                        <a:rPr lang="ru-RU" sz="1100">
                          <a:effectLst/>
                        </a:rPr>
                        <a:t>УРОВЕНЬ</a:t>
                      </a:r>
                      <a:endParaRPr lang="ru-RU" sz="13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Планируемый</a:t>
                      </a:r>
                      <a:endParaRPr lang="ru-RU" sz="13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предметный результат ФРП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1.Знание и понимание терминологии, понятий, идей, процедурных знаний и алгоритмов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2.Применение по образцу для решения задач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3.Творческое применение в новых, незнакомых, в том числе жизненных (функциональность) ситуациях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/>
                </a:tc>
                <a:extLst>
                  <a:ext uri="{0D108BD9-81ED-4DB2-BD59-A6C34878D82A}">
                    <a16:rowId xmlns="" xmlns:a16="http://schemas.microsoft.com/office/drawing/2014/main" val="3777555887"/>
                  </a:ext>
                </a:extLst>
              </a:tr>
              <a:tr h="1616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 Применять понятие «природно-территориальный комплекс (ПТК)» для решения учебных и (или) практико-ориентированных задач;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3.1Знает (может правильно воспроизвести) определения понятия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3.2 Описывает зависимости между парами компонентов ПТК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3.3 Объясняет взаимодействие компонентов ПТК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/>
                </a:tc>
                <a:extLst>
                  <a:ext uri="{0D108BD9-81ED-4DB2-BD59-A6C34878D82A}">
                    <a16:rowId xmlns="" xmlns:a16="http://schemas.microsoft.com/office/drawing/2014/main" val="2282499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419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1277</Words>
  <Application>Microsoft Office PowerPoint</Application>
  <PresentationFormat>Экран (16:9)</PresentationFormat>
  <Paragraphs>160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"Планируемые предметные результаты в ФРП по географии и рекомендации по оценке их достижения"   </vt:lpstr>
      <vt:lpstr>Оценка учебных достижений обучающихся – важнейший компонент образовательно-воспитательного процесса</vt:lpstr>
      <vt:lpstr>Планируемые предметные результаты – основной объект оценивания образовательных достижений</vt:lpstr>
      <vt:lpstr>Распределение ПР по годам обучения отражает этапы достижения требований ФГОС</vt:lpstr>
      <vt:lpstr>Распределение ПР по годам обучения отражает этапы достижения требований ФГОС</vt:lpstr>
      <vt:lpstr>Планируемые результаты имеют разную степень дискретности</vt:lpstr>
      <vt:lpstr>Планируемые предметные результаты отражают разные уровни освоения дидактических единиц </vt:lpstr>
      <vt:lpstr>Планируемые предметные результаты отражают разные уровни освоения дидактических единиц </vt:lpstr>
      <vt:lpstr>Планируемые предметные результаты отражают разные уровни освоения дидактических единиц </vt:lpstr>
      <vt:lpstr>Планируемые предметные результаты, подразумевающие освоение дидактических единиц содержания на уровне «знание, понимание» </vt:lpstr>
      <vt:lpstr>Освоение дидактических единиц содержания на уровнях «применение по образцу» и «применение в новых, незнакомых ситуациях»: </vt:lpstr>
      <vt:lpstr>Уровневый и комплексный подходы к оценке образовательных достижений </vt:lpstr>
      <vt:lpstr>Уровневый подход к оценке образовательных достижений: применение </vt:lpstr>
      <vt:lpstr>Уровневый подход к оценке образовательных достижений: применение в новых ситуациях (функциональность)</vt:lpstr>
      <vt:lpstr>Уровневый подход к оценке образовательных достижений: применение понятий для решения познавательных задач</vt:lpstr>
      <vt:lpstr>Пособие для подготовки к ОГЭ по географии</vt:lpstr>
      <vt:lpstr>Оценка планируемых результатов «называть», «различать»</vt:lpstr>
      <vt:lpstr>Оценка планируемых результатов «различать» «приводить примеры»</vt:lpstr>
      <vt:lpstr>Оценка планируемых результатов «сравнивать», «применять для решения задач»</vt:lpstr>
      <vt:lpstr>Оценка планируемых результатов «сравнивать», «применять для     решения задач»</vt:lpstr>
      <vt:lpstr>Оценка планируемых результатов «определять», </vt:lpstr>
      <vt:lpstr>Оценка планируемых результатов «устанавливать эмпирические зависимости», «применять для решения задач»,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Павел Кукушкин</cp:lastModifiedBy>
  <cp:revision>14</cp:revision>
  <dcterms:created xsi:type="dcterms:W3CDTF">2023-03-27T17:12:42Z</dcterms:created>
  <dcterms:modified xsi:type="dcterms:W3CDTF">2023-10-03T11:19:26Z</dcterms:modified>
</cp:coreProperties>
</file>