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3" r:id="rId18"/>
    <p:sldId id="284" r:id="rId19"/>
    <p:sldId id="274" r:id="rId20"/>
    <p:sldId id="285" r:id="rId21"/>
    <p:sldId id="286" r:id="rId22"/>
    <p:sldId id="275" r:id="rId23"/>
    <p:sldId id="287" r:id="rId24"/>
    <p:sldId id="288" r:id="rId25"/>
    <p:sldId id="276" r:id="rId26"/>
    <p:sldId id="289" r:id="rId27"/>
    <p:sldId id="290" r:id="rId28"/>
    <p:sldId id="277" r:id="rId29"/>
    <p:sldId id="278" r:id="rId30"/>
    <p:sldId id="279" r:id="rId31"/>
    <p:sldId id="280" r:id="rId32"/>
    <p:sldId id="281" r:id="rId33"/>
    <p:sldId id="292" r:id="rId34"/>
    <p:sldId id="293" r:id="rId35"/>
    <p:sldId id="294" r:id="rId36"/>
    <p:sldId id="28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4660"/>
  </p:normalViewPr>
  <p:slideViewPr>
    <p:cSldViewPr>
      <p:cViewPr>
        <p:scale>
          <a:sx n="110" d="100"/>
          <a:sy n="110" d="100"/>
        </p:scale>
        <p:origin x="-2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78080-B8F1-473F-A3FF-8950E2CDE6C4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600F3-B513-4D91-BA28-5E3FE9EF20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034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C664A-0808-499F-9ECA-4D133B63D133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095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C664A-0808-499F-9ECA-4D133B63D133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8653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C664A-0808-499F-9ECA-4D133B63D133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8081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C664A-0808-499F-9ECA-4D133B63D133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7274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C664A-0808-499F-9ECA-4D133B63D133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9094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C664A-0808-499F-9ECA-4D133B63D133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7274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C664A-0808-499F-9ECA-4D133B63D133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7274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C664A-0808-499F-9ECA-4D133B63D133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7498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C664A-0808-499F-9ECA-4D133B63D133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7274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C664A-0808-499F-9ECA-4D133B63D133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72746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C664A-0808-499F-9ECA-4D133B63D133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2826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C664A-0808-499F-9ECA-4D133B63D133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88752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C664A-0808-499F-9ECA-4D133B63D133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7274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C664A-0808-499F-9ECA-4D133B63D133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7274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C664A-0808-499F-9ECA-4D133B63D133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73986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C664A-0808-499F-9ECA-4D133B63D133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72746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C664A-0808-499F-9ECA-4D133B63D133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72746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C664A-0808-499F-9ECA-4D133B63D133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85316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C664A-0808-499F-9ECA-4D133B63D133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03623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C664A-0808-499F-9ECA-4D133B63D133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19157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C664A-0808-499F-9ECA-4D133B63D133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47434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C664A-0808-499F-9ECA-4D133B63D133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594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C664A-0808-499F-9ECA-4D133B63D133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2780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C664A-0808-499F-9ECA-4D133B63D133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6059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C664A-0808-499F-9ECA-4D133B63D133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3147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C664A-0808-499F-9ECA-4D133B63D133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3767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C664A-0808-499F-9ECA-4D133B63D133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7651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C664A-0808-499F-9ECA-4D133B63D133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1220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C664A-0808-499F-9ECA-4D133B63D133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3946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1534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1E26A-0403-431D-B20F-50465F0962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987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E78C0-773D-4733-B53F-E6F11E4D78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222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44000" cy="5882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88842"/>
            <a:ext cx="9144000" cy="4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9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6D276A"/>
                </a:solidFill>
                <a:latin typeface="Times New Roman" pitchFamily="18" charset="0"/>
                <a:cs typeface="Times New Roman" pitchFamily="18" charset="0"/>
              </a:rPr>
              <a:t>Изменения в экзаменационной работе ОГЭ 2020 г. по географии и особенности</a:t>
            </a:r>
            <a:br>
              <a:rPr lang="ru-RU" dirty="0">
                <a:solidFill>
                  <a:srgbClr val="6D276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6D276A"/>
                </a:solidFill>
                <a:latin typeface="Times New Roman" pitchFamily="18" charset="0"/>
                <a:cs typeface="Times New Roman" pitchFamily="18" charset="0"/>
              </a:rPr>
              <a:t>подготовки к ней  </a:t>
            </a:r>
            <a:br>
              <a:rPr lang="ru-RU" dirty="0">
                <a:solidFill>
                  <a:srgbClr val="6D276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653136"/>
            <a:ext cx="4402832" cy="1501627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ct val="0"/>
              </a:spcBef>
            </a:pPr>
            <a:r>
              <a:rPr lang="ru-RU" altLang="ru-RU" b="1" dirty="0">
                <a:solidFill>
                  <a:srgbClr val="3A6E8E"/>
                </a:solidFill>
                <a:latin typeface="Times New Roman" pitchFamily="18" charset="0"/>
                <a:cs typeface="Times New Roman" pitchFamily="18" charset="0"/>
              </a:rPr>
              <a:t>БАРАБАНОВ ВАДИМ ВЛАДИМИРОВИЧ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3A6E8E"/>
                </a:solidFill>
                <a:latin typeface="Times New Roman" pitchFamily="18" charset="0"/>
                <a:cs typeface="Times New Roman" pitchFamily="18" charset="0"/>
              </a:rPr>
              <a:t>научный сотрудник лаборатории социально-гуманитарного образования ФГБНУ «Институт стратегии развития образования РАО</a:t>
            </a:r>
            <a:r>
              <a:rPr lang="ru-RU" altLang="ru-RU" dirty="0" smtClean="0">
                <a:solidFill>
                  <a:srgbClr val="3A6E8E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dirty="0">
              <a:solidFill>
                <a:srgbClr val="3A6E8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396" y="2360681"/>
            <a:ext cx="2608180" cy="380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44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784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71" dirty="0" smtClean="0"/>
              <a:t/>
            </a:r>
            <a:br>
              <a:rPr lang="ru-RU" sz="2771" dirty="0" smtClean="0"/>
            </a:br>
            <a:r>
              <a:rPr lang="ru-RU" sz="2771" dirty="0"/>
              <a:t/>
            </a:r>
            <a:br>
              <a:rPr lang="ru-RU" sz="2771" dirty="0"/>
            </a:br>
            <a:r>
              <a:rPr lang="ru-RU" sz="2771" dirty="0" smtClean="0"/>
              <a:t/>
            </a:r>
            <a:br>
              <a:rPr lang="ru-RU" sz="2771" dirty="0" smtClean="0"/>
            </a:br>
            <a:r>
              <a:rPr lang="ru-RU" sz="2771" dirty="0" smtClean="0"/>
              <a:t>Задания с изменённой формой записи ответа Задание 21</a:t>
            </a:r>
            <a:endParaRPr lang="ru-RU" sz="277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21568"/>
            <a:ext cx="8229600" cy="60198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ru-RU" dirty="0"/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ru-RU" dirty="0"/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1800" dirty="0" smtClean="0"/>
              <a:t>	</a:t>
            </a:r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2400" dirty="0" smtClean="0"/>
              <a:t>     </a:t>
            </a:r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Проверяется умение выделять </a:t>
            </a:r>
            <a:r>
              <a:rPr lang="ru-RU" sz="2400" dirty="0"/>
              <a:t>(узнавать) </a:t>
            </a:r>
            <a:r>
              <a:rPr lang="ru-RU" sz="2400" dirty="0" smtClean="0"/>
              <a:t>существенные признаки </a:t>
            </a:r>
            <a:r>
              <a:rPr lang="ru-RU" sz="2400" dirty="0"/>
              <a:t>географических объектов </a:t>
            </a:r>
            <a:r>
              <a:rPr lang="ru-RU" sz="2400" dirty="0" smtClean="0"/>
              <a:t>и явлений </a:t>
            </a:r>
            <a:r>
              <a:rPr lang="ru-RU" sz="2400" dirty="0"/>
              <a:t>/ овладение </a:t>
            </a:r>
            <a:r>
              <a:rPr lang="ru-RU" sz="2400" dirty="0" smtClean="0"/>
              <a:t>базовыми географическими </a:t>
            </a:r>
            <a:r>
              <a:rPr lang="ru-RU" sz="2400" dirty="0"/>
              <a:t>понятиями и </a:t>
            </a:r>
            <a:r>
              <a:rPr lang="ru-RU" sz="2400" dirty="0" smtClean="0"/>
              <a:t>знаниями географической терминологии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340768"/>
            <a:ext cx="7714498" cy="354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7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975"/>
            <a:ext cx="8229600" cy="784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71" dirty="0" smtClean="0"/>
              <a:t/>
            </a:r>
            <a:br>
              <a:rPr lang="ru-RU" sz="2771" dirty="0" smtClean="0"/>
            </a:br>
            <a:r>
              <a:rPr lang="ru-RU" sz="2771" dirty="0"/>
              <a:t/>
            </a:r>
            <a:br>
              <a:rPr lang="ru-RU" sz="2771" dirty="0"/>
            </a:br>
            <a:r>
              <a:rPr lang="ru-RU" sz="2771" dirty="0" smtClean="0"/>
              <a:t/>
            </a:r>
            <a:br>
              <a:rPr lang="ru-RU" sz="2771" dirty="0" smtClean="0"/>
            </a:br>
            <a:r>
              <a:rPr lang="ru-RU" sz="2771" dirty="0" smtClean="0"/>
              <a:t>Задания с изменённой формой записи ответа Задание 21</a:t>
            </a:r>
            <a:endParaRPr lang="ru-RU" sz="277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60198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endParaRPr lang="ru-RU" sz="2400" dirty="0" smtClean="0"/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endParaRPr lang="ru-RU" sz="2400" dirty="0"/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2400" dirty="0" smtClean="0"/>
              <a:t> Подборка тренировочных заданий в   учебном пособии «География. Основной Государственный Экзамен. Готовимся к итоговой аттестации.» включает все основные типы заданий для этой позиции: </a:t>
            </a:r>
            <a:endParaRPr lang="ru-RU" sz="2400" i="1" dirty="0"/>
          </a:p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565" y="3429000"/>
            <a:ext cx="8468739" cy="284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01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71" dirty="0" smtClean="0"/>
              <a:t/>
            </a:r>
            <a:br>
              <a:rPr lang="ru-RU" sz="2771" dirty="0" smtClean="0"/>
            </a:br>
            <a:r>
              <a:rPr lang="ru-RU" sz="2771" dirty="0" smtClean="0"/>
              <a:t>Задания с изменённой формой записи ответа Задание 21</a:t>
            </a:r>
            <a:endParaRPr lang="ru-RU" sz="277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60198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2400" dirty="0" smtClean="0"/>
              <a:t> </a:t>
            </a:r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endParaRPr lang="ru-RU" sz="2400" dirty="0" smtClean="0"/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2400" dirty="0" smtClean="0"/>
              <a:t>Подборка тренировочных заданий в   учебном пособии «География. Основной Государственный Экзамен. Готовимся к итоговой аттестации.» включает все основные типы заданий для этой позиции: </a:t>
            </a:r>
            <a:endParaRPr lang="ru-RU" sz="2400" i="1" dirty="0"/>
          </a:p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284" y="3284984"/>
            <a:ext cx="8862716" cy="292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7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84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71" dirty="0"/>
              <a:t/>
            </a:r>
            <a:br>
              <a:rPr lang="ru-RU" sz="2771" dirty="0"/>
            </a:br>
            <a:r>
              <a:rPr lang="ru-RU" sz="2771" dirty="0" smtClean="0"/>
              <a:t/>
            </a:r>
            <a:br>
              <a:rPr lang="ru-RU" sz="2771" dirty="0" smtClean="0"/>
            </a:br>
            <a:r>
              <a:rPr lang="ru-RU" sz="2771" dirty="0" smtClean="0"/>
              <a:t/>
            </a:r>
            <a:br>
              <a:rPr lang="ru-RU" sz="2771" dirty="0" smtClean="0"/>
            </a:br>
            <a:r>
              <a:rPr lang="ru-RU" sz="2400" dirty="0" smtClean="0"/>
              <a:t>Задания </a:t>
            </a:r>
            <a:r>
              <a:rPr lang="ru-RU" sz="2400" dirty="0"/>
              <a:t>с изменённой </a:t>
            </a:r>
            <a:r>
              <a:rPr lang="ru-RU" sz="2400" dirty="0" smtClean="0"/>
              <a:t>формой записи ответа. </a:t>
            </a:r>
            <a:br>
              <a:rPr lang="ru-RU" sz="2400" dirty="0" smtClean="0"/>
            </a:br>
            <a:r>
              <a:rPr lang="ru-RU" sz="2400" dirty="0" smtClean="0"/>
              <a:t>Задание </a:t>
            </a:r>
            <a:r>
              <a:rPr lang="ru-RU" sz="2400" dirty="0"/>
              <a:t>22</a:t>
            </a:r>
            <a:br>
              <a:rPr lang="ru-RU" sz="2400" dirty="0"/>
            </a:br>
            <a:r>
              <a:rPr lang="ru-RU" sz="2771" dirty="0" smtClean="0"/>
              <a:t/>
            </a:r>
            <a:br>
              <a:rPr lang="ru-RU" sz="2771" dirty="0" smtClean="0"/>
            </a:br>
            <a:endParaRPr lang="ru-RU" sz="277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836712"/>
            <a:ext cx="8735888" cy="5832648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ru-RU" dirty="0"/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ru-RU" dirty="0"/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1800" dirty="0" smtClean="0"/>
              <a:t>	</a:t>
            </a:r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2400" dirty="0" smtClean="0"/>
              <a:t>     </a:t>
            </a:r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endParaRPr lang="ru-RU" sz="2400" dirty="0"/>
          </a:p>
          <a:p>
            <a:pPr algn="just"/>
            <a:endParaRPr lang="ru-RU" sz="24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Проверяется умение находить информацию, необходимую для изучения разных территорий Земли, их обеспеченности природными и человеческими ресурсами /использовать источники </a:t>
            </a:r>
            <a:r>
              <a:rPr lang="ru-RU" sz="2000" dirty="0"/>
              <a:t>географической </a:t>
            </a:r>
            <a:r>
              <a:rPr lang="ru-RU" sz="2000" dirty="0" smtClean="0"/>
              <a:t>информации (</a:t>
            </a:r>
            <a:r>
              <a:rPr lang="ru-RU" sz="2000" dirty="0"/>
              <a:t>статистические), необходимые </a:t>
            </a:r>
            <a:r>
              <a:rPr lang="ru-RU" sz="2000" dirty="0" smtClean="0"/>
              <a:t>для решения </a:t>
            </a:r>
            <a:r>
              <a:rPr lang="ru-RU" sz="2000" dirty="0"/>
              <a:t>учебных задач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484784"/>
            <a:ext cx="6264696" cy="349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4495"/>
            <a:ext cx="8229600" cy="784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71" dirty="0" smtClean="0"/>
              <a:t/>
            </a:r>
            <a:br>
              <a:rPr lang="ru-RU" sz="2771" dirty="0" smtClean="0"/>
            </a:br>
            <a:r>
              <a:rPr lang="ru-RU" sz="2771" dirty="0"/>
              <a:t/>
            </a:r>
            <a:br>
              <a:rPr lang="ru-RU" sz="2771" dirty="0"/>
            </a:br>
            <a:r>
              <a:rPr lang="ru-RU" sz="2771" dirty="0" smtClean="0"/>
              <a:t>Задания с изменённой формой записи ответа Задание 22</a:t>
            </a:r>
            <a:endParaRPr lang="ru-RU" sz="277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37592"/>
            <a:ext cx="8229600" cy="60198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2400" dirty="0" smtClean="0"/>
              <a:t> </a:t>
            </a:r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2000" dirty="0" smtClean="0"/>
              <a:t>Подборка тренировочных заданий в   учебном пособии «География. Основной Государственный Экзамен. Готовимся к итоговой аттестации.» включает все основные типы заданий для этой позиции: </a:t>
            </a:r>
            <a:endParaRPr lang="ru-RU" sz="2000" i="1" dirty="0"/>
          </a:p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564904"/>
            <a:ext cx="8148441" cy="317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983"/>
            <a:ext cx="8229600" cy="164683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71" dirty="0" smtClean="0"/>
              <a:t>Задания с изменённой формой записи ответа Задание 22</a:t>
            </a:r>
            <a:endParaRPr lang="ru-RU" sz="277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60198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2400" dirty="0" smtClean="0"/>
              <a:t> </a:t>
            </a:r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2400" dirty="0" smtClean="0"/>
              <a:t>Подборка тренировочных заданий в   учебном пособии «География. Основной Государственный Экзамен. Готовимся к итоговой аттестации.» включает все основные типы заданий для этой позиции: </a:t>
            </a:r>
            <a:endParaRPr lang="ru-RU" sz="2400" i="1" dirty="0"/>
          </a:p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5499" y="2852936"/>
            <a:ext cx="7493001" cy="342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9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975"/>
            <a:ext cx="8229600" cy="784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71" dirty="0" smtClean="0"/>
              <a:t/>
            </a:r>
            <a:br>
              <a:rPr lang="ru-RU" sz="2771" dirty="0" smtClean="0"/>
            </a:br>
            <a:r>
              <a:rPr lang="ru-RU" sz="2771" dirty="0"/>
              <a:t/>
            </a:r>
            <a:br>
              <a:rPr lang="ru-RU" sz="2771" dirty="0"/>
            </a:br>
            <a:r>
              <a:rPr lang="ru-RU" sz="2771" dirty="0" smtClean="0"/>
              <a:t/>
            </a:r>
            <a:br>
              <a:rPr lang="ru-RU" sz="2771" dirty="0" smtClean="0"/>
            </a:br>
            <a:r>
              <a:rPr lang="ru-RU" sz="2771" dirty="0" smtClean="0"/>
              <a:t>Задания с изменённой формой записи ответа Задание 24</a:t>
            </a:r>
            <a:endParaRPr lang="ru-RU" sz="277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0198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ru-RU" dirty="0"/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ru-RU" dirty="0"/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1800" dirty="0" smtClean="0"/>
              <a:t>	</a:t>
            </a:r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2400" dirty="0" smtClean="0"/>
              <a:t>     </a:t>
            </a:r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Проверяется знание и понимание особенностей населения России / </a:t>
            </a:r>
            <a:r>
              <a:rPr lang="ru-RU" sz="2400" dirty="0"/>
              <a:t>умение </a:t>
            </a:r>
            <a:r>
              <a:rPr lang="ru-RU" sz="2400" dirty="0" smtClean="0"/>
              <a:t>использовать </a:t>
            </a:r>
            <a:r>
              <a:rPr lang="ru-RU" sz="2400" dirty="0"/>
              <a:t>географические знания для </a:t>
            </a:r>
            <a:r>
              <a:rPr lang="ru-RU" sz="2400" dirty="0" smtClean="0"/>
              <a:t>описания  </a:t>
            </a:r>
            <a:r>
              <a:rPr lang="ru-RU" sz="2400" dirty="0"/>
              <a:t>существенных признаков </a:t>
            </a:r>
            <a:r>
              <a:rPr lang="ru-RU" sz="2400" dirty="0" smtClean="0"/>
              <a:t>разнообразных </a:t>
            </a:r>
            <a:r>
              <a:rPr lang="ru-RU" sz="2400" dirty="0"/>
              <a:t>явлений и процессов в </a:t>
            </a:r>
            <a:r>
              <a:rPr lang="ru-RU" sz="2400" dirty="0" smtClean="0"/>
              <a:t>повседневной жизни</a:t>
            </a:r>
            <a:r>
              <a:rPr lang="ru-RU" sz="2400" dirty="0"/>
              <a:t>, положения </a:t>
            </a:r>
            <a:r>
              <a:rPr lang="ru-RU" sz="2400" dirty="0" smtClean="0"/>
              <a:t>и  </a:t>
            </a:r>
            <a:r>
              <a:rPr lang="ru-RU" sz="2400" dirty="0"/>
              <a:t>взаиморасположения объектов и </a:t>
            </a:r>
            <a:r>
              <a:rPr lang="ru-RU" sz="2400" dirty="0" smtClean="0"/>
              <a:t>явлений </a:t>
            </a:r>
            <a:r>
              <a:rPr lang="ru-RU" sz="2400" dirty="0"/>
              <a:t>в пространстве</a:t>
            </a:r>
          </a:p>
          <a:p>
            <a:endParaRPr lang="ru-RU" sz="2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8170952" cy="27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991"/>
            <a:ext cx="8229600" cy="164683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71" dirty="0" smtClean="0"/>
              <a:t>Задания с изменённой формой записи ответа Задание 24</a:t>
            </a:r>
            <a:endParaRPr lang="ru-RU" sz="277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81608"/>
            <a:ext cx="8229600" cy="60198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2400" dirty="0" smtClean="0"/>
              <a:t> </a:t>
            </a:r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2400" dirty="0" smtClean="0"/>
              <a:t>Подборка тренировочных заданий в   учебном пособии «География. Основной Государственный Экзамен. Готовимся к итоговой аттестации.» включает все основные типы заданий для этой позиции: </a:t>
            </a:r>
            <a:endParaRPr lang="ru-RU" sz="2400" i="1" dirty="0"/>
          </a:p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846994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299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9999"/>
            <a:ext cx="8229600" cy="164683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71" dirty="0" smtClean="0"/>
              <a:t>Задания с изменённой формой записи ответа Задание 24</a:t>
            </a:r>
            <a:endParaRPr lang="ru-RU" sz="277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81608"/>
            <a:ext cx="8229600" cy="60198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2400" dirty="0" smtClean="0"/>
              <a:t> </a:t>
            </a:r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2400" dirty="0" smtClean="0"/>
              <a:t>Подборка тренировочных заданий в   учебном пособии «География. Основной Государственный Экзамен. Готовимся к итоговой аттестации.» включает все основные типы заданий для этой позиции: </a:t>
            </a:r>
            <a:endParaRPr lang="ru-RU" sz="2400" i="1" dirty="0"/>
          </a:p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641" y="3148417"/>
            <a:ext cx="8700839" cy="236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299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975"/>
            <a:ext cx="8229600" cy="784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71" dirty="0" smtClean="0"/>
              <a:t/>
            </a:r>
            <a:br>
              <a:rPr lang="ru-RU" sz="2771" dirty="0" smtClean="0"/>
            </a:br>
            <a:r>
              <a:rPr lang="ru-RU" sz="2771" dirty="0" smtClean="0"/>
              <a:t/>
            </a:r>
            <a:br>
              <a:rPr lang="ru-RU" sz="2771" dirty="0" smtClean="0"/>
            </a:br>
            <a:r>
              <a:rPr lang="ru-RU" sz="2771" dirty="0" smtClean="0"/>
              <a:t/>
            </a:r>
            <a:br>
              <a:rPr lang="ru-RU" sz="2771" dirty="0" smtClean="0"/>
            </a:br>
            <a:r>
              <a:rPr lang="ru-RU" sz="2771" dirty="0" smtClean="0"/>
              <a:t/>
            </a:r>
            <a:br>
              <a:rPr lang="ru-RU" sz="2771" dirty="0" smtClean="0"/>
            </a:br>
            <a:r>
              <a:rPr lang="ru-RU" sz="2771" dirty="0" smtClean="0"/>
              <a:t>Задания с изменённой формой записи ответа Задание 26</a:t>
            </a:r>
            <a:endParaRPr lang="ru-RU" sz="277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60198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ru-RU" dirty="0"/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ru-RU" dirty="0"/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1800" dirty="0" smtClean="0"/>
              <a:t>	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2400" dirty="0" smtClean="0"/>
              <a:t>     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endParaRPr lang="ru-RU" sz="2400" dirty="0" smtClean="0"/>
          </a:p>
          <a:p>
            <a:pPr algn="just" fontAlgn="auto">
              <a:spcAft>
                <a:spcPts val="0"/>
              </a:spcAft>
              <a:buNone/>
              <a:defRPr/>
            </a:pPr>
            <a:endParaRPr lang="ru-RU" sz="2400" dirty="0" smtClean="0"/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2400" dirty="0" smtClean="0"/>
              <a:t>Проверяется знание и понимание особенностей основных отраслей хозяйства, природно-хозяйственных зон и районов /</a:t>
            </a:r>
            <a:r>
              <a:rPr lang="ru-RU" sz="2400" dirty="0"/>
              <a:t>система знаний о свойствах, признаках</a:t>
            </a:r>
            <a:r>
              <a:rPr lang="ru-RU" sz="2400" dirty="0" smtClean="0"/>
              <a:t>, </a:t>
            </a:r>
            <a:r>
              <a:rPr lang="ru-RU" sz="2400" dirty="0"/>
              <a:t>размещении основных </a:t>
            </a:r>
            <a:r>
              <a:rPr lang="ru-RU" sz="2400" dirty="0" smtClean="0"/>
              <a:t>географических </a:t>
            </a:r>
            <a:r>
              <a:rPr lang="ru-RU" sz="2400" dirty="0"/>
              <a:t>объектов</a:t>
            </a:r>
            <a:endParaRPr lang="ru-RU" sz="1800" dirty="0"/>
          </a:p>
          <a:p>
            <a:pPr algn="just" fontAlgn="auto">
              <a:spcAft>
                <a:spcPts val="0"/>
              </a:spcAft>
              <a:buNone/>
              <a:defRPr/>
            </a:pPr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132856"/>
            <a:ext cx="7781330" cy="28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07504" y="1376828"/>
            <a:ext cx="8445624" cy="4932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400" dirty="0" smtClean="0"/>
              <a:t>Изменения в КИМ ОГЭ 2020 г. связаны с тем, что их содержание определяется   на </a:t>
            </a:r>
            <a:r>
              <a:rPr lang="ru-RU" sz="2400" dirty="0"/>
              <a:t>основе </a:t>
            </a:r>
            <a:r>
              <a:rPr lang="ru-RU" sz="2400" dirty="0" smtClean="0"/>
              <a:t>ФГОС ООО</a:t>
            </a:r>
            <a:endParaRPr lang="ru-RU" sz="24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dirty="0"/>
              <a:t>  (приказ </a:t>
            </a:r>
            <a:r>
              <a:rPr lang="ru-RU" sz="2400" dirty="0" err="1"/>
              <a:t>Минобрнауки</a:t>
            </a:r>
            <a:r>
              <a:rPr lang="ru-RU" sz="2400" dirty="0"/>
              <a:t> России от 17.12.2010 № 1897) с учётом Примерной основной образовательной программы основного общего образования</a:t>
            </a:r>
            <a:r>
              <a:rPr lang="ru-RU" sz="24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ru-RU" sz="2400" dirty="0" smtClean="0"/>
              <a:t> В </a:t>
            </a:r>
            <a:r>
              <a:rPr lang="ru-RU" sz="2400" dirty="0"/>
              <a:t>КИМ обеспечена преемственность </a:t>
            </a:r>
            <a:r>
              <a:rPr lang="ru-RU" sz="2400" dirty="0" smtClean="0"/>
              <a:t>проверяемого </a:t>
            </a:r>
            <a:r>
              <a:rPr lang="ru-RU" sz="2400" dirty="0"/>
              <a:t>содержания </a:t>
            </a:r>
            <a:r>
              <a:rPr lang="ru-RU" sz="2400" dirty="0" smtClean="0"/>
              <a:t>с Федеральным компонентом </a:t>
            </a:r>
            <a:r>
              <a:rPr lang="ru-RU" sz="2400" dirty="0"/>
              <a:t>государственного стандарта основного общего </a:t>
            </a:r>
            <a:r>
              <a:rPr lang="ru-RU" sz="2400" dirty="0" smtClean="0"/>
              <a:t>образования по географии</a:t>
            </a:r>
          </a:p>
          <a:p>
            <a:pPr algn="just"/>
            <a:r>
              <a:rPr lang="ru-RU" sz="2400" dirty="0" smtClean="0"/>
              <a:t>В спецификации КИМ через «/» указаны контролируемые предметные результаты </a:t>
            </a:r>
            <a:r>
              <a:rPr lang="ru-RU" sz="2400" dirty="0"/>
              <a:t>ФК </a:t>
            </a:r>
            <a:r>
              <a:rPr lang="ru-RU" sz="2400" dirty="0" smtClean="0"/>
              <a:t>ГОС предметные результаты ФГОС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812" y="0"/>
            <a:ext cx="1797428" cy="26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6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991"/>
            <a:ext cx="8229600" cy="164683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71" dirty="0" smtClean="0"/>
              <a:t>Задания с изменённой формой записи ответа Задание 26</a:t>
            </a:r>
            <a:endParaRPr lang="ru-RU" sz="277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9600"/>
            <a:ext cx="8229600" cy="60198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2400" dirty="0" smtClean="0"/>
              <a:t> </a:t>
            </a:r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2400" dirty="0" smtClean="0"/>
              <a:t>Подборка тренировочных заданий в   учебном пособии «География. Основной Государственный Экзамен. Готовимся к итоговой аттестации.» включает все основные типы заданий для этой позиции: </a:t>
            </a:r>
            <a:endParaRPr lang="ru-RU" sz="2400" i="1" dirty="0"/>
          </a:p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3203798"/>
            <a:ext cx="91059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299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9999"/>
            <a:ext cx="8229600" cy="164683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71" dirty="0" smtClean="0"/>
              <a:t>Задания с изменённой формой записи ответа Задание 26</a:t>
            </a:r>
            <a:endParaRPr lang="ru-RU" sz="277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81608"/>
            <a:ext cx="8229600" cy="60198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2400" dirty="0" smtClean="0"/>
              <a:t> </a:t>
            </a:r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2400" dirty="0" smtClean="0"/>
              <a:t>Подборка тренировочных заданий в   учебном пособии «География. Основной Государственный Экзамен. Готовимся к итоговой аттестации.» включает все основные типы заданий для этой позиции: </a:t>
            </a:r>
            <a:endParaRPr lang="ru-RU" sz="2400" i="1" dirty="0"/>
          </a:p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408" y="3273855"/>
            <a:ext cx="8668072" cy="238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299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975"/>
            <a:ext cx="8229600" cy="784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71" dirty="0" smtClean="0"/>
              <a:t/>
            </a:r>
            <a:br>
              <a:rPr lang="ru-RU" sz="2771" dirty="0" smtClean="0"/>
            </a:br>
            <a:r>
              <a:rPr lang="ru-RU" sz="2771" dirty="0" smtClean="0"/>
              <a:t/>
            </a:r>
            <a:br>
              <a:rPr lang="ru-RU" sz="2771" dirty="0" smtClean="0"/>
            </a:br>
            <a:r>
              <a:rPr lang="ru-RU" sz="2771" dirty="0" smtClean="0"/>
              <a:t/>
            </a:r>
            <a:br>
              <a:rPr lang="ru-RU" sz="2771" dirty="0" smtClean="0"/>
            </a:br>
            <a:r>
              <a:rPr lang="ru-RU" sz="2771" dirty="0" smtClean="0"/>
              <a:t/>
            </a:r>
            <a:br>
              <a:rPr lang="ru-RU" sz="2771" dirty="0" smtClean="0"/>
            </a:br>
            <a:r>
              <a:rPr lang="ru-RU" sz="2771" dirty="0" smtClean="0"/>
              <a:t>Новые задания </a:t>
            </a:r>
            <a:br>
              <a:rPr lang="ru-RU" sz="2771" dirty="0" smtClean="0"/>
            </a:br>
            <a:r>
              <a:rPr lang="ru-RU" sz="2771" dirty="0" smtClean="0"/>
              <a:t>Задание 2</a:t>
            </a:r>
            <a:endParaRPr lang="ru-RU" sz="277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60198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ru-RU" dirty="0"/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ru-RU" dirty="0" smtClean="0"/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1800" dirty="0" smtClean="0"/>
              <a:t>	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2400" dirty="0" smtClean="0"/>
              <a:t>    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endParaRPr lang="ru-RU" sz="2400" dirty="0" smtClean="0"/>
          </a:p>
          <a:p>
            <a:pPr algn="just" fontAlgn="auto">
              <a:spcAft>
                <a:spcPts val="0"/>
              </a:spcAft>
              <a:buNone/>
              <a:defRPr/>
            </a:pPr>
            <a:endParaRPr lang="ru-RU" sz="2400" dirty="0" smtClean="0"/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2400" dirty="0" smtClean="0"/>
              <a:t> Проверяется специфики географического положения России /</a:t>
            </a:r>
            <a:r>
              <a:rPr lang="ru-RU" sz="2400" dirty="0"/>
              <a:t>умение </a:t>
            </a:r>
            <a:r>
              <a:rPr lang="ru-RU" sz="2400" dirty="0" smtClean="0"/>
              <a:t>использовать </a:t>
            </a:r>
            <a:r>
              <a:rPr lang="ru-RU" sz="2400" dirty="0"/>
              <a:t>географические знания для </a:t>
            </a:r>
            <a:r>
              <a:rPr lang="ru-RU" sz="2400" dirty="0" smtClean="0"/>
              <a:t>описания </a:t>
            </a:r>
            <a:r>
              <a:rPr lang="ru-RU" sz="2400" dirty="0"/>
              <a:t>положения и </a:t>
            </a:r>
            <a:r>
              <a:rPr lang="ru-RU" sz="2400" dirty="0" smtClean="0"/>
              <a:t>взаиморасположения </a:t>
            </a:r>
            <a:r>
              <a:rPr lang="ru-RU" sz="2400" dirty="0"/>
              <a:t>объектов и явлений в пространстве</a:t>
            </a:r>
            <a:endParaRPr lang="ru-RU" sz="1800" dirty="0"/>
          </a:p>
          <a:p>
            <a:pPr algn="just" fontAlgn="auto">
              <a:spcAft>
                <a:spcPts val="0"/>
              </a:spcAft>
              <a:buNone/>
              <a:defRPr/>
            </a:pPr>
            <a:endParaRPr lang="ru-RU" sz="2400" dirty="0" smtClean="0"/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060848"/>
            <a:ext cx="8554934" cy="151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5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9999"/>
            <a:ext cx="8229600" cy="164683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71" dirty="0" smtClean="0"/>
              <a:t>Новые задания </a:t>
            </a:r>
            <a:br>
              <a:rPr lang="ru-RU" sz="2771" dirty="0" smtClean="0"/>
            </a:br>
            <a:r>
              <a:rPr lang="ru-RU" sz="2771" dirty="0" smtClean="0"/>
              <a:t>Задание 2</a:t>
            </a:r>
            <a:endParaRPr lang="ru-RU" sz="277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81608"/>
            <a:ext cx="8229600" cy="60198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2400" dirty="0" smtClean="0"/>
              <a:t> </a:t>
            </a:r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2400" dirty="0" smtClean="0"/>
              <a:t>Подборка тренировочных заданий в   учебном пособии «География. Основной Государственный Экзамен. Готовимся к итоговой аттестации.» включает все основные типы заданий для этой позиции: </a:t>
            </a:r>
            <a:endParaRPr lang="ru-RU" sz="2400" i="1" dirty="0"/>
          </a:p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31564"/>
            <a:ext cx="8820473" cy="225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299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9999"/>
            <a:ext cx="8229600" cy="164683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71" dirty="0" smtClean="0"/>
              <a:t>Новые задания </a:t>
            </a:r>
            <a:br>
              <a:rPr lang="ru-RU" sz="2771" dirty="0" smtClean="0"/>
            </a:br>
            <a:r>
              <a:rPr lang="ru-RU" sz="2771" dirty="0" smtClean="0"/>
              <a:t>Задание 2</a:t>
            </a:r>
            <a:endParaRPr lang="ru-RU" sz="277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81608"/>
            <a:ext cx="8229600" cy="60198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2400" dirty="0" smtClean="0"/>
              <a:t> </a:t>
            </a:r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2400" dirty="0" smtClean="0"/>
              <a:t>Подборка тренировочных заданий в   учебном пособии «География. Основной Государственный Экзамен. Готовимся к итоговой аттестации.» включает все основные типы заданий для этой позиции: </a:t>
            </a:r>
            <a:endParaRPr lang="ru-RU" sz="2400" i="1" dirty="0"/>
          </a:p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3470126"/>
            <a:ext cx="90487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299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991"/>
            <a:ext cx="8229600" cy="1718841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71" dirty="0" smtClean="0"/>
              <a:t>Новые задания </a:t>
            </a:r>
            <a:br>
              <a:rPr lang="ru-RU" sz="2771" dirty="0" smtClean="0"/>
            </a:br>
            <a:r>
              <a:rPr lang="ru-RU" sz="2771" dirty="0" smtClean="0"/>
              <a:t>Задание 3</a:t>
            </a:r>
            <a:endParaRPr lang="ru-RU" sz="277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60198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ru-RU" dirty="0"/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ru-RU" dirty="0" smtClean="0"/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1800" dirty="0" smtClean="0"/>
              <a:t>	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2400" dirty="0" smtClean="0"/>
              <a:t>     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endParaRPr lang="ru-RU" sz="2400" dirty="0" smtClean="0"/>
          </a:p>
          <a:p>
            <a:pPr algn="just" fontAlgn="auto">
              <a:spcAft>
                <a:spcPts val="0"/>
              </a:spcAft>
              <a:buNone/>
              <a:defRPr/>
            </a:pPr>
            <a:endParaRPr lang="ru-RU" sz="2400" dirty="0" smtClean="0"/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2400" dirty="0" smtClean="0"/>
              <a:t>Проверяется знание и понимание особенностей природы России /</a:t>
            </a:r>
            <a:r>
              <a:rPr lang="ru-RU" sz="2400" dirty="0"/>
              <a:t> </a:t>
            </a:r>
            <a:r>
              <a:rPr lang="ru-RU" sz="2400" dirty="0" smtClean="0"/>
              <a:t>умение </a:t>
            </a:r>
            <a:r>
              <a:rPr lang="ru-RU" sz="2400" dirty="0"/>
              <a:t>сравнивать изученные географические объекты и явления на основе выделения их существенных признаков</a:t>
            </a:r>
            <a:endParaRPr lang="ru-RU" sz="1800" dirty="0"/>
          </a:p>
          <a:p>
            <a:pPr algn="just" fontAlgn="auto">
              <a:spcAft>
                <a:spcPts val="0"/>
              </a:spcAft>
              <a:buNone/>
              <a:defRPr/>
            </a:pPr>
            <a:endParaRPr lang="ru-RU" sz="2400" dirty="0" smtClean="0"/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988840"/>
            <a:ext cx="785617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4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2007"/>
            <a:ext cx="8229600" cy="164683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71" dirty="0" smtClean="0"/>
              <a:t>Новые задания </a:t>
            </a:r>
            <a:br>
              <a:rPr lang="ru-RU" sz="2771" dirty="0" smtClean="0"/>
            </a:br>
            <a:r>
              <a:rPr lang="ru-RU" sz="2771" dirty="0" smtClean="0"/>
              <a:t>Задание 3</a:t>
            </a:r>
            <a:endParaRPr lang="ru-RU" sz="277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81608"/>
            <a:ext cx="8229600" cy="60198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2400" dirty="0" smtClean="0"/>
              <a:t> </a:t>
            </a:r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2400" dirty="0" smtClean="0"/>
              <a:t>Подборка тренировочных заданий в   учебном пособии «География. Основной Государственный Экзамен. Готовимся к итоговой аттестации.» включает все основные типы заданий для этой позиции: </a:t>
            </a:r>
            <a:endParaRPr lang="ru-RU" sz="2400" i="1" dirty="0"/>
          </a:p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16" y="3277470"/>
            <a:ext cx="8748464" cy="231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299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2007"/>
            <a:ext cx="8229600" cy="164683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71" dirty="0" smtClean="0"/>
              <a:t>Новые задания </a:t>
            </a:r>
            <a:br>
              <a:rPr lang="ru-RU" sz="2771" dirty="0" smtClean="0"/>
            </a:br>
            <a:r>
              <a:rPr lang="ru-RU" sz="2771" dirty="0" smtClean="0"/>
              <a:t>Задание 3</a:t>
            </a:r>
            <a:endParaRPr lang="ru-RU" sz="277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53616"/>
            <a:ext cx="8229600" cy="60198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2400" dirty="0" smtClean="0"/>
              <a:t> </a:t>
            </a:r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2400" dirty="0" smtClean="0"/>
              <a:t>Подборка тренировочных заданий в   учебном пособии «География. Основной Государственный Экзамен. Готовимся к итоговой аттестации.» включает все основные типы заданий для этой позиции: </a:t>
            </a:r>
            <a:endParaRPr lang="ru-RU" sz="2400" i="1" dirty="0"/>
          </a:p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3284984"/>
            <a:ext cx="90011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299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0559"/>
            <a:ext cx="8229600" cy="784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Новые задания </a:t>
            </a:r>
            <a:br>
              <a:rPr lang="ru-RU" dirty="0" smtClean="0"/>
            </a:br>
            <a:r>
              <a:rPr lang="ru-RU" sz="2771" dirty="0" err="1" smtClean="0"/>
              <a:t>Задания</a:t>
            </a:r>
            <a:r>
              <a:rPr lang="ru-RU" sz="2771" dirty="0" smtClean="0"/>
              <a:t> 27-28</a:t>
            </a:r>
            <a:endParaRPr lang="ru-RU" sz="277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60198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ru-RU" dirty="0"/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ru-RU" dirty="0" smtClean="0"/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1800" dirty="0" smtClean="0"/>
              <a:t>	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2400" dirty="0" smtClean="0"/>
              <a:t>     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700808"/>
            <a:ext cx="840606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1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8551"/>
            <a:ext cx="8229600" cy="784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Новые задания </a:t>
            </a:r>
            <a:br>
              <a:rPr lang="ru-RU" dirty="0" smtClean="0"/>
            </a:br>
            <a:r>
              <a:rPr lang="ru-RU" sz="2771" dirty="0" err="1" smtClean="0"/>
              <a:t>Задания</a:t>
            </a:r>
            <a:r>
              <a:rPr lang="ru-RU" sz="2771" dirty="0" smtClean="0"/>
              <a:t> 27-28</a:t>
            </a:r>
            <a:endParaRPr lang="ru-RU" sz="277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60198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ru-RU" dirty="0"/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ru-RU" dirty="0" smtClean="0"/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1800" dirty="0" smtClean="0"/>
              <a:t>	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2400" dirty="0" smtClean="0"/>
              <a:t>     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600200"/>
            <a:ext cx="883779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5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467544" y="620688"/>
            <a:ext cx="8229600" cy="5675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7400" dirty="0" smtClean="0"/>
              <a:t>Количество заданий в экзаменационной работе не изменилось</a:t>
            </a:r>
          </a:p>
          <a:p>
            <a:pPr>
              <a:lnSpc>
                <a:spcPct val="100000"/>
              </a:lnSpc>
            </a:pPr>
            <a:r>
              <a:rPr lang="ru-RU" sz="7400" dirty="0"/>
              <a:t> </a:t>
            </a:r>
            <a:r>
              <a:rPr lang="ru-RU" sz="7400" dirty="0" smtClean="0"/>
              <a:t>Из 30 заданий экзаменационной работы 19 остались без изменений</a:t>
            </a:r>
          </a:p>
          <a:p>
            <a:pPr>
              <a:lnSpc>
                <a:spcPct val="100000"/>
              </a:lnSpc>
            </a:pPr>
            <a:r>
              <a:rPr lang="ru-RU" sz="7400" dirty="0" smtClean="0"/>
              <a:t>Изменена </a:t>
            </a:r>
            <a:r>
              <a:rPr lang="ru-RU" sz="7400" dirty="0"/>
              <a:t>последовательность </a:t>
            </a:r>
            <a:r>
              <a:rPr lang="ru-RU" sz="7400" dirty="0" smtClean="0"/>
              <a:t>заданий</a:t>
            </a:r>
          </a:p>
          <a:p>
            <a:pPr algn="just"/>
            <a:r>
              <a:rPr lang="ru-RU" sz="7400" dirty="0" smtClean="0"/>
              <a:t>В </a:t>
            </a:r>
            <a:r>
              <a:rPr lang="ru-RU" sz="7400" dirty="0"/>
              <a:t>6 заданиях изменена форма записи ответа : вместо заданий с кратким ответом в виде одной цифры </a:t>
            </a:r>
            <a:r>
              <a:rPr lang="ru-RU" sz="7400" dirty="0" smtClean="0"/>
              <a:t>включены задания с ответом в виде числа или последовательности цифр.</a:t>
            </a:r>
          </a:p>
          <a:p>
            <a:pPr algn="just"/>
            <a:r>
              <a:rPr lang="ru-RU" sz="7400" dirty="0" smtClean="0"/>
              <a:t>Включено 5 новых заданий, том числе мини-тест из трёх заданий проверяющий </a:t>
            </a:r>
            <a:r>
              <a:rPr lang="ru-RU" sz="7400" dirty="0" err="1" smtClean="0"/>
              <a:t>сформированность</a:t>
            </a:r>
            <a:r>
              <a:rPr lang="ru-RU" sz="7400" dirty="0" smtClean="0"/>
              <a:t> умений работать с текстом географического содержания (умений проводить поиск и интерпретацию </a:t>
            </a:r>
            <a:r>
              <a:rPr lang="ru-RU" sz="7400" dirty="0"/>
              <a:t>информации (локализация объекта </a:t>
            </a:r>
            <a:r>
              <a:rPr lang="ru-RU" sz="7400" dirty="0" smtClean="0"/>
              <a:t>в пространстве</a:t>
            </a:r>
            <a:r>
              <a:rPr lang="ru-RU" sz="7400" dirty="0"/>
              <a:t>), систематизацию, классификацию, анализ </a:t>
            </a:r>
            <a:r>
              <a:rPr lang="ru-RU" sz="7400" dirty="0" smtClean="0"/>
              <a:t>и обобщение </a:t>
            </a:r>
            <a:r>
              <a:rPr lang="ru-RU" sz="7400" dirty="0"/>
              <a:t>имеющейся в тексте информации, </a:t>
            </a:r>
            <a:r>
              <a:rPr lang="ru-RU" sz="7400" dirty="0" smtClean="0"/>
              <a:t>использовать информацию </a:t>
            </a:r>
            <a:r>
              <a:rPr lang="ru-RU" sz="7400" dirty="0"/>
              <a:t>из текста с привлечением ранее </a:t>
            </a:r>
            <a:r>
              <a:rPr lang="ru-RU" sz="7400" dirty="0" smtClean="0"/>
              <a:t>полученных географических </a:t>
            </a:r>
            <a:r>
              <a:rPr lang="ru-RU" sz="7400" dirty="0"/>
              <a:t>знаний для решения различных учебных </a:t>
            </a:r>
            <a:r>
              <a:rPr lang="ru-RU" sz="7400" dirty="0" smtClean="0"/>
              <a:t>и практико-ориентированных </a:t>
            </a:r>
            <a:r>
              <a:rPr lang="ru-RU" sz="7400" dirty="0"/>
              <a:t>задач</a:t>
            </a:r>
            <a:r>
              <a:rPr lang="ru-RU" sz="7400" dirty="0" smtClean="0"/>
              <a:t>).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2314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8551"/>
            <a:ext cx="8229600" cy="784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Новые задания </a:t>
            </a:r>
            <a:r>
              <a:rPr lang="ru-RU" sz="2771" dirty="0" smtClean="0"/>
              <a:t/>
            </a:r>
            <a:br>
              <a:rPr lang="ru-RU" sz="2771" dirty="0" smtClean="0"/>
            </a:br>
            <a:r>
              <a:rPr lang="ru-RU" sz="2771" dirty="0" smtClean="0"/>
              <a:t>Задание 27</a:t>
            </a:r>
            <a:endParaRPr lang="ru-RU" sz="277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4848" y="1729680"/>
            <a:ext cx="8229600" cy="6019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Проверяется умение </a:t>
            </a:r>
            <a:r>
              <a:rPr lang="ru-RU" sz="2400" dirty="0"/>
              <a:t>определять на </a:t>
            </a:r>
            <a:r>
              <a:rPr lang="ru-RU" sz="2400" dirty="0" smtClean="0"/>
              <a:t>карте местоположение географических объектов </a:t>
            </a:r>
            <a:r>
              <a:rPr lang="ru-RU" sz="2400" dirty="0"/>
              <a:t>/ умение </a:t>
            </a:r>
            <a:r>
              <a:rPr lang="ru-RU" sz="2400" dirty="0" smtClean="0"/>
              <a:t>определять географическое положения  и взаиморасположение </a:t>
            </a:r>
            <a:r>
              <a:rPr lang="ru-RU" sz="2400" dirty="0"/>
              <a:t>объектов и </a:t>
            </a:r>
            <a:r>
              <a:rPr lang="ru-RU" sz="2400" dirty="0" smtClean="0"/>
              <a:t>явлений в </a:t>
            </a:r>
            <a:r>
              <a:rPr lang="ru-RU" sz="2400" dirty="0"/>
              <a:t>пространстве</a:t>
            </a:r>
          </a:p>
        </p:txBody>
      </p:sp>
    </p:spTree>
    <p:extLst>
      <p:ext uri="{BB962C8B-B14F-4D97-AF65-F5344CB8AC3E}">
        <p14:creationId xmlns:p14="http://schemas.microsoft.com/office/powerpoint/2010/main" val="212430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0559"/>
            <a:ext cx="8229600" cy="784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Новые задания </a:t>
            </a:r>
            <a:br>
              <a:rPr lang="ru-RU" dirty="0" smtClean="0"/>
            </a:br>
            <a:r>
              <a:rPr lang="ru-RU" sz="2771" dirty="0" smtClean="0"/>
              <a:t>Задание 28</a:t>
            </a:r>
            <a:endParaRPr lang="ru-RU" sz="277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57672"/>
            <a:ext cx="8663880" cy="6019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Проверяется знание и понимание основных географических понятий </a:t>
            </a:r>
            <a:r>
              <a:rPr lang="ru-RU" sz="2400" dirty="0"/>
              <a:t>и </a:t>
            </a:r>
            <a:r>
              <a:rPr lang="ru-RU" sz="2400" dirty="0" smtClean="0"/>
              <a:t>терминов; умение приводить </a:t>
            </a:r>
            <a:r>
              <a:rPr lang="ru-RU" sz="2400" dirty="0"/>
              <a:t>примеры: </a:t>
            </a:r>
            <a:r>
              <a:rPr lang="ru-RU" sz="2400" dirty="0" smtClean="0"/>
              <a:t>природных ресурсов</a:t>
            </a:r>
            <a:r>
              <a:rPr lang="ru-RU" sz="2400" dirty="0"/>
              <a:t>, их использования и охраны</a:t>
            </a:r>
            <a:r>
              <a:rPr lang="ru-RU" sz="2400" dirty="0" smtClean="0"/>
              <a:t>, крупнейших </a:t>
            </a:r>
            <a:r>
              <a:rPr lang="ru-RU" sz="2400" dirty="0"/>
              <a:t>сырьевых и </a:t>
            </a:r>
            <a:r>
              <a:rPr lang="ru-RU" sz="2400" dirty="0" smtClean="0"/>
              <a:t>топливно- энергетических </a:t>
            </a:r>
            <a:r>
              <a:rPr lang="ru-RU" sz="2400" dirty="0"/>
              <a:t>баз, районов и </a:t>
            </a:r>
            <a:r>
              <a:rPr lang="ru-RU" sz="2400" dirty="0" smtClean="0"/>
              <a:t>центров производства </a:t>
            </a:r>
            <a:r>
              <a:rPr lang="ru-RU" sz="2400" dirty="0"/>
              <a:t>важнейших </a:t>
            </a:r>
            <a:r>
              <a:rPr lang="ru-RU" sz="2400" dirty="0" smtClean="0"/>
              <a:t>видов продукции </a:t>
            </a:r>
            <a:r>
              <a:rPr lang="ru-RU" sz="2400" dirty="0"/>
              <a:t>/ овладение </a:t>
            </a:r>
            <a:r>
              <a:rPr lang="ru-RU" sz="2400" dirty="0" smtClean="0"/>
              <a:t>базовыми географическими </a:t>
            </a:r>
            <a:r>
              <a:rPr lang="ru-RU" sz="2400" dirty="0"/>
              <a:t>понятиями и </a:t>
            </a:r>
            <a:r>
              <a:rPr lang="ru-RU" sz="2400" dirty="0" smtClean="0"/>
              <a:t>знаниями географической </a:t>
            </a:r>
            <a:r>
              <a:rPr lang="ru-RU" sz="2400" dirty="0"/>
              <a:t>терминологии, </a:t>
            </a:r>
            <a:r>
              <a:rPr lang="ru-RU" sz="2400" dirty="0" smtClean="0"/>
              <a:t>умение классифицировать географические объекты </a:t>
            </a:r>
            <a:r>
              <a:rPr lang="ru-RU" sz="2400" dirty="0"/>
              <a:t>и явления на основе </a:t>
            </a:r>
            <a:r>
              <a:rPr lang="ru-RU" sz="2400" dirty="0" smtClean="0"/>
              <a:t>их известных </a:t>
            </a:r>
            <a:r>
              <a:rPr lang="ru-RU" sz="2400" dirty="0"/>
              <a:t>характерных свойств, </a:t>
            </a:r>
            <a:r>
              <a:rPr lang="ru-RU" sz="2400" dirty="0" smtClean="0"/>
              <a:t>умение использовать </a:t>
            </a:r>
            <a:r>
              <a:rPr lang="ru-RU" sz="2400" dirty="0"/>
              <a:t>географические знания </a:t>
            </a:r>
            <a:r>
              <a:rPr lang="ru-RU" sz="2400" dirty="0" smtClean="0"/>
              <a:t>для описания </a:t>
            </a:r>
            <a:r>
              <a:rPr lang="ru-RU" sz="2400" dirty="0"/>
              <a:t>существенных </a:t>
            </a:r>
            <a:r>
              <a:rPr lang="ru-RU" sz="2400" dirty="0" smtClean="0"/>
              <a:t>признаков разнообразных </a:t>
            </a:r>
            <a:r>
              <a:rPr lang="ru-RU" sz="2400" dirty="0"/>
              <a:t>явлений и процессов </a:t>
            </a:r>
            <a:r>
              <a:rPr lang="ru-RU" sz="2400" dirty="0" smtClean="0"/>
              <a:t>в повседневной </a:t>
            </a:r>
            <a:r>
              <a:rPr lang="ru-RU" sz="2400" dirty="0"/>
              <a:t>жизни</a:t>
            </a:r>
          </a:p>
        </p:txBody>
      </p:sp>
    </p:spTree>
    <p:extLst>
      <p:ext uri="{BB962C8B-B14F-4D97-AF65-F5344CB8AC3E}">
        <p14:creationId xmlns:p14="http://schemas.microsoft.com/office/powerpoint/2010/main" val="314815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0559"/>
            <a:ext cx="8229600" cy="784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Новые задания </a:t>
            </a:r>
            <a:br>
              <a:rPr lang="ru-RU" dirty="0" smtClean="0"/>
            </a:br>
            <a:r>
              <a:rPr lang="ru-RU" sz="2771" dirty="0" smtClean="0"/>
              <a:t>Задание 29</a:t>
            </a:r>
            <a:endParaRPr lang="ru-RU" sz="277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856" y="1873696"/>
            <a:ext cx="8229600" cy="6019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Проверяется умение объяснять </a:t>
            </a:r>
            <a:r>
              <a:rPr lang="ru-RU" sz="2400" dirty="0"/>
              <a:t>существенные </a:t>
            </a:r>
            <a:r>
              <a:rPr lang="ru-RU" sz="2400" dirty="0" smtClean="0"/>
              <a:t>признаки географических </a:t>
            </a:r>
            <a:r>
              <a:rPr lang="ru-RU" sz="2400" dirty="0"/>
              <a:t>объектов и явлений </a:t>
            </a:r>
            <a:r>
              <a:rPr lang="ru-RU" sz="2400" dirty="0" smtClean="0"/>
              <a:t>/ умение </a:t>
            </a:r>
            <a:r>
              <a:rPr lang="ru-RU" sz="2400" dirty="0"/>
              <a:t>устанавливать </a:t>
            </a:r>
            <a:r>
              <a:rPr lang="ru-RU" sz="2400" dirty="0" smtClean="0"/>
              <a:t>взаимосвязи между </a:t>
            </a:r>
            <a:r>
              <a:rPr lang="ru-RU" sz="2400" dirty="0"/>
              <a:t>изученными </a:t>
            </a:r>
            <a:r>
              <a:rPr lang="ru-RU" sz="2400" dirty="0" smtClean="0"/>
              <a:t>природными, социальными </a:t>
            </a:r>
            <a:r>
              <a:rPr lang="ru-RU" sz="2400" dirty="0"/>
              <a:t>и </a:t>
            </a:r>
            <a:r>
              <a:rPr lang="ru-RU" sz="2400" dirty="0" smtClean="0"/>
              <a:t>экономическими явлениями </a:t>
            </a:r>
            <a:r>
              <a:rPr lang="ru-RU" sz="2400" dirty="0"/>
              <a:t>и процессами / </a:t>
            </a:r>
            <a:r>
              <a:rPr lang="ru-RU" sz="2400" dirty="0" smtClean="0"/>
              <a:t>умение объяснять </a:t>
            </a:r>
            <a:r>
              <a:rPr lang="ru-RU" sz="2400" dirty="0"/>
              <a:t>влияние </a:t>
            </a:r>
            <a:r>
              <a:rPr lang="ru-RU" sz="2400" dirty="0" smtClean="0"/>
              <a:t>изученных географических </a:t>
            </a:r>
            <a:r>
              <a:rPr lang="ru-RU" sz="2400" dirty="0"/>
              <a:t>объектов и явлений </a:t>
            </a:r>
            <a:r>
              <a:rPr lang="ru-RU" sz="2400" dirty="0" smtClean="0"/>
              <a:t>на качество </a:t>
            </a:r>
            <a:r>
              <a:rPr lang="ru-RU" sz="2400" dirty="0"/>
              <a:t>жизни человека и </a:t>
            </a:r>
            <a:r>
              <a:rPr lang="ru-RU" sz="2400" dirty="0" smtClean="0"/>
              <a:t>качество окружающей </a:t>
            </a:r>
            <a:r>
              <a:rPr lang="ru-RU" sz="2400" dirty="0"/>
              <a:t>его среды</a:t>
            </a:r>
          </a:p>
        </p:txBody>
      </p:sp>
    </p:spTree>
    <p:extLst>
      <p:ext uri="{BB962C8B-B14F-4D97-AF65-F5344CB8AC3E}">
        <p14:creationId xmlns:p14="http://schemas.microsoft.com/office/powerpoint/2010/main" val="389828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 новых заданий 27-29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55972"/>
            <a:ext cx="8373616" cy="287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299596"/>
            <a:ext cx="8490148" cy="128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160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 новых заданий 27-29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92888" cy="286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7992888" cy="19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Учебное пособие «География. Основной Государственный Экзамен. Готовимся к итоговой аттестации.»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56792"/>
            <a:ext cx="5400600" cy="4525963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Включает:</a:t>
            </a:r>
          </a:p>
          <a:p>
            <a:r>
              <a:rPr lang="ru-RU" dirty="0" smtClean="0"/>
              <a:t> - более 300 тренировочных заданий в тематической подборке и ответы к ним;</a:t>
            </a:r>
          </a:p>
          <a:p>
            <a:r>
              <a:rPr lang="ru-RU" dirty="0" smtClean="0"/>
              <a:t>5 типовых вариантов с ответами и критериями оценивания заданий с развёрнутыми ответами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География_ОGE_20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2060848"/>
            <a:ext cx="2665828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219200" y="1676400"/>
            <a:ext cx="7543800" cy="3886200"/>
          </a:xfr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endParaRPr lang="ru-RU" altLang="ru-RU" sz="2400" i="1" dirty="0" smtClean="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</a:pPr>
            <a:endParaRPr lang="ru-RU" altLang="ru-RU" sz="2400" i="1" dirty="0" smtClean="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</a:pPr>
            <a:endParaRPr lang="ru-RU" altLang="ru-RU" sz="2400" b="1" i="1" dirty="0" smtClean="0">
              <a:solidFill>
                <a:srgbClr val="6D276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400" b="1" i="1" dirty="0" smtClean="0">
              <a:solidFill>
                <a:srgbClr val="6D276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400" b="1" i="1" dirty="0" smtClean="0">
              <a:solidFill>
                <a:srgbClr val="6D276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400" b="1" i="1" dirty="0" smtClean="0">
              <a:solidFill>
                <a:srgbClr val="6D276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 b="1" i="1" dirty="0" smtClean="0">
                <a:solidFill>
                  <a:srgbClr val="6D276A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>
              <a:lnSpc>
                <a:spcPct val="80000"/>
              </a:lnSpc>
            </a:pPr>
            <a:endParaRPr lang="en-US" altLang="ru-RU" sz="2400" i="1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1700" i="1" dirty="0" smtClean="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</a:pPr>
            <a:endParaRPr lang="en-US" altLang="ru-RU" sz="1700" i="1" dirty="0" smtClean="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</a:pPr>
            <a:endParaRPr lang="ru-RU" altLang="ru-RU" sz="2400" dirty="0" smtClean="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</a:pPr>
            <a:endParaRPr lang="ru-RU" altLang="ru-RU" sz="2400" dirty="0" smtClean="0">
              <a:solidFill>
                <a:srgbClr val="898989"/>
              </a:solidFill>
            </a:endParaRPr>
          </a:p>
        </p:txBody>
      </p:sp>
      <p:pic>
        <p:nvPicPr>
          <p:cNvPr id="4" name="Рисунок 3" descr="География_ОGE_20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7286" y="1700808"/>
            <a:ext cx="3338195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1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975"/>
            <a:ext cx="8229600" cy="784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71" dirty="0" smtClean="0"/>
              <a:t/>
            </a:r>
            <a:br>
              <a:rPr lang="ru-RU" sz="2771" dirty="0" smtClean="0"/>
            </a:br>
            <a:r>
              <a:rPr lang="ru-RU" sz="2771" dirty="0"/>
              <a:t/>
            </a:r>
            <a:br>
              <a:rPr lang="ru-RU" sz="2771" dirty="0"/>
            </a:br>
            <a:r>
              <a:rPr lang="ru-RU" sz="2771" dirty="0" smtClean="0"/>
              <a:t/>
            </a:r>
            <a:br>
              <a:rPr lang="ru-RU" sz="2771" dirty="0" smtClean="0"/>
            </a:br>
            <a:r>
              <a:rPr lang="ru-RU" sz="2771" dirty="0"/>
              <a:t/>
            </a:r>
            <a:br>
              <a:rPr lang="ru-RU" sz="2771" dirty="0"/>
            </a:br>
            <a:r>
              <a:rPr lang="ru-RU" sz="2771" dirty="0" smtClean="0"/>
              <a:t>Задания с изменённой формой записи ответа Задание 14</a:t>
            </a:r>
            <a:endParaRPr lang="ru-RU" sz="277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2525" y="620688"/>
            <a:ext cx="8229600" cy="60198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ru-RU" dirty="0"/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ru-RU" dirty="0"/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1800" dirty="0" smtClean="0"/>
              <a:t>	</a:t>
            </a:r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2400" dirty="0" smtClean="0"/>
              <a:t>    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Проверяется знание  и понимание природных и антропогенных </a:t>
            </a:r>
            <a:r>
              <a:rPr lang="ru-RU" sz="2400" dirty="0"/>
              <a:t>причины </a:t>
            </a:r>
            <a:r>
              <a:rPr lang="ru-RU" sz="2400" dirty="0" smtClean="0"/>
              <a:t>возникновения </a:t>
            </a:r>
            <a:r>
              <a:rPr lang="ru-RU" sz="2400" dirty="0" err="1" smtClean="0"/>
              <a:t>геоэкологических</a:t>
            </a:r>
            <a:r>
              <a:rPr lang="ru-RU" sz="2400" dirty="0" smtClean="0"/>
              <a:t> проблем и </a:t>
            </a:r>
            <a:r>
              <a:rPr lang="ru-RU" sz="2400" dirty="0"/>
              <a:t>защите людей </a:t>
            </a:r>
            <a:r>
              <a:rPr lang="ru-RU" sz="2400" dirty="0" smtClean="0"/>
              <a:t>от стихийных </a:t>
            </a:r>
            <a:r>
              <a:rPr lang="ru-RU" sz="2400" dirty="0"/>
              <a:t>природных и </a:t>
            </a:r>
            <a:r>
              <a:rPr lang="ru-RU" sz="2400" dirty="0" smtClean="0"/>
              <a:t>техногенных явлений      </a:t>
            </a:r>
            <a:endParaRPr lang="ru-RU" sz="2400" i="1" dirty="0"/>
          </a:p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700808"/>
            <a:ext cx="7887515" cy="293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6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975"/>
            <a:ext cx="8229600" cy="784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71" dirty="0" smtClean="0"/>
              <a:t/>
            </a:r>
            <a:br>
              <a:rPr lang="ru-RU" sz="2771" dirty="0" smtClean="0"/>
            </a:br>
            <a:r>
              <a:rPr lang="ru-RU" sz="2771" dirty="0"/>
              <a:t/>
            </a:r>
            <a:br>
              <a:rPr lang="ru-RU" sz="2771" dirty="0"/>
            </a:br>
            <a:r>
              <a:rPr lang="ru-RU" sz="2771" dirty="0" smtClean="0"/>
              <a:t/>
            </a:r>
            <a:br>
              <a:rPr lang="ru-RU" sz="2771" dirty="0" smtClean="0"/>
            </a:br>
            <a:r>
              <a:rPr lang="ru-RU" sz="2771" dirty="0" smtClean="0"/>
              <a:t>Задания с изменённой формой записи ответа Задание 14</a:t>
            </a:r>
            <a:endParaRPr lang="ru-RU" sz="277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60198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2400" dirty="0" smtClean="0"/>
              <a:t> </a:t>
            </a:r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2400" dirty="0" smtClean="0"/>
              <a:t>0</a:t>
            </a:r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2400" dirty="0" smtClean="0"/>
              <a:t>Подборка тренировочных заданий в   учебном пособии «География. Основной Государственный Экзамен. Готовимся к итоговой аттестации.» включает все основные типы заданий для этой позиции: </a:t>
            </a:r>
            <a:endParaRPr lang="ru-RU" sz="2400" i="1" dirty="0"/>
          </a:p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181" y="3271512"/>
            <a:ext cx="8579637" cy="29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7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975"/>
            <a:ext cx="8229600" cy="784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71" dirty="0" smtClean="0"/>
              <a:t/>
            </a:r>
            <a:br>
              <a:rPr lang="ru-RU" sz="2771" dirty="0" smtClean="0"/>
            </a:br>
            <a:r>
              <a:rPr lang="ru-RU" sz="2771" dirty="0"/>
              <a:t/>
            </a:r>
            <a:br>
              <a:rPr lang="ru-RU" sz="2771" dirty="0"/>
            </a:br>
            <a:r>
              <a:rPr lang="ru-RU" sz="2771" dirty="0" smtClean="0"/>
              <a:t/>
            </a:r>
            <a:br>
              <a:rPr lang="ru-RU" sz="2771" dirty="0" smtClean="0"/>
            </a:br>
            <a:r>
              <a:rPr lang="ru-RU" sz="2771" dirty="0" smtClean="0"/>
              <a:t>Задания с изменённой формой записи ответа Задание 14</a:t>
            </a:r>
            <a:endParaRPr lang="ru-RU" sz="277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60198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2400" dirty="0" smtClean="0"/>
              <a:t> </a:t>
            </a:r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endParaRPr lang="ru-RU" sz="2400" dirty="0"/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2400" dirty="0" smtClean="0"/>
              <a:t>Подборка тренировочных заданий в   учебном пособии «География. Основной Государственный Экзамен. Готовимся к итоговой аттестации.» включает все основные типы заданий для этой позиции: </a:t>
            </a:r>
            <a:endParaRPr lang="ru-RU" sz="2400" i="1" dirty="0"/>
          </a:p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87" y="3717032"/>
            <a:ext cx="896562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8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975"/>
            <a:ext cx="8229600" cy="784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71" dirty="0" smtClean="0"/>
              <a:t/>
            </a:r>
            <a:br>
              <a:rPr lang="ru-RU" sz="2771" dirty="0" smtClean="0"/>
            </a:br>
            <a:r>
              <a:rPr lang="ru-RU" sz="2771" dirty="0"/>
              <a:t/>
            </a:r>
            <a:br>
              <a:rPr lang="ru-RU" sz="2771" dirty="0"/>
            </a:br>
            <a:r>
              <a:rPr lang="ru-RU" sz="2771" dirty="0" smtClean="0"/>
              <a:t/>
            </a:r>
            <a:br>
              <a:rPr lang="ru-RU" sz="2771" dirty="0" smtClean="0"/>
            </a:br>
            <a:r>
              <a:rPr lang="ru-RU" sz="2771" dirty="0" smtClean="0"/>
              <a:t>Задания с изменённой формой записи ответа Задание 15</a:t>
            </a:r>
            <a:endParaRPr lang="ru-RU" sz="277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60198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ru-RU" dirty="0"/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ru-RU" dirty="0"/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1800" dirty="0" smtClean="0"/>
              <a:t>	</a:t>
            </a:r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2400" dirty="0" smtClean="0"/>
              <a:t>    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Проверяется знание  и понимание природных и антропогенных </a:t>
            </a:r>
            <a:r>
              <a:rPr lang="ru-RU" sz="2400" dirty="0"/>
              <a:t>причины </a:t>
            </a:r>
            <a:r>
              <a:rPr lang="ru-RU" sz="2400" dirty="0" smtClean="0"/>
              <a:t>возникновения </a:t>
            </a:r>
            <a:r>
              <a:rPr lang="ru-RU" sz="2400" dirty="0" err="1" smtClean="0"/>
              <a:t>геоэкологических</a:t>
            </a:r>
            <a:r>
              <a:rPr lang="ru-RU" sz="2400" dirty="0" smtClean="0"/>
              <a:t> </a:t>
            </a:r>
            <a:r>
              <a:rPr lang="ru-RU" sz="2400" dirty="0"/>
              <a:t>проблем, </a:t>
            </a:r>
            <a:r>
              <a:rPr lang="ru-RU" sz="2400" dirty="0" smtClean="0"/>
              <a:t>мер по сохранению природы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574" y="1484784"/>
            <a:ext cx="875685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975"/>
            <a:ext cx="8229600" cy="784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71" dirty="0" smtClean="0"/>
              <a:t/>
            </a:r>
            <a:br>
              <a:rPr lang="ru-RU" sz="2771" dirty="0" smtClean="0"/>
            </a:br>
            <a:r>
              <a:rPr lang="ru-RU" sz="2771" dirty="0"/>
              <a:t/>
            </a:r>
            <a:br>
              <a:rPr lang="ru-RU" sz="2771" dirty="0"/>
            </a:br>
            <a:r>
              <a:rPr lang="ru-RU" sz="2771" dirty="0" smtClean="0"/>
              <a:t/>
            </a:r>
            <a:br>
              <a:rPr lang="ru-RU" sz="2771" dirty="0" smtClean="0"/>
            </a:br>
            <a:r>
              <a:rPr lang="ru-RU" sz="2771" dirty="0" smtClean="0"/>
              <a:t>Задания с изменённой формой записи ответа Задание 15</a:t>
            </a:r>
            <a:endParaRPr lang="ru-RU" sz="277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60198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2400" dirty="0" smtClean="0"/>
              <a:t> </a:t>
            </a:r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endParaRPr lang="ru-RU" sz="2400" dirty="0"/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2400" dirty="0" smtClean="0"/>
              <a:t>Подборка тренировочных заданий в   учебном пособии «География. Основной Государственный Экзамен. Готовимся к итоговой аттестации.» включает все основные типы заданий для этой позиции: </a:t>
            </a:r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endParaRPr lang="ru-RU" sz="2400" i="1" dirty="0"/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endParaRPr lang="ru-RU" sz="2400" i="1" dirty="0"/>
          </a:p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712" y="3717032"/>
            <a:ext cx="8415423" cy="227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8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975"/>
            <a:ext cx="8229600" cy="784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71" dirty="0" smtClean="0"/>
              <a:t/>
            </a:r>
            <a:br>
              <a:rPr lang="ru-RU" sz="2771" dirty="0" smtClean="0"/>
            </a:br>
            <a:r>
              <a:rPr lang="ru-RU" sz="2771" dirty="0"/>
              <a:t/>
            </a:r>
            <a:br>
              <a:rPr lang="ru-RU" sz="2771" dirty="0"/>
            </a:br>
            <a:r>
              <a:rPr lang="ru-RU" sz="2771" dirty="0" smtClean="0"/>
              <a:t/>
            </a:r>
            <a:br>
              <a:rPr lang="ru-RU" sz="2771" dirty="0" smtClean="0"/>
            </a:br>
            <a:r>
              <a:rPr lang="ru-RU" sz="2771" dirty="0" smtClean="0"/>
              <a:t>Задания с изменённой формой записи ответа Задание 15</a:t>
            </a:r>
            <a:endParaRPr lang="ru-RU" sz="277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60198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2400" dirty="0" smtClean="0"/>
              <a:t> </a:t>
            </a:r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endParaRPr lang="ru-RU" sz="2400" dirty="0" smtClean="0"/>
          </a:p>
          <a:p>
            <a:pPr algn="just" fontAlgn="auto">
              <a:spcAft>
                <a:spcPts val="0"/>
              </a:spcAft>
              <a:buFont typeface="Arial"/>
              <a:buNone/>
              <a:defRPr/>
            </a:pPr>
            <a:r>
              <a:rPr lang="ru-RU" sz="2400" dirty="0" smtClean="0"/>
              <a:t>Подборка тренировочных заданий в   учебном пособии «География. Основной Государственный Экзамен. Готовимся к итоговой аттестации.» включает все основные типы заданий для этой позиции: </a:t>
            </a:r>
            <a:endParaRPr lang="ru-RU" sz="2400" i="1" dirty="0"/>
          </a:p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241" y="3429000"/>
            <a:ext cx="8833517" cy="262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3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Презентация5</Template>
  <TotalTime>120</TotalTime>
  <Words>922</Words>
  <Application>Microsoft Office PowerPoint</Application>
  <PresentationFormat>Экран (4:3)</PresentationFormat>
  <Paragraphs>220</Paragraphs>
  <Slides>36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Презентация5</vt:lpstr>
      <vt:lpstr>Изменения в экзаменационной работе ОГЭ 2020 г. по географии и особенности подготовки к ней   </vt:lpstr>
      <vt:lpstr>Презентация PowerPoint</vt:lpstr>
      <vt:lpstr>Презентация PowerPoint</vt:lpstr>
      <vt:lpstr>    Задания с изменённой формой записи ответа Задание 14</vt:lpstr>
      <vt:lpstr>   Задания с изменённой формой записи ответа Задание 14</vt:lpstr>
      <vt:lpstr>   Задания с изменённой формой записи ответа Задание 14</vt:lpstr>
      <vt:lpstr>   Задания с изменённой формой записи ответа Задание 15</vt:lpstr>
      <vt:lpstr>   Задания с изменённой формой записи ответа Задание 15</vt:lpstr>
      <vt:lpstr>   Задания с изменённой формой записи ответа Задание 15</vt:lpstr>
      <vt:lpstr>   Задания с изменённой формой записи ответа Задание 21</vt:lpstr>
      <vt:lpstr>   Задания с изменённой формой записи ответа Задание 21</vt:lpstr>
      <vt:lpstr> Задания с изменённой формой записи ответа Задание 21</vt:lpstr>
      <vt:lpstr>   Задания с изменённой формой записи ответа.  Задание 22  </vt:lpstr>
      <vt:lpstr>  Задания с изменённой формой записи ответа Задание 22</vt:lpstr>
      <vt:lpstr>Задания с изменённой формой записи ответа Задание 22</vt:lpstr>
      <vt:lpstr>   Задания с изменённой формой записи ответа Задание 24</vt:lpstr>
      <vt:lpstr>Задания с изменённой формой записи ответа Задание 24</vt:lpstr>
      <vt:lpstr>Задания с изменённой формой записи ответа Задание 24</vt:lpstr>
      <vt:lpstr>    Задания с изменённой формой записи ответа Задание 26</vt:lpstr>
      <vt:lpstr>Задания с изменённой формой записи ответа Задание 26</vt:lpstr>
      <vt:lpstr>Задания с изменённой формой записи ответа Задание 26</vt:lpstr>
      <vt:lpstr>    Новые задания  Задание 2</vt:lpstr>
      <vt:lpstr>Новые задания  Задание 2</vt:lpstr>
      <vt:lpstr>Новые задания  Задание 2</vt:lpstr>
      <vt:lpstr>Новые задания  Задание 3</vt:lpstr>
      <vt:lpstr>Новые задания  Задание 3</vt:lpstr>
      <vt:lpstr>Новые задания  Задание 3</vt:lpstr>
      <vt:lpstr>Новые задания  Задания 27-28</vt:lpstr>
      <vt:lpstr>Новые задания  Задания 27-28</vt:lpstr>
      <vt:lpstr>Новые задания  Задание 27</vt:lpstr>
      <vt:lpstr>Новые задания  Задание 28</vt:lpstr>
      <vt:lpstr>Новые задания  Задание 29</vt:lpstr>
      <vt:lpstr>Примеры новых заданий 27-29</vt:lpstr>
      <vt:lpstr>Примеры новых заданий 27-29</vt:lpstr>
      <vt:lpstr> Учебное пособие «География. Основной Государственный Экзамен. Готовимся к итоговой аттестации.»</vt:lpstr>
      <vt:lpstr>Презентация PowerPoint</vt:lpstr>
    </vt:vector>
  </TitlesOfParts>
  <Company>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Naum Soloveychik</dc:creator>
  <cp:lastModifiedBy>Анастасия Черепнева</cp:lastModifiedBy>
  <cp:revision>41</cp:revision>
  <dcterms:created xsi:type="dcterms:W3CDTF">2016-05-25T17:40:02Z</dcterms:created>
  <dcterms:modified xsi:type="dcterms:W3CDTF">2019-10-17T13:54:21Z</dcterms:modified>
</cp:coreProperties>
</file>