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34" r:id="rId3"/>
    <p:sldId id="333" r:id="rId4"/>
    <p:sldId id="338" r:id="rId5"/>
    <p:sldId id="318" r:id="rId6"/>
    <p:sldId id="336" r:id="rId7"/>
    <p:sldId id="328" r:id="rId8"/>
    <p:sldId id="337" r:id="rId9"/>
    <p:sldId id="332" r:id="rId10"/>
    <p:sldId id="329" r:id="rId11"/>
    <p:sldId id="340" r:id="rId12"/>
    <p:sldId id="339" r:id="rId13"/>
    <p:sldId id="341" r:id="rId14"/>
    <p:sldId id="363" r:id="rId15"/>
    <p:sldId id="325" r:id="rId16"/>
    <p:sldId id="358" r:id="rId17"/>
    <p:sldId id="359" r:id="rId18"/>
    <p:sldId id="360" r:id="rId19"/>
    <p:sldId id="326" r:id="rId20"/>
    <p:sldId id="342" r:id="rId21"/>
    <p:sldId id="361" r:id="rId22"/>
    <p:sldId id="344" r:id="rId23"/>
    <p:sldId id="345" r:id="rId24"/>
    <p:sldId id="346" r:id="rId25"/>
    <p:sldId id="348" r:id="rId26"/>
    <p:sldId id="349" r:id="rId27"/>
    <p:sldId id="351" r:id="rId28"/>
    <p:sldId id="352" r:id="rId29"/>
    <p:sldId id="353" r:id="rId30"/>
    <p:sldId id="354" r:id="rId31"/>
    <p:sldId id="356" r:id="rId32"/>
    <p:sldId id="357" r:id="rId33"/>
    <p:sldId id="362" r:id="rId34"/>
    <p:sldId id="321" r:id="rId35"/>
    <p:sldId id="304" r:id="rId36"/>
    <p:sldId id="259" r:id="rId3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668F7E-F9A1-493D-81DD-B69E42F8061C}">
          <p14:sldIdLst>
            <p14:sldId id="257"/>
            <p14:sldId id="334"/>
            <p14:sldId id="333"/>
            <p14:sldId id="338"/>
            <p14:sldId id="318"/>
            <p14:sldId id="336"/>
            <p14:sldId id="328"/>
            <p14:sldId id="337"/>
            <p14:sldId id="332"/>
            <p14:sldId id="329"/>
            <p14:sldId id="340"/>
            <p14:sldId id="339"/>
            <p14:sldId id="341"/>
            <p14:sldId id="363"/>
            <p14:sldId id="325"/>
            <p14:sldId id="358"/>
            <p14:sldId id="359"/>
            <p14:sldId id="360"/>
            <p14:sldId id="326"/>
            <p14:sldId id="342"/>
            <p14:sldId id="361"/>
            <p14:sldId id="344"/>
            <p14:sldId id="345"/>
            <p14:sldId id="346"/>
            <p14:sldId id="348"/>
            <p14:sldId id="349"/>
            <p14:sldId id="351"/>
            <p14:sldId id="352"/>
            <p14:sldId id="353"/>
            <p14:sldId id="354"/>
            <p14:sldId id="356"/>
            <p14:sldId id="357"/>
            <p14:sldId id="362"/>
            <p14:sldId id="321"/>
            <p14:sldId id="304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2"/>
    <a:srgbClr val="FEE5D2"/>
    <a:srgbClr val="CC3300"/>
    <a:srgbClr val="FDC69D"/>
    <a:srgbClr val="FCCCDB"/>
    <a:srgbClr val="E7FAFD"/>
    <a:srgbClr val="FDFDA5"/>
    <a:srgbClr val="B4F2FA"/>
    <a:srgbClr val="D3FCCC"/>
    <a:srgbClr val="AAF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2" autoAdjust="0"/>
  </p:normalViewPr>
  <p:slideViewPr>
    <p:cSldViewPr>
      <p:cViewPr>
        <p:scale>
          <a:sx n="100" d="100"/>
          <a:sy n="100" d="100"/>
        </p:scale>
        <p:origin x="365" y="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D4EF4-3D23-46A3-A0C4-4D54DA037EB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1F4EE-A539-4AA1-9F6F-593F31518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8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6513B-A29E-4689-A704-F9E6FD84D7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EED020-5289-4721-9718-E384DD10C1AD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4C4D6-4CC0-4CCD-B0CE-9A5B9C0A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9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1.wmf"/><Relationship Id="rId21" Type="http://schemas.openxmlformats.org/officeDocument/2006/relationships/image" Target="../media/image20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2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38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33.emf"/><Relationship Id="rId21" Type="http://schemas.openxmlformats.org/officeDocument/2006/relationships/image" Target="../media/image42.emf"/><Relationship Id="rId7" Type="http://schemas.openxmlformats.org/officeDocument/2006/relationships/image" Target="../media/image35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40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41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36.emf"/><Relationship Id="rId14" Type="http://schemas.openxmlformats.org/officeDocument/2006/relationships/hyperlink" Target="https://www.facebook.com/digital.septemb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3518"/>
            <a:ext cx="8229600" cy="3080151"/>
          </a:xfrm>
        </p:spPr>
        <p:txBody>
          <a:bodyPr>
            <a:normAutofit/>
          </a:bodyPr>
          <a:lstStyle/>
          <a:p>
            <a:r>
              <a:rPr lang="ru-RU" sz="3600" b="1" dirty="0"/>
              <a:t>Слагаемые обучения математике </a:t>
            </a:r>
            <a:br>
              <a:rPr lang="ru-RU" sz="3600" b="1" dirty="0"/>
            </a:br>
            <a:r>
              <a:rPr lang="ru-RU" sz="3600" b="1" dirty="0"/>
              <a:t>в старшей школе.</a:t>
            </a:r>
            <a:br>
              <a:rPr lang="ru-RU" b="1" dirty="0"/>
            </a:br>
            <a:r>
              <a:rPr lang="ru-RU" b="1" dirty="0"/>
              <a:t>Преемственность </a:t>
            </a:r>
            <a:br>
              <a:rPr lang="ru-RU" b="1" dirty="0"/>
            </a:br>
            <a:r>
              <a:rPr lang="ru-RU" b="1" dirty="0"/>
              <a:t>и теоретическая база</a:t>
            </a:r>
          </a:p>
        </p:txBody>
      </p:sp>
    </p:spTree>
    <p:extLst>
      <p:ext uri="{BB962C8B-B14F-4D97-AF65-F5344CB8AC3E}">
        <p14:creationId xmlns:p14="http://schemas.microsoft.com/office/powerpoint/2010/main" val="152169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8320285"/>
              </p:ext>
            </p:extLst>
          </p:nvPr>
        </p:nvGraphicFramePr>
        <p:xfrm>
          <a:off x="357158" y="339502"/>
          <a:ext cx="8643998" cy="273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442">
                <a:tc>
                  <a:txBody>
                    <a:bodyPr/>
                    <a:lstStyle/>
                    <a:p>
                      <a:r>
                        <a:rPr lang="ru-RU" sz="1800" u="sng" dirty="0">
                          <a:solidFill>
                            <a:schemeClr val="tx1"/>
                          </a:solidFill>
                        </a:rPr>
                        <a:t>Классы</a:t>
                      </a: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sng" dirty="0">
                          <a:solidFill>
                            <a:schemeClr val="tx1"/>
                          </a:solidFill>
                        </a:rPr>
                        <a:t>Линия взаимно-обратных действий</a:t>
                      </a: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42">
                <a:tc>
                  <a:txBody>
                    <a:bodyPr/>
                    <a:lstStyle/>
                    <a:p>
                      <a:r>
                        <a:rPr lang="ru-RU" sz="1800" dirty="0" err="1"/>
                        <a:t>Нач</a:t>
                      </a:r>
                      <a:r>
                        <a:rPr lang="ru-RU" sz="1800" dirty="0"/>
                        <a:t>. школа</a:t>
                      </a:r>
                    </a:p>
                  </a:txBody>
                  <a:tcPr marT="34290" marB="34290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Обратная операция, обратная задача</a:t>
                      </a:r>
                    </a:p>
                  </a:txBody>
                  <a:tcPr marT="34290" marB="34290">
                    <a:solidFill>
                      <a:srgbClr val="E4F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150">
                <a:tc>
                  <a:txBody>
                    <a:bodyPr/>
                    <a:lstStyle/>
                    <a:p>
                      <a:endParaRPr lang="ru-RU" sz="1800" dirty="0"/>
                    </a:p>
                    <a:p>
                      <a:r>
                        <a:rPr lang="ru-RU" sz="1800" dirty="0"/>
                        <a:t>5-6 классы</a:t>
                      </a:r>
                    </a:p>
                  </a:txBody>
                  <a:tcPr marT="34290" marB="34290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Взаимно-обратные  действия (разложить многочлен на множители – представить выражение в виде многочлена)</a:t>
                      </a:r>
                    </a:p>
                  </a:txBody>
                  <a:tcPr marT="34290" marB="34290">
                    <a:solidFill>
                      <a:srgbClr val="E4F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504">
                <a:tc>
                  <a:txBody>
                    <a:bodyPr/>
                    <a:lstStyle/>
                    <a:p>
                      <a:endParaRPr lang="ru-RU" sz="1800" dirty="0"/>
                    </a:p>
                    <a:p>
                      <a:r>
                        <a:rPr lang="ru-RU" sz="1800" dirty="0"/>
                        <a:t>7-11 классы</a:t>
                      </a:r>
                    </a:p>
                  </a:txBody>
                  <a:tcPr marT="34290" marB="34290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Взаимно-обратные операции и действия ( возведение в степень – извлечение корня)</a:t>
                      </a:r>
                      <a:r>
                        <a:rPr lang="ru-RU" sz="2000" baseline="0" dirty="0"/>
                        <a:t>, обратные задачи, обратные теоремы (свойства и признаки), обратная функция</a:t>
                      </a:r>
                      <a:endParaRPr lang="ru-RU" sz="2000" dirty="0"/>
                    </a:p>
                  </a:txBody>
                  <a:tcPr marT="34290" marB="34290">
                    <a:solidFill>
                      <a:srgbClr val="E4F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Содержимое 3"/>
          <p:cNvSpPr txBox="1">
            <a:spLocks/>
          </p:cNvSpPr>
          <p:nvPr/>
        </p:nvSpPr>
        <p:spPr>
          <a:xfrm>
            <a:off x="20977" y="3027369"/>
            <a:ext cx="8858280" cy="1339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noProof="0" dirty="0"/>
              <a:t>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рогнозирование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новых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знаний,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noProof="0" dirty="0"/>
              <a:t>Усвое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ние сложных понятий: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корня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-й степени,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логарифма,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обратных тригонометрических </a:t>
            </a:r>
            <a:r>
              <a:rPr lang="ru-RU" sz="2400" b="1" dirty="0"/>
              <a:t>функций.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66906" y="1131590"/>
            <a:ext cx="8501122" cy="53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66906" y="1779662"/>
            <a:ext cx="8501122" cy="53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6906" y="3003798"/>
            <a:ext cx="8501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23728" y="771550"/>
            <a:ext cx="35719" cy="235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2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788024" y="1499212"/>
            <a:ext cx="3960440" cy="1504586"/>
          </a:xfrm>
          <a:prstGeom prst="rect">
            <a:avLst/>
          </a:prstGeom>
          <a:solidFill>
            <a:srgbClr val="FEE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2546949"/>
            <a:ext cx="3312368" cy="720080"/>
          </a:xfrm>
          <a:prstGeom prst="rect">
            <a:avLst/>
          </a:prstGeom>
          <a:solidFill>
            <a:srgbClr val="E7F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9498" y="974484"/>
            <a:ext cx="3600400" cy="1440160"/>
          </a:xfrm>
          <a:prstGeom prst="rect">
            <a:avLst/>
          </a:prstGeom>
          <a:solidFill>
            <a:srgbClr val="FF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280" cy="857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Обратные операции и обратные функции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07987"/>
              </p:ext>
            </p:extLst>
          </p:nvPr>
        </p:nvGraphicFramePr>
        <p:xfrm>
          <a:off x="467544" y="1131590"/>
          <a:ext cx="14509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83920" imgH="177480" progId="Equation.3">
                  <p:embed/>
                </p:oleObj>
              </mc:Choice>
              <mc:Fallback>
                <p:oleObj name="Формула" r:id="rId2" imgW="5839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31590"/>
                        <a:ext cx="1450975" cy="3317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99094"/>
              </p:ext>
            </p:extLst>
          </p:nvPr>
        </p:nvGraphicFramePr>
        <p:xfrm>
          <a:off x="6588224" y="2216721"/>
          <a:ext cx="16113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647640" imgH="228600" progId="Equation.3">
                  <p:embed/>
                </p:oleObj>
              </mc:Choice>
              <mc:Fallback>
                <p:oleObj name="Формула" r:id="rId4" imgW="6476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216721"/>
                        <a:ext cx="1611313" cy="4270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72351"/>
              </p:ext>
            </p:extLst>
          </p:nvPr>
        </p:nvGraphicFramePr>
        <p:xfrm>
          <a:off x="5004048" y="1686301"/>
          <a:ext cx="14208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571320" imgH="203040" progId="Equation.3">
                  <p:embed/>
                </p:oleObj>
              </mc:Choice>
              <mc:Fallback>
                <p:oleObj name="Формула" r:id="rId6" imgW="571320" imgH="20304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686301"/>
                        <a:ext cx="142081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721420"/>
              </p:ext>
            </p:extLst>
          </p:nvPr>
        </p:nvGraphicFramePr>
        <p:xfrm>
          <a:off x="827584" y="1698651"/>
          <a:ext cx="10731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431640" imgH="203040" progId="Equation.3">
                  <p:embed/>
                </p:oleObj>
              </mc:Choice>
              <mc:Fallback>
                <p:oleObj name="Формула" r:id="rId8" imgW="431640" imgH="20304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698651"/>
                        <a:ext cx="1073150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01649"/>
              </p:ext>
            </p:extLst>
          </p:nvPr>
        </p:nvGraphicFramePr>
        <p:xfrm>
          <a:off x="827584" y="2787774"/>
          <a:ext cx="10429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419040" imgH="228600" progId="Equation.3">
                  <p:embed/>
                </p:oleObj>
              </mc:Choice>
              <mc:Fallback>
                <p:oleObj name="Формула" r:id="rId10" imgW="419040" imgH="2286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87774"/>
                        <a:ext cx="1042987" cy="4270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80600"/>
              </p:ext>
            </p:extLst>
          </p:nvPr>
        </p:nvGraphicFramePr>
        <p:xfrm>
          <a:off x="5148064" y="2260119"/>
          <a:ext cx="10414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419040" imgH="228600" progId="Equation.3">
                  <p:embed/>
                </p:oleObj>
              </mc:Choice>
              <mc:Fallback>
                <p:oleObj name="Формула" r:id="rId12" imgW="419040" imgH="2286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260119"/>
                        <a:ext cx="1041400" cy="4270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794202"/>
              </p:ext>
            </p:extLst>
          </p:nvPr>
        </p:nvGraphicFramePr>
        <p:xfrm>
          <a:off x="2195736" y="1131590"/>
          <a:ext cx="14541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583920" imgH="164880" progId="Equation.3">
                  <p:embed/>
                </p:oleObj>
              </mc:Choice>
              <mc:Fallback>
                <p:oleObj name="Формула" r:id="rId14" imgW="583920" imgH="16488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131590"/>
                        <a:ext cx="1454150" cy="3079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30742"/>
              </p:ext>
            </p:extLst>
          </p:nvPr>
        </p:nvGraphicFramePr>
        <p:xfrm>
          <a:off x="2195736" y="1563638"/>
          <a:ext cx="9794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393480" imgH="393480" progId="Equation.3">
                  <p:embed/>
                </p:oleObj>
              </mc:Choice>
              <mc:Fallback>
                <p:oleObj name="Формула" r:id="rId16" imgW="393480" imgH="39348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563638"/>
                        <a:ext cx="979488" cy="7350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202774"/>
              </p:ext>
            </p:extLst>
          </p:nvPr>
        </p:nvGraphicFramePr>
        <p:xfrm>
          <a:off x="2267744" y="2787774"/>
          <a:ext cx="12001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8" imgW="482400" imgH="253800" progId="Equation.3">
                  <p:embed/>
                </p:oleObj>
              </mc:Choice>
              <mc:Fallback>
                <p:oleObj name="Формула" r:id="rId18" imgW="482400" imgH="253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787774"/>
                        <a:ext cx="1200150" cy="4746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9290"/>
              </p:ext>
            </p:extLst>
          </p:nvPr>
        </p:nvGraphicFramePr>
        <p:xfrm>
          <a:off x="6660232" y="1635646"/>
          <a:ext cx="18637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0" imgW="749160" imgH="203040" progId="Equation.3">
                  <p:embed/>
                </p:oleObj>
              </mc:Choice>
              <mc:Fallback>
                <p:oleObj name="Формула" r:id="rId20" imgW="749160" imgH="20304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1635646"/>
                        <a:ext cx="1863725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7162" y="3545492"/>
            <a:ext cx="5196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Разрешение сложных  вопросов:</a:t>
            </a:r>
          </a:p>
          <a:p>
            <a:r>
              <a:rPr lang="ru-RU" sz="2400" dirty="0"/>
              <a:t>нахождение ОДЗ  логично вытекает </a:t>
            </a:r>
          </a:p>
          <a:p>
            <a:r>
              <a:rPr lang="ru-RU" sz="2400" dirty="0"/>
              <a:t>из теории обратных операций</a:t>
            </a:r>
          </a:p>
        </p:txBody>
      </p:sp>
    </p:spTree>
    <p:extLst>
      <p:ext uri="{BB962C8B-B14F-4D97-AF65-F5344CB8AC3E}">
        <p14:creationId xmlns:p14="http://schemas.microsoft.com/office/powerpoint/2010/main" val="425585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0" y="-13216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-13216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4147" name="Group 3"/>
          <p:cNvGrpSpPr>
            <a:grpSpLocks/>
          </p:cNvGrpSpPr>
          <p:nvPr/>
        </p:nvGrpSpPr>
        <p:grpSpPr bwMode="auto">
          <a:xfrm>
            <a:off x="640155" y="555156"/>
            <a:ext cx="7567668" cy="1800397"/>
            <a:chOff x="2369" y="11508"/>
            <a:chExt cx="7548" cy="1804"/>
          </a:xfrm>
        </p:grpSpPr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>
              <a:off x="4447" y="11508"/>
              <a:ext cx="3001" cy="9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Segoe UI" panose="020B0502040204020203" pitchFamily="34" charset="0"/>
                </a:rPr>
                <a:t>Математические равенства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49" name="Text Box 5"/>
            <p:cNvSpPr txBox="1">
              <a:spLocks noChangeArrowheads="1"/>
            </p:cNvSpPr>
            <p:nvPr/>
          </p:nvSpPr>
          <p:spPr bwMode="auto">
            <a:xfrm>
              <a:off x="2369" y="12504"/>
              <a:ext cx="1614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Функции</a:t>
              </a:r>
            </a:p>
          </p:txBody>
        </p:sp>
        <p:sp>
          <p:nvSpPr>
            <p:cNvPr id="134150" name="Text Box 6"/>
            <p:cNvSpPr txBox="1">
              <a:spLocks noChangeArrowheads="1"/>
            </p:cNvSpPr>
            <p:nvPr/>
          </p:nvSpPr>
          <p:spPr bwMode="auto">
            <a:xfrm>
              <a:off x="4342" y="12813"/>
              <a:ext cx="1698" cy="4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Формулы</a:t>
              </a:r>
            </a:p>
          </p:txBody>
        </p:sp>
        <p:sp>
          <p:nvSpPr>
            <p:cNvPr id="134151" name="Text Box 7"/>
            <p:cNvSpPr txBox="1">
              <a:spLocks noChangeArrowheads="1"/>
            </p:cNvSpPr>
            <p:nvPr/>
          </p:nvSpPr>
          <p:spPr bwMode="auto">
            <a:xfrm>
              <a:off x="6314" y="12828"/>
              <a:ext cx="1701" cy="4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Уравнения</a:t>
              </a:r>
            </a:p>
          </p:txBody>
        </p:sp>
        <p:sp>
          <p:nvSpPr>
            <p:cNvPr id="134152" name="Text Box 8"/>
            <p:cNvSpPr txBox="1">
              <a:spLocks noChangeArrowheads="1"/>
            </p:cNvSpPr>
            <p:nvPr/>
          </p:nvSpPr>
          <p:spPr bwMode="auto">
            <a:xfrm>
              <a:off x="8302" y="12302"/>
              <a:ext cx="1615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Тождества</a:t>
              </a:r>
            </a:p>
          </p:txBody>
        </p:sp>
        <p:cxnSp>
          <p:nvCxnSpPr>
            <p:cNvPr id="134153" name="AutoShape 9"/>
            <p:cNvCxnSpPr>
              <a:cxnSpLocks noChangeShapeType="1"/>
            </p:cNvCxnSpPr>
            <p:nvPr/>
          </p:nvCxnSpPr>
          <p:spPr bwMode="auto">
            <a:xfrm>
              <a:off x="7448" y="12230"/>
              <a:ext cx="854" cy="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4154" name="AutoShape 10"/>
            <p:cNvCxnSpPr>
              <a:cxnSpLocks noChangeShapeType="1"/>
            </p:cNvCxnSpPr>
            <p:nvPr/>
          </p:nvCxnSpPr>
          <p:spPr bwMode="auto">
            <a:xfrm>
              <a:off x="6434" y="12416"/>
              <a:ext cx="465" cy="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4155" name="AutoShape 11"/>
            <p:cNvCxnSpPr>
              <a:cxnSpLocks noChangeShapeType="1"/>
            </p:cNvCxnSpPr>
            <p:nvPr/>
          </p:nvCxnSpPr>
          <p:spPr bwMode="auto">
            <a:xfrm flipH="1">
              <a:off x="5553" y="12416"/>
              <a:ext cx="132" cy="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4156" name="AutoShape 12"/>
            <p:cNvCxnSpPr>
              <a:cxnSpLocks noChangeShapeType="1"/>
            </p:cNvCxnSpPr>
            <p:nvPr/>
          </p:nvCxnSpPr>
          <p:spPr bwMode="auto">
            <a:xfrm flipH="1">
              <a:off x="3983" y="12416"/>
              <a:ext cx="656" cy="3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6" name="TextBox 15"/>
          <p:cNvSpPr txBox="1"/>
          <p:nvPr/>
        </p:nvSpPr>
        <p:spPr>
          <a:xfrm>
            <a:off x="131509" y="2499742"/>
            <a:ext cx="8365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>
              <a:buFont typeface="Arial" pitchFamily="34" charset="0"/>
              <a:buChar char="•"/>
            </a:pPr>
            <a:r>
              <a:rPr lang="ru-RU" sz="2400" dirty="0"/>
              <a:t>Способствует пониманию смысла каждого равенства. </a:t>
            </a:r>
          </a:p>
          <a:p>
            <a:pPr indent="365125">
              <a:buFont typeface="Arial" pitchFamily="34" charset="0"/>
              <a:buChar char="•"/>
            </a:pPr>
            <a:r>
              <a:rPr lang="ru-RU" sz="2400" dirty="0"/>
              <a:t>Формирует  навыки проверки и самоконтроля. </a:t>
            </a:r>
          </a:p>
          <a:p>
            <a:pPr indent="365125">
              <a:buFont typeface="Arial" pitchFamily="34" charset="0"/>
              <a:buChar char="•"/>
            </a:pPr>
            <a:r>
              <a:rPr lang="ru-RU" sz="2400" dirty="0"/>
              <a:t>Ведёт к усвоению теории</a:t>
            </a:r>
          </a:p>
          <a:p>
            <a:r>
              <a:rPr lang="ru-RU" sz="2400" dirty="0"/>
              <a:t>     равносильности уравнений и неравенств</a:t>
            </a:r>
          </a:p>
        </p:txBody>
      </p:sp>
    </p:spTree>
    <p:extLst>
      <p:ext uri="{BB962C8B-B14F-4D97-AF65-F5344CB8AC3E}">
        <p14:creationId xmlns:p14="http://schemas.microsoft.com/office/powerpoint/2010/main" val="34906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Свойства числовых равенств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9702"/>
            <a:ext cx="4680520" cy="2304256"/>
          </a:xfrm>
        </p:spPr>
        <p:txBody>
          <a:bodyPr>
            <a:normAutofit/>
          </a:bodyPr>
          <a:lstStyle/>
          <a:p>
            <a:r>
              <a:rPr lang="ru-RU" sz="2400" dirty="0"/>
              <a:t>Логарифмирование обеих частей уравнения.</a:t>
            </a:r>
          </a:p>
          <a:p>
            <a:r>
              <a:rPr lang="ru-RU" sz="2400" dirty="0"/>
              <a:t>Возведение в степень.</a:t>
            </a:r>
          </a:p>
          <a:p>
            <a:r>
              <a:rPr lang="ru-RU" sz="2400" dirty="0"/>
              <a:t>Применение тригонометрических функций.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915566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Теория преобразования уравнений</a:t>
            </a:r>
          </a:p>
          <a:p>
            <a:r>
              <a:rPr lang="ru-RU" sz="2400" b="1" i="1" dirty="0"/>
              <a:t>Обе части верного числового равенства можно….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1845959"/>
            <a:ext cx="4032448" cy="1200329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Осознание применения одной и той же операции</a:t>
            </a:r>
          </a:p>
          <a:p>
            <a:r>
              <a:rPr lang="ru-RU" sz="2400" b="1" dirty="0"/>
              <a:t> к обеим частям уравнения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119142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Преемственность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9582"/>
            <a:ext cx="8784976" cy="3240360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ru-RU" b="1" dirty="0"/>
              <a:t>Работа по преемственности с позиции овладения основными идеями</a:t>
            </a:r>
            <a:r>
              <a:rPr lang="ru-RU" dirty="0"/>
              <a:t> </a:t>
            </a:r>
            <a:r>
              <a:rPr lang="ru-RU" b="1" dirty="0"/>
              <a:t>и</a:t>
            </a:r>
            <a:r>
              <a:rPr lang="ru-RU" dirty="0"/>
              <a:t> </a:t>
            </a:r>
            <a:r>
              <a:rPr lang="ru-RU" b="1" dirty="0"/>
              <a:t>подходами к решению способствует:</a:t>
            </a:r>
          </a:p>
          <a:p>
            <a:r>
              <a:rPr lang="ru-RU" dirty="0"/>
              <a:t> формированию прочных и устойчивых знаний,</a:t>
            </a:r>
          </a:p>
          <a:p>
            <a:r>
              <a:rPr lang="ru-RU" dirty="0"/>
              <a:t>формированию УУД, </a:t>
            </a:r>
          </a:p>
          <a:p>
            <a:r>
              <a:rPr lang="ru-RU" dirty="0"/>
              <a:t>реализации цели «Учись учиться»,</a:t>
            </a:r>
          </a:p>
          <a:p>
            <a:r>
              <a:rPr lang="ru-RU" dirty="0"/>
              <a:t>Формированию научного подхода к познанию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7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90" y="375033"/>
            <a:ext cx="7772400" cy="4822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Уровневые задания по математике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5097" t="40988" r="32504" b="30553"/>
          <a:stretch>
            <a:fillRect/>
          </a:stretch>
        </p:blipFill>
        <p:spPr bwMode="auto">
          <a:xfrm>
            <a:off x="179512" y="1491630"/>
            <a:ext cx="5224348" cy="2925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8951" y="974484"/>
            <a:ext cx="46508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Задания по алгебре, 9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779662"/>
            <a:ext cx="338437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Какие знания и умения нужны ученику для  решения? </a:t>
            </a:r>
          </a:p>
        </p:txBody>
      </p:sp>
    </p:spTree>
    <p:extLst>
      <p:ext uri="{BB962C8B-B14F-4D97-AF65-F5344CB8AC3E}">
        <p14:creationId xmlns:p14="http://schemas.microsoft.com/office/powerpoint/2010/main" val="176401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C3300"/>
                </a:solidFill>
              </a:rPr>
              <a:t>Задача уровня А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63327"/>
              </p:ext>
            </p:extLst>
          </p:nvPr>
        </p:nvGraphicFramePr>
        <p:xfrm>
          <a:off x="1619672" y="2139702"/>
          <a:ext cx="1302705" cy="64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96880" imgH="393480" progId="Equation.3">
                  <p:embed/>
                </p:oleObj>
              </mc:Choice>
              <mc:Fallback>
                <p:oleObj name="Формула" r:id="rId2" imgW="596880" imgH="393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139702"/>
                        <a:ext cx="1302705" cy="64577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07904" y="1362576"/>
            <a:ext cx="450515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Для выполнения ученик должен: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1866396"/>
            <a:ext cx="51125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1)  знать алгоритм решения базовой задачи, 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2)  исполнить алгоритм.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373953"/>
            <a:ext cx="3096344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Задача</a:t>
            </a:r>
          </a:p>
          <a:p>
            <a:r>
              <a:rPr lang="ru-RU" sz="2400" dirty="0"/>
              <a:t>Постройте график функции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923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C3300"/>
                </a:solidFill>
              </a:rPr>
              <a:t>Задача уровня </a:t>
            </a:r>
            <a:r>
              <a:rPr lang="en-US" sz="3600" b="1" dirty="0">
                <a:solidFill>
                  <a:srgbClr val="CC3300"/>
                </a:solidFill>
              </a:rPr>
              <a:t>B</a:t>
            </a:r>
            <a:endParaRPr lang="ru-RU" sz="3600" b="1" dirty="0">
              <a:solidFill>
                <a:srgbClr val="CC33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501947"/>
              </p:ext>
            </p:extLst>
          </p:nvPr>
        </p:nvGraphicFramePr>
        <p:xfrm>
          <a:off x="6645754" y="1929927"/>
          <a:ext cx="191902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876240" imgH="393480" progId="Equation.3">
                  <p:embed/>
                </p:oleObj>
              </mc:Choice>
              <mc:Fallback>
                <p:oleObj name="Формула" r:id="rId2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754" y="1929927"/>
                        <a:ext cx="1919023" cy="64807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5386" y="1575984"/>
            <a:ext cx="358631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Для выполнения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 ученик должен: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49974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1) Составить алгоритм решения,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2) Исполнить алгоритм,  свести задачу к базовой задаче (уровня А)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3)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решить базовую задачу.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0" y="1145097"/>
            <a:ext cx="3240360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Задача</a:t>
            </a:r>
          </a:p>
          <a:p>
            <a:r>
              <a:rPr lang="ru-RU" sz="2400" dirty="0"/>
              <a:t>Постройте график функции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95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524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C3300"/>
                </a:solidFill>
              </a:rPr>
              <a:t>Задача уровня </a:t>
            </a:r>
            <a:r>
              <a:rPr lang="en-US" sz="3600" b="1" dirty="0">
                <a:solidFill>
                  <a:srgbClr val="CC3300"/>
                </a:solidFill>
              </a:rPr>
              <a:t>C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714" y="1635646"/>
            <a:ext cx="423044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Для выполнения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 ученик должен: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524" y="2571750"/>
            <a:ext cx="4104456" cy="187743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найти идею решения,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2) изобрести новый (для ученика) подход к решению, 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3) составить алгоритм  и успешно реализовать его.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021241"/>
              </p:ext>
            </p:extLst>
          </p:nvPr>
        </p:nvGraphicFramePr>
        <p:xfrm>
          <a:off x="6660232" y="2070806"/>
          <a:ext cx="1994606" cy="62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939600" imgH="393480" progId="Equation.3">
                  <p:embed/>
                </p:oleObj>
              </mc:Choice>
              <mc:Fallback>
                <p:oleObj name="Формула" r:id="rId2" imgW="939600" imgH="393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070806"/>
                        <a:ext cx="1994606" cy="62823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23520" y="91556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Задача</a:t>
            </a:r>
            <a:r>
              <a:rPr lang="ru-RU" sz="2400" dirty="0"/>
              <a:t> </a:t>
            </a:r>
          </a:p>
          <a:p>
            <a:r>
              <a:rPr lang="ru-RU" sz="2400" dirty="0"/>
              <a:t>Определите все значения параметра </a:t>
            </a:r>
            <a:r>
              <a:rPr lang="ru-RU" sz="2400" i="1" dirty="0"/>
              <a:t>а</a:t>
            </a:r>
            <a:r>
              <a:rPr lang="ru-RU" sz="2400" dirty="0"/>
              <a:t>, при которых уравнение </a:t>
            </a:r>
          </a:p>
          <a:p>
            <a:endParaRPr lang="ru-RU" sz="2400" dirty="0"/>
          </a:p>
          <a:p>
            <a:r>
              <a:rPr lang="ru-RU" sz="2400" dirty="0"/>
              <a:t>имеет единственное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383853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36096" y="2560211"/>
            <a:ext cx="1676400" cy="4000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Время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77944" y="4057651"/>
            <a:ext cx="3048000" cy="61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2400" b="1" kern="0" dirty="0">
                <a:latin typeface="Arial" pitchFamily="34" charset="0"/>
                <a:cs typeface="Arial" pitchFamily="34" charset="0"/>
              </a:rPr>
              <a:t>Уровень     сложности задач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508217" y="1730575"/>
            <a:ext cx="2592288" cy="2286000"/>
          </a:xfrm>
          <a:prstGeom prst="triangle">
            <a:avLst/>
          </a:prstGeom>
          <a:solidFill>
            <a:srgbClr val="FF66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Равнобедренный треугольник 14"/>
          <p:cNvSpPr/>
          <p:nvPr/>
        </p:nvSpPr>
        <p:spPr>
          <a:xfrm>
            <a:off x="2833136" y="1681066"/>
            <a:ext cx="2448272" cy="2271233"/>
          </a:xfrm>
          <a:prstGeom prst="triangle">
            <a:avLst/>
          </a:prstGeom>
          <a:solidFill>
            <a:srgbClr val="6699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7" name="Прямая соединительная линия 16"/>
          <p:cNvCxnSpPr/>
          <p:nvPr/>
        </p:nvCxnSpPr>
        <p:spPr>
          <a:xfrm>
            <a:off x="482976" y="2433200"/>
            <a:ext cx="5289168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8217" y="3143250"/>
            <a:ext cx="5365368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1701944" y="1940264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002060"/>
                </a:solidFill>
                <a:latin typeface="+mn-lt"/>
              </a:rPr>
              <a:t>С</a:t>
            </a: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1801763" y="2607875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002060"/>
                </a:solidFill>
                <a:latin typeface="+mn-lt"/>
              </a:rPr>
              <a:t>В</a:t>
            </a: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1654904" y="3164688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002060"/>
                </a:solidFill>
                <a:latin typeface="+mn-lt"/>
              </a:rPr>
              <a:t>А</a:t>
            </a: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 bwMode="auto">
          <a:xfrm>
            <a:off x="3809616" y="2038486"/>
            <a:ext cx="495312" cy="37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002060"/>
                </a:solidFill>
                <a:latin typeface="+mn-lt"/>
              </a:rPr>
              <a:t>С</a:t>
            </a:r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809616" y="2645335"/>
            <a:ext cx="495312" cy="3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002060"/>
                </a:solidFill>
                <a:latin typeface="+mn-lt"/>
              </a:rPr>
              <a:t>В</a:t>
            </a:r>
          </a:p>
        </p:txBody>
      </p:sp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3782646" y="342900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002060"/>
                </a:solidFill>
                <a:latin typeface="+mn-lt"/>
              </a:rPr>
              <a:t>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1000" y="575714"/>
            <a:ext cx="8229600" cy="75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Соотношение между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количеством задач и временем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6249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Вебинары</a:t>
            </a:r>
            <a:r>
              <a:rPr lang="ru-RU" sz="3600" b="1" dirty="0">
                <a:solidFill>
                  <a:srgbClr val="C00000"/>
                </a:solidFill>
              </a:rPr>
              <a:t>, сентябрь – декабрь 2020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0" y="1995686"/>
            <a:ext cx="5760640" cy="27363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Система обучения математике </a:t>
            </a:r>
            <a:br>
              <a:rPr lang="ru-RU" sz="2400" dirty="0"/>
            </a:br>
            <a:r>
              <a:rPr lang="ru-RU" sz="2400" dirty="0"/>
              <a:t>с использованием теоретических конспектов.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 Функции и графики. Свойства функции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 Задачи с параметрами.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Решение вероятностных задач.</a:t>
            </a:r>
          </a:p>
        </p:txBody>
      </p:sp>
      <p:pic>
        <p:nvPicPr>
          <p:cNvPr id="4" name="Рисунок 3" descr="https://img-gorod.ru/27/928/2792854_det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009">
            <a:off x="5702739" y="1006357"/>
            <a:ext cx="15121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Наталья Хлевнюк - Математика. 10-11 класс. Теоретические конспекты. Книга для учителя. Часть 2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810">
            <a:off x="7109419" y="1038056"/>
            <a:ext cx="17601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аталья Хлевнюк - Математика. 10-11 классы. Теоретические конспекты. Книга для ученика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91" y="1995686"/>
            <a:ext cx="1731826" cy="24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885073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Работа </a:t>
            </a:r>
          </a:p>
          <a:p>
            <a:pPr algn="ctr"/>
            <a:r>
              <a:rPr lang="ru-RU" sz="2800" b="1" dirty="0"/>
              <a:t>с теоретическими конспектами</a:t>
            </a:r>
          </a:p>
        </p:txBody>
      </p:sp>
    </p:spTree>
    <p:extLst>
      <p:ext uri="{BB962C8B-B14F-4D97-AF65-F5344CB8AC3E}">
        <p14:creationId xmlns:p14="http://schemas.microsoft.com/office/powerpoint/2010/main" val="256541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3518"/>
            <a:ext cx="8715436" cy="3833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Роль устного счета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07022" y="2002569"/>
            <a:ext cx="6120680" cy="114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000" b="1" dirty="0"/>
              <a:t>Устный счет </a:t>
            </a:r>
            <a:r>
              <a:rPr lang="ru-RU" sz="2000" dirty="0"/>
              <a:t>способствует формированию  навыков: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/>
              <a:t> оперативности выполнения операций,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/>
              <a:t> точности, внимательности, аккуратности.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13830" y="3219822"/>
            <a:ext cx="6192688" cy="1160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000" b="1" dirty="0"/>
              <a:t>Устный счет </a:t>
            </a:r>
            <a:r>
              <a:rPr lang="ru-RU" sz="2000" dirty="0"/>
              <a:t>способствует повышению: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/>
              <a:t> темпа и качества мышления,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/>
              <a:t> мотивации обучения,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/>
              <a:t> ответственности в достижении результата.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131590"/>
            <a:ext cx="751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Формирование навыка решения базовых задач – подготовка к серьёзной математической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1322583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89346"/>
            <a:ext cx="3961148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Вариант </a:t>
            </a:r>
            <a:r>
              <a:rPr lang="ru-RU" sz="3600" b="1" dirty="0" err="1">
                <a:solidFill>
                  <a:srgbClr val="C00000"/>
                </a:solidFill>
              </a:rPr>
              <a:t>КУСа</a:t>
            </a:r>
            <a:r>
              <a:rPr lang="ru-RU" sz="3600" b="1" dirty="0">
                <a:solidFill>
                  <a:srgbClr val="C00000"/>
                </a:solidFill>
              </a:rPr>
              <a:t> 5-9 </a:t>
            </a:r>
            <a:r>
              <a:rPr lang="ru-RU" sz="3600" b="1" dirty="0" err="1">
                <a:solidFill>
                  <a:srgbClr val="C00000"/>
                </a:solidFill>
              </a:rPr>
              <a:t>кл</a:t>
            </a:r>
            <a:r>
              <a:rPr lang="ru-RU" sz="36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83" t="15152" r="36110" b="9084"/>
          <a:stretch>
            <a:fillRect/>
          </a:stretch>
        </p:blipFill>
        <p:spPr bwMode="auto">
          <a:xfrm>
            <a:off x="5040010" y="483518"/>
            <a:ext cx="3714611" cy="426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19622"/>
            <a:ext cx="2342634" cy="30105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60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14" y="555526"/>
            <a:ext cx="8715436" cy="37505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 Роль устного счёта в 10-11 </a:t>
            </a:r>
            <a:r>
              <a:rPr lang="ru-RU" sz="3600" b="1" dirty="0" err="1">
                <a:solidFill>
                  <a:srgbClr val="C00000"/>
                </a:solidFill>
              </a:rPr>
              <a:t>кл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79512" y="2067694"/>
            <a:ext cx="7344816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/>
            <a:r>
              <a:rPr lang="ru-RU" sz="2800" b="1" dirty="0"/>
              <a:t>Содержание тестов </a:t>
            </a:r>
            <a:r>
              <a:rPr lang="ru-RU" sz="2800" dirty="0"/>
              <a:t>– </a:t>
            </a:r>
          </a:p>
          <a:p>
            <a:pPr lvl="0"/>
            <a:r>
              <a:rPr lang="ru-RU" sz="2800" b="1" dirty="0"/>
              <a:t>в соответствии с тематическим планированием.</a:t>
            </a:r>
            <a:endParaRPr lang="ru-RU" sz="900" dirty="0"/>
          </a:p>
          <a:p>
            <a:pPr lvl="0"/>
            <a:endParaRPr lang="ru-RU" sz="900" dirty="0"/>
          </a:p>
          <a:p>
            <a:pPr lvl="0"/>
            <a:r>
              <a:rPr lang="ru-RU" sz="2800" dirty="0"/>
              <a:t>Включают  3 части:</a:t>
            </a:r>
          </a:p>
          <a:p>
            <a:pPr lvl="0"/>
            <a:r>
              <a:rPr lang="ru-RU" sz="2800" dirty="0"/>
              <a:t> 1) вычисления на базе 7-9 </a:t>
            </a:r>
            <a:r>
              <a:rPr lang="ru-RU" sz="2800" dirty="0" err="1"/>
              <a:t>кл</a:t>
            </a:r>
            <a:r>
              <a:rPr lang="ru-RU" sz="2800" dirty="0"/>
              <a:t>.; </a:t>
            </a:r>
          </a:p>
          <a:p>
            <a:pPr lvl="0"/>
            <a:r>
              <a:rPr lang="ru-RU" sz="2800" dirty="0"/>
              <a:t> 2) проверка ЗУН текущей темы; </a:t>
            </a:r>
          </a:p>
          <a:p>
            <a:pPr lvl="0"/>
            <a:r>
              <a:rPr lang="ru-RU" sz="2800" dirty="0"/>
              <a:t> 3) проверка теории, методов решения,</a:t>
            </a:r>
          </a:p>
          <a:p>
            <a:pPr lvl="0"/>
            <a:r>
              <a:rPr lang="ru-RU" sz="2800" dirty="0"/>
              <a:t>     организация сквозного повторения.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59582"/>
            <a:ext cx="751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Формирование навыка решения базовых задач – подготовка к серьёзной математической работе</a:t>
            </a:r>
          </a:p>
        </p:txBody>
      </p:sp>
      <p:pic>
        <p:nvPicPr>
          <p:cNvPr id="7" name="Picture 2" descr="Формирование вычислительных навыков на уроках математики. 10-11 классы.. Хлевнюк Н. Н., Иванова М. В. (обложка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60226"/>
            <a:ext cx="1885499" cy="26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3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219" y="439116"/>
            <a:ext cx="7186634" cy="49052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Вариант </a:t>
            </a:r>
            <a:r>
              <a:rPr lang="ru-RU" sz="3600" b="1" dirty="0" err="1">
                <a:solidFill>
                  <a:srgbClr val="C00000"/>
                </a:solidFill>
              </a:rPr>
              <a:t>КУСа</a:t>
            </a:r>
            <a:r>
              <a:rPr lang="ru-RU" sz="3600" b="1" dirty="0">
                <a:solidFill>
                  <a:srgbClr val="C00000"/>
                </a:solidFill>
              </a:rPr>
              <a:t> 10-11 </a:t>
            </a:r>
            <a:r>
              <a:rPr lang="ru-RU" sz="3600" b="1" dirty="0" err="1">
                <a:solidFill>
                  <a:srgbClr val="C00000"/>
                </a:solidFill>
              </a:rPr>
              <a:t>кл</a:t>
            </a:r>
            <a:r>
              <a:rPr lang="ru-RU" sz="36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4158" t="25326" r="50671" b="39685"/>
          <a:stretch>
            <a:fillRect/>
          </a:stretch>
        </p:blipFill>
        <p:spPr bwMode="auto">
          <a:xfrm>
            <a:off x="1472201" y="985647"/>
            <a:ext cx="6199597" cy="368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906046"/>
            <a:ext cx="198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1-я часть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9469" y="932307"/>
            <a:ext cx="160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2-я часть</a:t>
            </a:r>
          </a:p>
        </p:txBody>
      </p:sp>
    </p:spTree>
    <p:extLst>
      <p:ext uri="{BB962C8B-B14F-4D97-AF65-F5344CB8AC3E}">
        <p14:creationId xmlns:p14="http://schemas.microsoft.com/office/powerpoint/2010/main" val="253632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16187"/>
            <a:ext cx="7758138" cy="54410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Вариант </a:t>
            </a:r>
            <a:r>
              <a:rPr lang="ru-RU" sz="3600" b="1" dirty="0" err="1">
                <a:solidFill>
                  <a:srgbClr val="C00000"/>
                </a:solidFill>
              </a:rPr>
              <a:t>КУСа</a:t>
            </a:r>
            <a:r>
              <a:rPr lang="ru-RU" sz="3600" b="1" dirty="0">
                <a:solidFill>
                  <a:srgbClr val="C00000"/>
                </a:solidFill>
              </a:rPr>
              <a:t> 10-11 </a:t>
            </a:r>
            <a:r>
              <a:rPr lang="ru-RU" sz="3600" b="1" dirty="0" err="1">
                <a:solidFill>
                  <a:srgbClr val="C00000"/>
                </a:solidFill>
              </a:rPr>
              <a:t>кл</a:t>
            </a:r>
            <a:r>
              <a:rPr lang="ru-RU" sz="36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4158" t="59691" r="50671" b="13408"/>
          <a:stretch>
            <a:fillRect/>
          </a:stretch>
        </p:blipFill>
        <p:spPr bwMode="auto">
          <a:xfrm>
            <a:off x="500034" y="1071552"/>
            <a:ext cx="5008070" cy="37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24" y="565871"/>
            <a:ext cx="198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3-я часть</a:t>
            </a:r>
          </a:p>
        </p:txBody>
      </p:sp>
    </p:spTree>
    <p:extLst>
      <p:ext uri="{BB962C8B-B14F-4D97-AF65-F5344CB8AC3E}">
        <p14:creationId xmlns:p14="http://schemas.microsoft.com/office/powerpoint/2010/main" val="18023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1510"/>
            <a:ext cx="8543956" cy="48220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Формулировки 3-й части  </a:t>
            </a:r>
            <a:r>
              <a:rPr lang="ru-RU" sz="3600" b="1" dirty="0" err="1">
                <a:solidFill>
                  <a:srgbClr val="C00000"/>
                </a:solidFill>
              </a:rPr>
              <a:t>КУСов</a:t>
            </a:r>
            <a:r>
              <a:rPr lang="ru-RU" sz="3600" b="1" dirty="0">
                <a:solidFill>
                  <a:srgbClr val="C00000"/>
                </a:solidFill>
              </a:rPr>
              <a:t> 10-11 </a:t>
            </a:r>
            <a:r>
              <a:rPr lang="ru-RU" sz="3600" b="1" dirty="0" err="1">
                <a:solidFill>
                  <a:srgbClr val="C00000"/>
                </a:solidFill>
              </a:rPr>
              <a:t>кл</a:t>
            </a:r>
            <a:r>
              <a:rPr lang="ru-RU" sz="36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30674"/>
            <a:ext cx="8643998" cy="417912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Дайте определение…., заполните пропуски …</a:t>
            </a:r>
          </a:p>
          <a:p>
            <a:r>
              <a:rPr lang="ru-RU" dirty="0"/>
              <a:t>Продолжите запись формулы…</a:t>
            </a:r>
          </a:p>
          <a:p>
            <a:r>
              <a:rPr lang="ru-RU" dirty="0"/>
              <a:t>Определите знак выражения…</a:t>
            </a:r>
          </a:p>
          <a:p>
            <a:r>
              <a:rPr lang="ru-RU" dirty="0"/>
              <a:t>Укажите два ближайших целых числа, сравните, оцените…</a:t>
            </a:r>
          </a:p>
          <a:p>
            <a:r>
              <a:rPr lang="ru-RU" dirty="0"/>
              <a:t>Приведите пример ….</a:t>
            </a:r>
          </a:p>
          <a:p>
            <a:r>
              <a:rPr lang="ru-RU" dirty="0"/>
              <a:t>Найдите ОДЗ выражения,</a:t>
            </a:r>
          </a:p>
          <a:p>
            <a:r>
              <a:rPr lang="ru-RU" dirty="0"/>
              <a:t>Определите свойство функции…..</a:t>
            </a:r>
          </a:p>
          <a:p>
            <a:r>
              <a:rPr lang="ru-RU" dirty="0"/>
              <a:t>Укажите значения параметра…</a:t>
            </a:r>
          </a:p>
          <a:p>
            <a:r>
              <a:rPr lang="ru-RU" dirty="0"/>
              <a:t>Представьте число </a:t>
            </a:r>
            <a:r>
              <a:rPr lang="ru-RU" b="1" i="1" dirty="0"/>
              <a:t>а</a:t>
            </a:r>
            <a:r>
              <a:rPr lang="ru-RU" dirty="0"/>
              <a:t> в виде….</a:t>
            </a:r>
          </a:p>
          <a:p>
            <a:r>
              <a:rPr lang="ru-RU" dirty="0"/>
              <a:t>Являются ли уравнения равносильными?</a:t>
            </a:r>
          </a:p>
          <a:p>
            <a:r>
              <a:rPr lang="ru-RU" dirty="0"/>
              <a:t>Назовите  общий вид неравенства, укажите способ его решения….</a:t>
            </a:r>
          </a:p>
        </p:txBody>
      </p:sp>
    </p:spTree>
    <p:extLst>
      <p:ext uri="{BB962C8B-B14F-4D97-AF65-F5344CB8AC3E}">
        <p14:creationId xmlns:p14="http://schemas.microsoft.com/office/powerpoint/2010/main" val="32050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5526"/>
            <a:ext cx="6408712" cy="49052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Составляющие части пособия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32288"/>
            <a:ext cx="5544616" cy="2779622"/>
          </a:xfrm>
        </p:spPr>
        <p:txBody>
          <a:bodyPr>
            <a:noAutofit/>
          </a:bodyPr>
          <a:lstStyle/>
          <a:p>
            <a:r>
              <a:rPr lang="ru-RU" sz="2800" dirty="0"/>
              <a:t>Тематические </a:t>
            </a:r>
            <a:r>
              <a:rPr lang="ru-RU" sz="2800" dirty="0" err="1"/>
              <a:t>КУСы</a:t>
            </a:r>
            <a:endParaRPr lang="ru-RU" sz="2800" dirty="0"/>
          </a:p>
          <a:p>
            <a:r>
              <a:rPr lang="ru-RU" sz="2800" dirty="0"/>
              <a:t>Тренажеры.</a:t>
            </a:r>
          </a:p>
          <a:p>
            <a:r>
              <a:rPr lang="ru-RU" sz="2800" dirty="0"/>
              <a:t>Справочные материалы.</a:t>
            </a:r>
          </a:p>
          <a:p>
            <a:r>
              <a:rPr lang="ru-RU" sz="2800" dirty="0"/>
              <a:t>Методические рекомендации.</a:t>
            </a:r>
          </a:p>
          <a:p>
            <a:r>
              <a:rPr lang="ru-RU" sz="2800" dirty="0"/>
              <a:t>Ответы.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2" descr="Формирование вычислительных навыков на уроках математики. 10-11 классы.. Хлевнюк Н. Н., Иванова М. В. (обложка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7534"/>
            <a:ext cx="2232248" cy="310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81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19" y="411510"/>
            <a:ext cx="8929718" cy="4286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Тренажёр 1. Тематические упражнения 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695" t="24476" r="19695" b="9084"/>
          <a:stretch>
            <a:fillRect/>
          </a:stretch>
        </p:blipFill>
        <p:spPr bwMode="auto">
          <a:xfrm>
            <a:off x="323528" y="987574"/>
            <a:ext cx="4901962" cy="365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5160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83518"/>
            <a:ext cx="8929718" cy="4286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Тренажёр 1. Тематические упражнения 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37250" r="18432" b="5927"/>
          <a:stretch>
            <a:fillRect/>
          </a:stretch>
        </p:blipFill>
        <p:spPr bwMode="auto">
          <a:xfrm>
            <a:off x="395536" y="1059582"/>
            <a:ext cx="61206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1090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7534"/>
            <a:ext cx="9144000" cy="4286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Тренажёр 2. Вопросы  сквозного повторения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347614"/>
            <a:ext cx="7578895" cy="3394472"/>
          </a:xfrm>
        </p:spPr>
        <p:txBody>
          <a:bodyPr>
            <a:normAutofit/>
          </a:bodyPr>
          <a:lstStyle/>
          <a:p>
            <a:r>
              <a:rPr lang="ru-RU" sz="2400" dirty="0"/>
              <a:t>Квадратный трехчлен и квадратичная функция.</a:t>
            </a:r>
          </a:p>
          <a:p>
            <a:r>
              <a:rPr lang="ru-RU" sz="2400" dirty="0"/>
              <a:t>Примеры функции, уравнения, неравенства.</a:t>
            </a:r>
          </a:p>
          <a:p>
            <a:r>
              <a:rPr lang="ru-RU" sz="2400" dirty="0"/>
              <a:t>Свойства функции.</a:t>
            </a:r>
          </a:p>
          <a:p>
            <a:r>
              <a:rPr lang="ru-RU" sz="2400" dirty="0"/>
              <a:t>Функции, уравнения, неравенства с параметрами.</a:t>
            </a:r>
          </a:p>
          <a:p>
            <a:r>
              <a:rPr lang="ru-RU" sz="2400" dirty="0"/>
              <a:t>Сквозные методы решения уравнений и неравенств.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457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Вебинары</a:t>
            </a:r>
            <a:r>
              <a:rPr lang="ru-RU" sz="3600" b="1" dirty="0">
                <a:solidFill>
                  <a:srgbClr val="C00000"/>
                </a:solidFill>
              </a:rPr>
              <a:t>, май – июнь, 2021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03037"/>
            <a:ext cx="4994607" cy="245492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Преемственность и</a:t>
            </a:r>
          </a:p>
          <a:p>
            <a:pPr marL="0" indent="0">
              <a:buNone/>
            </a:pPr>
            <a:r>
              <a:rPr lang="ru-RU" sz="2400" dirty="0"/>
              <a:t>       теоретическая база (18.05).</a:t>
            </a:r>
          </a:p>
          <a:p>
            <a:pPr marL="514350" indent="-514350">
              <a:buAutoNum type="arabicPeriod" startAt="2"/>
            </a:pPr>
            <a:r>
              <a:rPr lang="ru-RU" sz="2400" dirty="0"/>
              <a:t>Систематизация и обобщение</a:t>
            </a:r>
          </a:p>
          <a:p>
            <a:pPr marL="0" indent="0">
              <a:buNone/>
            </a:pPr>
            <a:r>
              <a:rPr lang="ru-RU" sz="2400" dirty="0"/>
              <a:t>        учебного материала (27.05).</a:t>
            </a:r>
          </a:p>
          <a:p>
            <a:pPr marL="0" indent="0">
              <a:buNone/>
            </a:pPr>
            <a:r>
              <a:rPr lang="ru-RU" sz="2400" dirty="0"/>
              <a:t>3.    Итоговые формы </a:t>
            </a:r>
          </a:p>
          <a:p>
            <a:pPr marL="0" indent="0">
              <a:buNone/>
            </a:pPr>
            <a:r>
              <a:rPr lang="ru-RU" sz="2400" dirty="0"/>
              <a:t>      интеллектуальной работы (10.06)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979817"/>
            <a:ext cx="548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Слагаемые обучения математике</a:t>
            </a:r>
          </a:p>
        </p:txBody>
      </p:sp>
      <p:pic>
        <p:nvPicPr>
          <p:cNvPr id="5" name="Объект 3" descr="Наталья Хлевнюк - Преподавание математики в школе. Методологический подход обложка книги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57" y="964362"/>
            <a:ext cx="1584176" cy="235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5189">
            <a:off x="7258206" y="2237698"/>
            <a:ext cx="1423470" cy="20947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 descr="Формирование вычислительных навыков на уроках математики. 10-11 классы.. Хлевнюк Н. Н., Иванова М. В. (обложка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544">
            <a:off x="5868630" y="1144510"/>
            <a:ext cx="1586839" cy="22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Наталья Хлевнюк - Математика. 10-11 классы. Теоретические конспекты. Книга для ученика обложка кни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838">
            <a:off x="4913276" y="2132542"/>
            <a:ext cx="1510562" cy="21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37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5526"/>
            <a:ext cx="9144000" cy="4286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Тренажёр 2. Вопросы  сквозного повторения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67" t="18309" r="2017" b="9084"/>
          <a:stretch>
            <a:fillRect/>
          </a:stretch>
        </p:blipFill>
        <p:spPr bwMode="auto">
          <a:xfrm>
            <a:off x="179511" y="984154"/>
            <a:ext cx="5731959" cy="371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4784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49052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Принципы применения устного счёта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7574"/>
            <a:ext cx="8929718" cy="33218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Нужно </a:t>
            </a:r>
            <a:r>
              <a:rPr lang="ru-RU" sz="2400" b="1" dirty="0"/>
              <a:t>– организовать систематическую работу.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Приоритетно</a:t>
            </a:r>
            <a:r>
              <a:rPr lang="ru-RU" sz="2400" b="1" dirty="0"/>
              <a:t> – выполнение 1-й части.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Обязательно</a:t>
            </a:r>
            <a:r>
              <a:rPr lang="ru-RU" sz="2400" b="1" dirty="0"/>
              <a:t> – проведение работы над ошибками.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Главное</a:t>
            </a:r>
            <a:r>
              <a:rPr lang="ru-RU" sz="2400" b="1" dirty="0"/>
              <a:t> – осуществить самостоятельность выполнения.</a:t>
            </a:r>
            <a:endParaRPr lang="ru-RU" sz="2400" dirty="0"/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Хорошо</a:t>
            </a:r>
            <a:r>
              <a:rPr lang="ru-RU" sz="2400" b="1" dirty="0"/>
              <a:t> –  разрешить пересдачу теста в случае неудовлетворительной отметки 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Важно </a:t>
            </a:r>
            <a:r>
              <a:rPr lang="ru-RU" sz="2400" b="1" dirty="0"/>
              <a:t>– применять </a:t>
            </a:r>
            <a:r>
              <a:rPr lang="ru-RU" sz="2400" b="1" dirty="0" err="1"/>
              <a:t>разноуровневый</a:t>
            </a:r>
            <a:endParaRPr lang="ru-RU" sz="2400" b="1" dirty="0"/>
          </a:p>
          <a:p>
            <a:pPr>
              <a:buNone/>
            </a:pPr>
            <a:r>
              <a:rPr lang="ru-RU" sz="2400" b="1" dirty="0"/>
              <a:t>    и индивидуальный подход при выполнении </a:t>
            </a:r>
            <a:r>
              <a:rPr lang="ru-RU" sz="2400" b="1" dirty="0" err="1"/>
              <a:t>КУСов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3367228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6429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КУСов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1928808"/>
            <a:ext cx="8229600" cy="375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2464593"/>
            <a:ext cx="8229600" cy="375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7158" y="2946800"/>
            <a:ext cx="8229600" cy="58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28596" y="3589741"/>
            <a:ext cx="8229600" cy="58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51353" y="1156004"/>
            <a:ext cx="8229600" cy="3359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Объективно</a:t>
            </a:r>
            <a:r>
              <a:rPr kumimoji="0" lang="ru-RU" sz="33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оценивает качество</a:t>
            </a: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знаний;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300" dirty="0"/>
              <a:t>способствует формированию прочных знаний;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позволяет разнообразить формы работы;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повышает мотивацию к  предмету;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сближает уровни преподавания учителей и  требования к обучающимся;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способствует  адаптации учеников в случае перехода от одного учителя к другому;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повышает эффективность обучения.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3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00034" y="1339445"/>
            <a:ext cx="8229600" cy="535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13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860032" y="1995686"/>
            <a:ext cx="4176464" cy="1152128"/>
          </a:xfrm>
          <a:prstGeom prst="rect">
            <a:avLst/>
          </a:prstGeom>
          <a:solidFill>
            <a:srgbClr val="FFFED2">
              <a:alpha val="9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39377" y="555526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/>
              <a:t> </a:t>
            </a:r>
            <a:r>
              <a:rPr lang="ru-RU" sz="3200" b="1" dirty="0">
                <a:solidFill>
                  <a:srgbClr val="C00000"/>
                </a:solidFill>
              </a:rPr>
              <a:t>Развитие умений преобразования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и решения уравнений и неравенств 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7614"/>
            <a:ext cx="8424936" cy="32403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Классификация по типам </a:t>
            </a:r>
            <a:r>
              <a:rPr lang="ru-RU" dirty="0"/>
              <a:t>выражений, уравнений, неравенств и функций (</a:t>
            </a:r>
            <a:r>
              <a:rPr lang="ru-RU" b="1" i="1" dirty="0"/>
              <a:t>линейные, квадратные, …, , иррациональные, …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sz="1100" dirty="0"/>
          </a:p>
          <a:p>
            <a:r>
              <a:rPr lang="ru-RU" b="1" dirty="0"/>
              <a:t>Развития предметного языка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     формирование понятий </a:t>
            </a:r>
          </a:p>
          <a:p>
            <a:pPr marL="0" indent="0">
              <a:buNone/>
            </a:pPr>
            <a:r>
              <a:rPr lang="ru-RU" dirty="0"/>
              <a:t>      и «многослойных» определений.</a:t>
            </a:r>
          </a:p>
          <a:p>
            <a:pPr marL="0" indent="0">
              <a:buNone/>
            </a:pPr>
            <a:endParaRPr lang="ru-RU" sz="1100" dirty="0"/>
          </a:p>
          <a:p>
            <a:r>
              <a:rPr lang="ru-RU" b="1" dirty="0"/>
              <a:t>Единый подход к решению </a:t>
            </a:r>
            <a:r>
              <a:rPr lang="ru-RU" dirty="0"/>
              <a:t>уравнений и неравенств с использованием теории числовых равенств и неравенств.</a:t>
            </a:r>
          </a:p>
          <a:p>
            <a:endParaRPr lang="ru-RU" sz="1100" dirty="0"/>
          </a:p>
          <a:p>
            <a:r>
              <a:rPr lang="ru-RU" b="1" dirty="0"/>
              <a:t>Работа с ОДЗ </a:t>
            </a:r>
            <a:r>
              <a:rPr lang="ru-RU" dirty="0"/>
              <a:t>выражений, учёт ограничений.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24766"/>
              </p:ext>
            </p:extLst>
          </p:nvPr>
        </p:nvGraphicFramePr>
        <p:xfrm>
          <a:off x="4716016" y="2111213"/>
          <a:ext cx="177701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155700" imgH="622300" progId="Equation.3">
                  <p:embed/>
                </p:oleObj>
              </mc:Choice>
              <mc:Fallback>
                <p:oleObj name="Формула" r:id="rId2" imgW="11557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111213"/>
                        <a:ext cx="1777011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910146"/>
              </p:ext>
            </p:extLst>
          </p:nvPr>
        </p:nvGraphicFramePr>
        <p:xfrm>
          <a:off x="7093998" y="2020848"/>
          <a:ext cx="1885807" cy="91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206500" imgH="609600" progId="Equation.3">
                  <p:embed/>
                </p:oleObj>
              </mc:Choice>
              <mc:Fallback>
                <p:oleObj name="Формула" r:id="rId4" imgW="1206500" imgH="609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3998" y="2020848"/>
                        <a:ext cx="1885807" cy="910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444208" y="2299106"/>
            <a:ext cx="756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вида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10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рмирование вычислительных навыков на уроках математики. 10-11 классы.. Хлевнюк Н. Н., Иванова М. В. (обложка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61738"/>
            <a:ext cx="1586839" cy="22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60" y="483518"/>
            <a:ext cx="3200412" cy="857250"/>
          </a:xfrm>
          <a:ln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r>
              <a:rPr lang="ru-RU" sz="2800" b="1" dirty="0"/>
              <a:t>Преемственность и теоретическая база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23678"/>
            <a:ext cx="1423470" cy="20947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Объект 3" descr="Наталья Хлевнюк - Преподавание математики в школе. Методологический подход обложка книги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" y="1407296"/>
            <a:ext cx="1584176" cy="235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mg-gorod.ru/27/928/2792854_detai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87" y="1786596"/>
            <a:ext cx="1440160" cy="219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Наталья Хлевнюк - Математика. 10-11 класс. Теоретические конспекты. Книга для учителя. Часть 2 обложка книг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41410"/>
            <a:ext cx="1537564" cy="2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Наталья Хлевнюк - Математика. 10-11 классы. Теоретические конспекты. Книга для ученика обложка книг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36" y="1550864"/>
            <a:ext cx="1588383" cy="221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483518"/>
            <a:ext cx="4860032" cy="954107"/>
          </a:xfrm>
          <a:prstGeom prst="rect">
            <a:avLst/>
          </a:prstGeom>
          <a:solidFill>
            <a:srgbClr val="FFFED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Систематизация и обобщение учебного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29346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63638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Спасибо за внимание и сотрудничество.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Успехов в изучении и обучении!</a:t>
            </a:r>
          </a:p>
        </p:txBody>
      </p:sp>
    </p:spTree>
    <p:extLst>
      <p:ext uri="{BB962C8B-B14F-4D97-AF65-F5344CB8AC3E}">
        <p14:creationId xmlns:p14="http://schemas.microsoft.com/office/powerpoint/2010/main" val="1926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229600" cy="59768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Принципы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9582"/>
            <a:ext cx="8472518" cy="3394472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/>
              <a:t>Технологичность </a:t>
            </a:r>
            <a:r>
              <a:rPr lang="ru-RU" sz="2800" dirty="0"/>
              <a:t>применения методов обучения.</a:t>
            </a:r>
          </a:p>
          <a:p>
            <a:r>
              <a:rPr lang="ru-RU" sz="2800" b="1" dirty="0"/>
              <a:t> </a:t>
            </a:r>
            <a:r>
              <a:rPr lang="ru-RU" sz="2800" b="1" dirty="0" err="1"/>
              <a:t>Здоровьесбережение</a:t>
            </a:r>
            <a:r>
              <a:rPr lang="ru-RU" sz="2800" b="1" dirty="0"/>
              <a:t>: </a:t>
            </a:r>
            <a:r>
              <a:rPr lang="ru-RU" sz="2800" dirty="0"/>
              <a:t>минимум затрат ученика и учителя.</a:t>
            </a:r>
            <a:endParaRPr lang="ru-RU" sz="2800" b="1" dirty="0"/>
          </a:p>
          <a:p>
            <a:r>
              <a:rPr lang="ru-RU" sz="2800" dirty="0"/>
              <a:t> </a:t>
            </a:r>
            <a:r>
              <a:rPr lang="ru-RU" sz="2800" b="1" dirty="0"/>
              <a:t>Продуктивность</a:t>
            </a:r>
            <a:r>
              <a:rPr lang="ru-RU" sz="2800" dirty="0"/>
              <a:t>: максимум результата.</a:t>
            </a:r>
          </a:p>
          <a:p>
            <a:r>
              <a:rPr lang="ru-RU" sz="2800" b="1" dirty="0"/>
              <a:t>Мотивация</a:t>
            </a:r>
            <a:r>
              <a:rPr lang="ru-RU" sz="2800" dirty="0"/>
              <a:t>, интерес к познанию.</a:t>
            </a:r>
          </a:p>
          <a:p>
            <a:r>
              <a:rPr lang="ru-RU" sz="2800" b="1" dirty="0"/>
              <a:t>Простота</a:t>
            </a:r>
            <a:r>
              <a:rPr lang="ru-RU" sz="2800" dirty="0"/>
              <a:t> </a:t>
            </a:r>
            <a:r>
              <a:rPr lang="ru-RU" sz="2800" b="1" dirty="0"/>
              <a:t>и доступность </a:t>
            </a:r>
            <a:r>
              <a:rPr lang="ru-RU" sz="2800" dirty="0"/>
              <a:t>реализации методики.</a:t>
            </a:r>
          </a:p>
          <a:p>
            <a:pPr lvl="0"/>
            <a:r>
              <a:rPr lang="ru-RU" sz="2800" b="1" dirty="0"/>
              <a:t>Открытость и прозрачность:  </a:t>
            </a:r>
            <a:r>
              <a:rPr lang="ru-RU" sz="2800" dirty="0"/>
              <a:t>«Ученик знает, куда его ведут на пути знаний».</a:t>
            </a:r>
          </a:p>
          <a:p>
            <a:pPr lvl="0"/>
            <a:r>
              <a:rPr lang="ru-RU" sz="2800" b="1" dirty="0"/>
              <a:t>Психологическая свобода</a:t>
            </a:r>
            <a:r>
              <a:rPr lang="ru-RU" sz="2800" dirty="0"/>
              <a:t>,</a:t>
            </a:r>
          </a:p>
          <a:p>
            <a:pPr marL="0" lvl="0" indent="0">
              <a:buNone/>
            </a:pPr>
            <a:r>
              <a:rPr lang="ru-RU" sz="2800" dirty="0"/>
              <a:t>     отсутствие тревожности.</a:t>
            </a:r>
          </a:p>
          <a:p>
            <a:pPr lvl="0"/>
            <a:endParaRPr lang="ru-RU" sz="2800" dirty="0"/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70174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136904" cy="3240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/>
              <a:t>обеспечение связей  </a:t>
            </a:r>
            <a:r>
              <a:rPr lang="ru-RU" dirty="0"/>
              <a:t>между отдельными сторонами, этапами и ступенями обучения; </a:t>
            </a:r>
          </a:p>
          <a:p>
            <a:pPr lvl="0"/>
            <a:r>
              <a:rPr lang="ru-RU" b="1" dirty="0"/>
              <a:t>расширение и углубление знаний</a:t>
            </a:r>
            <a:r>
              <a:rPr lang="ru-RU" dirty="0"/>
              <a:t>, приобретаемых на предшествующих этапах обучения;</a:t>
            </a:r>
          </a:p>
          <a:p>
            <a:pPr lvl="0"/>
            <a:r>
              <a:rPr lang="ru-RU" b="1" dirty="0"/>
              <a:t>овладение основными идеями</a:t>
            </a:r>
            <a:r>
              <a:rPr lang="ru-RU" dirty="0"/>
              <a:t>, подходами к решению широкого класса задач.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99068" y="477646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</a:rPr>
              <a:t>Преемственность в обучении 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8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65171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Преемственность: овладение основными идеями и подходами</a:t>
            </a:r>
          </a:p>
        </p:txBody>
      </p:sp>
      <p:pic>
        <p:nvPicPr>
          <p:cNvPr id="4" name="Объект 3" descr="Наталья Хлевнюк - Преподавание математики в школе. Методологический подход обложка книги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1630"/>
            <a:ext cx="237626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59832" y="1635646"/>
            <a:ext cx="576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Предметный тезаурус.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Методологические линии в математике.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Сквозные (универсальные) методы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426244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06" y="403825"/>
            <a:ext cx="8686800" cy="597681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Идеи развития и познания математики</a:t>
            </a:r>
            <a:r>
              <a:rPr lang="ru-RU" sz="3600" b="1" dirty="0">
                <a:solidFill>
                  <a:srgbClr val="680000"/>
                </a:solidFill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20" y="2968374"/>
            <a:ext cx="8572559" cy="2051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Методологические линии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Порядка действий</a:t>
            </a:r>
          </a:p>
          <a:p>
            <a:pPr marL="0" indent="0">
              <a:buNone/>
            </a:pPr>
            <a:r>
              <a:rPr lang="ru-RU" dirty="0"/>
              <a:t>          и последней операции.</a:t>
            </a:r>
          </a:p>
          <a:p>
            <a:pPr marL="0" indent="0">
              <a:buNone/>
            </a:pPr>
            <a:r>
              <a:rPr lang="ru-RU" dirty="0"/>
              <a:t>2.     Взаимно обратных действий.</a:t>
            </a:r>
          </a:p>
          <a:p>
            <a:pPr marL="0" indent="0">
              <a:buNone/>
            </a:pPr>
            <a:r>
              <a:rPr lang="ru-RU" dirty="0"/>
              <a:t>3.     Равенства.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8014" y="939971"/>
            <a:ext cx="3500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Единицы знаний восходят</a:t>
            </a:r>
          </a:p>
          <a:p>
            <a:pPr algn="ctr"/>
            <a:r>
              <a:rPr lang="ru-RU" sz="2800" b="1" dirty="0"/>
              <a:t>  к общим идеям развития и познания математики </a:t>
            </a:r>
          </a:p>
        </p:txBody>
      </p:sp>
      <p:sp>
        <p:nvSpPr>
          <p:cNvPr id="6" name="Овал 5"/>
          <p:cNvSpPr/>
          <p:nvPr/>
        </p:nvSpPr>
        <p:spPr>
          <a:xfrm>
            <a:off x="285720" y="2250279"/>
            <a:ext cx="1474842" cy="7180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895233">
            <a:off x="319864" y="240884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Знание 1</a:t>
            </a:r>
          </a:p>
        </p:txBody>
      </p:sp>
      <p:sp>
        <p:nvSpPr>
          <p:cNvPr id="8" name="Овал 7"/>
          <p:cNvSpPr/>
          <p:nvPr/>
        </p:nvSpPr>
        <p:spPr>
          <a:xfrm rot="21138418">
            <a:off x="3911021" y="1012720"/>
            <a:ext cx="1357322" cy="857256"/>
          </a:xfrm>
          <a:prstGeom prst="ellipse">
            <a:avLst/>
          </a:prstGeom>
          <a:solidFill>
            <a:srgbClr val="F4CC84">
              <a:alpha val="725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30184" y="1987459"/>
            <a:ext cx="1357322" cy="857256"/>
          </a:xfrm>
          <a:prstGeom prst="ellipse">
            <a:avLst/>
          </a:prstGeom>
          <a:solidFill>
            <a:srgbClr val="BF8ECC">
              <a:alpha val="9764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09590">
            <a:off x="1951634" y="2240329"/>
            <a:ext cx="1373411" cy="768656"/>
          </a:xfrm>
          <a:prstGeom prst="ellipse">
            <a:avLst/>
          </a:prstGeom>
          <a:solidFill>
            <a:srgbClr val="F3F6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45516" y="237849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Знание 2</a:t>
            </a:r>
          </a:p>
        </p:txBody>
      </p:sp>
      <p:sp>
        <p:nvSpPr>
          <p:cNvPr id="12" name="TextBox 11"/>
          <p:cNvSpPr txBox="1"/>
          <p:nvPr/>
        </p:nvSpPr>
        <p:spPr>
          <a:xfrm rot="20310163">
            <a:off x="3403454" y="2180181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Знание 3</a:t>
            </a:r>
          </a:p>
        </p:txBody>
      </p:sp>
      <p:sp>
        <p:nvSpPr>
          <p:cNvPr id="13" name="TextBox 12"/>
          <p:cNvSpPr txBox="1"/>
          <p:nvPr/>
        </p:nvSpPr>
        <p:spPr>
          <a:xfrm rot="19984217">
            <a:off x="3902176" y="117427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Знание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8301" y="909961"/>
            <a:ext cx="2857520" cy="1153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TextBox 14"/>
          <p:cNvSpPr txBox="1"/>
          <p:nvPr/>
        </p:nvSpPr>
        <p:spPr>
          <a:xfrm>
            <a:off x="474694" y="1021606"/>
            <a:ext cx="2571736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Идеи познания математики</a:t>
            </a:r>
          </a:p>
        </p:txBody>
      </p:sp>
      <p:cxnSp>
        <p:nvCxnSpPr>
          <p:cNvPr id="17" name="Прямая со стрелкой 16"/>
          <p:cNvCxnSpPr>
            <a:endCxn id="14" idx="3"/>
          </p:cNvCxnSpPr>
          <p:nvPr/>
        </p:nvCxnSpPr>
        <p:spPr>
          <a:xfrm flipH="1" flipV="1">
            <a:off x="3205821" y="1486658"/>
            <a:ext cx="714380" cy="105502"/>
          </a:xfrm>
          <a:prstGeom prst="straightConnector1">
            <a:avLst/>
          </a:prstGeom>
          <a:ln w="25400">
            <a:solidFill>
              <a:srgbClr val="6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1"/>
          </p:cNvCxnSpPr>
          <p:nvPr/>
        </p:nvCxnSpPr>
        <p:spPr>
          <a:xfrm flipH="1" flipV="1">
            <a:off x="3205821" y="1860894"/>
            <a:ext cx="423138" cy="252107"/>
          </a:xfrm>
          <a:prstGeom prst="straightConnector1">
            <a:avLst/>
          </a:prstGeom>
          <a:ln w="25400">
            <a:solidFill>
              <a:srgbClr val="6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071539" y="2009176"/>
            <a:ext cx="332111" cy="241104"/>
          </a:xfrm>
          <a:prstGeom prst="straightConnector1">
            <a:avLst/>
          </a:prstGeom>
          <a:ln w="25400">
            <a:solidFill>
              <a:srgbClr val="6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500299" y="2035965"/>
            <a:ext cx="71438" cy="214315"/>
          </a:xfrm>
          <a:prstGeom prst="straightConnector1">
            <a:avLst/>
          </a:prstGeom>
          <a:ln w="25400">
            <a:solidFill>
              <a:srgbClr val="6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1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964780" y="2241132"/>
            <a:ext cx="3297548" cy="884576"/>
          </a:xfrm>
          <a:prstGeom prst="roundRect">
            <a:avLst/>
          </a:prstGeom>
          <a:solidFill>
            <a:srgbClr val="FEDFCE">
              <a:alpha val="9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4624" y="2316819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 Порядок действий</a:t>
            </a:r>
          </a:p>
          <a:p>
            <a:pPr algn="ctr"/>
            <a:r>
              <a:rPr lang="ru-RU" sz="2400" b="1" dirty="0"/>
              <a:t> и последняя операция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2518172"/>
            <a:ext cx="2143140" cy="75009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4102" y="3598332"/>
            <a:ext cx="2286016" cy="9644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1550123"/>
            <a:ext cx="1857372" cy="67764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251817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Правильность вычислений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1763" y="1519878"/>
            <a:ext cx="207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Сокращение </a:t>
            </a:r>
          </a:p>
          <a:p>
            <a:pPr algn="ctr"/>
            <a:r>
              <a:rPr lang="ru-RU" sz="2000" b="1" dirty="0"/>
              <a:t>дробей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115" y="359207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Выражение величины</a:t>
            </a:r>
          </a:p>
          <a:p>
            <a:pPr algn="ctr"/>
            <a:r>
              <a:rPr lang="ru-RU" sz="2000" b="1" dirty="0"/>
              <a:t> из формулы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11150" y="2506861"/>
            <a:ext cx="2071702" cy="69652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810342" y="244356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Решение уравнений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6262328" y="2158508"/>
            <a:ext cx="452812" cy="165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995936" y="3147816"/>
            <a:ext cx="144016" cy="360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1"/>
          </p:cNvCxnSpPr>
          <p:nvPr/>
        </p:nvCxnSpPr>
        <p:spPr>
          <a:xfrm flipH="1">
            <a:off x="2428860" y="2683420"/>
            <a:ext cx="535920" cy="1539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333953" y="3010545"/>
            <a:ext cx="662787" cy="5877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2964780" y="3536164"/>
            <a:ext cx="2399308" cy="6674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746911" y="3495713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Преобразование </a:t>
            </a:r>
          </a:p>
          <a:p>
            <a:pPr algn="ctr"/>
            <a:r>
              <a:rPr lang="ru-RU" sz="2000" b="1" dirty="0"/>
              <a:t>графика функции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6262328" y="2957918"/>
            <a:ext cx="4766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357174" y="411510"/>
            <a:ext cx="8715404" cy="49052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80000"/>
                </a:solidFill>
              </a:rPr>
              <a:t>Порядок действий и последняя операция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8887" y="1040803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ru-RU" sz="2400" b="1" dirty="0"/>
              <a:t>Алгоритмы решения задач.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400" b="1" dirty="0"/>
              <a:t>Профилактика ошибок.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400" b="1" dirty="0"/>
              <a:t>Анализ работы и самоконтроль.</a:t>
            </a:r>
          </a:p>
        </p:txBody>
      </p:sp>
    </p:spTree>
    <p:extLst>
      <p:ext uri="{BB962C8B-B14F-4D97-AF65-F5344CB8AC3E}">
        <p14:creationId xmlns:p14="http://schemas.microsoft.com/office/powerpoint/2010/main" val="268759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877" y="379781"/>
            <a:ext cx="8229600" cy="5357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80000"/>
                </a:solidFill>
              </a:rPr>
              <a:t>Порядок действий</a:t>
            </a:r>
            <a:endParaRPr lang="ru-RU" dirty="0">
              <a:solidFill>
                <a:srgbClr val="68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877" y="954099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1. Выражение переменной из равенства: последовательное применение обратных операций к последнему действию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325715"/>
              </p:ext>
            </p:extLst>
          </p:nvPr>
        </p:nvGraphicFramePr>
        <p:xfrm>
          <a:off x="5652120" y="2307818"/>
          <a:ext cx="272077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218671" imgH="431613" progId="Equation.3">
                  <p:embed/>
                </p:oleObj>
              </mc:Choice>
              <mc:Fallback>
                <p:oleObj name="Формула" r:id="rId2" imgW="121867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307818"/>
                        <a:ext cx="2720779" cy="72008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86117"/>
              </p:ext>
            </p:extLst>
          </p:nvPr>
        </p:nvGraphicFramePr>
        <p:xfrm>
          <a:off x="3578138" y="1785096"/>
          <a:ext cx="1785950" cy="68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774364" imgH="393529" progId="Equation.3">
                  <p:embed/>
                </p:oleObj>
              </mc:Choice>
              <mc:Fallback>
                <p:oleObj name="Формула" r:id="rId4" imgW="77436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138" y="1785096"/>
                        <a:ext cx="1785950" cy="68022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24205"/>
              </p:ext>
            </p:extLst>
          </p:nvPr>
        </p:nvGraphicFramePr>
        <p:xfrm>
          <a:off x="707164" y="1851670"/>
          <a:ext cx="2241550" cy="40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901309" imgH="215806" progId="Equation.3">
                  <p:embed/>
                </p:oleObj>
              </mc:Choice>
              <mc:Fallback>
                <p:oleObj name="Формула" r:id="rId6" imgW="90130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164" y="1851670"/>
                        <a:ext cx="2241550" cy="40243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515" y="2427734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2. Построение графиков функций: применение прямых операций, начиная с первой.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72" y="3668603"/>
            <a:ext cx="5294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80000"/>
                </a:solidFill>
              </a:rPr>
              <a:t>Точное исполнение алгоритма – </a:t>
            </a:r>
          </a:p>
          <a:p>
            <a:pPr algn="ctr"/>
            <a:r>
              <a:rPr lang="ru-RU" sz="2800" b="1" dirty="0">
                <a:solidFill>
                  <a:srgbClr val="680000"/>
                </a:solidFill>
              </a:rPr>
              <a:t>залог верного решения  </a:t>
            </a:r>
          </a:p>
        </p:txBody>
      </p:sp>
    </p:spTree>
    <p:extLst>
      <p:ext uri="{BB962C8B-B14F-4D97-AF65-F5344CB8AC3E}">
        <p14:creationId xmlns:p14="http://schemas.microsoft.com/office/powerpoint/2010/main" val="3174040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1128</Words>
  <Application>Microsoft Office PowerPoint</Application>
  <PresentationFormat>Экран (16:9)</PresentationFormat>
  <Paragraphs>242</Paragraphs>
  <Slides>36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Roboto Black</vt:lpstr>
      <vt:lpstr>Times New Roman</vt:lpstr>
      <vt:lpstr>Тема Office</vt:lpstr>
      <vt:lpstr>Формула</vt:lpstr>
      <vt:lpstr>Слагаемые обучения математике  в старшей школе. Преемственность  и теоретическая база</vt:lpstr>
      <vt:lpstr>Вебинары, сентябрь – декабрь 2020</vt:lpstr>
      <vt:lpstr>Вебинары, май – июнь, 2021</vt:lpstr>
      <vt:lpstr>Принципы обучения</vt:lpstr>
      <vt:lpstr>Презентация PowerPoint</vt:lpstr>
      <vt:lpstr>Преемственность: овладение основными идеями и подходами</vt:lpstr>
      <vt:lpstr>Идеи развития и познания математики </vt:lpstr>
      <vt:lpstr>Порядок действий и последняя операция</vt:lpstr>
      <vt:lpstr>Порядок действий</vt:lpstr>
      <vt:lpstr>Презентация PowerPoint</vt:lpstr>
      <vt:lpstr>Обратные операции и обратные функции</vt:lpstr>
      <vt:lpstr>Презентация PowerPoint</vt:lpstr>
      <vt:lpstr>Свойства числовых равенств</vt:lpstr>
      <vt:lpstr>Преемственность</vt:lpstr>
      <vt:lpstr>Уровневые задания по математике</vt:lpstr>
      <vt:lpstr>Задача уровня А</vt:lpstr>
      <vt:lpstr>Задача уровня B</vt:lpstr>
      <vt:lpstr>Задача уровня C</vt:lpstr>
      <vt:lpstr>Презентация PowerPoint</vt:lpstr>
      <vt:lpstr>Роль устного счета </vt:lpstr>
      <vt:lpstr>Вариант КУСа 5-9 кл. </vt:lpstr>
      <vt:lpstr> Роль устного счёта в 10-11 кл</vt:lpstr>
      <vt:lpstr>Вариант КУСа 10-11 кл. </vt:lpstr>
      <vt:lpstr>Вариант КУСа 10-11 кл. </vt:lpstr>
      <vt:lpstr>Формулировки 3-й части  КУСов 10-11 кл. </vt:lpstr>
      <vt:lpstr>Составляющие части пособия </vt:lpstr>
      <vt:lpstr>Тренажёр 1. Тематические упражнения  </vt:lpstr>
      <vt:lpstr>Тренажёр 1. Тематические упражнения  </vt:lpstr>
      <vt:lpstr>Тренажёр 2. Вопросы  сквозного повторения</vt:lpstr>
      <vt:lpstr>Тренажёр 2. Вопросы  сквозного повторения</vt:lpstr>
      <vt:lpstr>Принципы применения устного счёта</vt:lpstr>
      <vt:lpstr> Применение КУСов </vt:lpstr>
      <vt:lpstr>Презентация PowerPoint</vt:lpstr>
      <vt:lpstr>Преемственность и теоретическая база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Юрий Бределев</cp:lastModifiedBy>
  <cp:revision>225</cp:revision>
  <dcterms:created xsi:type="dcterms:W3CDTF">2019-11-08T08:59:02Z</dcterms:created>
  <dcterms:modified xsi:type="dcterms:W3CDTF">2021-05-18T07:50:07Z</dcterms:modified>
</cp:coreProperties>
</file>