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61" r:id="rId5"/>
    <p:sldId id="360" r:id="rId6"/>
    <p:sldId id="359" r:id="rId7"/>
    <p:sldId id="358" r:id="rId8"/>
    <p:sldId id="357" r:id="rId9"/>
    <p:sldId id="356" r:id="rId10"/>
    <p:sldId id="355" r:id="rId11"/>
    <p:sldId id="354" r:id="rId12"/>
    <p:sldId id="353" r:id="rId13"/>
    <p:sldId id="352" r:id="rId14"/>
    <p:sldId id="351" r:id="rId15"/>
    <p:sldId id="350" r:id="rId16"/>
    <p:sldId id="349" r:id="rId17"/>
    <p:sldId id="348" r:id="rId18"/>
    <p:sldId id="347" r:id="rId19"/>
    <p:sldId id="346" r:id="rId20"/>
    <p:sldId id="345" r:id="rId21"/>
    <p:sldId id="344" r:id="rId22"/>
    <p:sldId id="343" r:id="rId23"/>
    <p:sldId id="342" r:id="rId24"/>
    <p:sldId id="341" r:id="rId25"/>
    <p:sldId id="340" r:id="rId26"/>
    <p:sldId id="339" r:id="rId27"/>
    <p:sldId id="338" r:id="rId28"/>
    <p:sldId id="337" r:id="rId29"/>
    <p:sldId id="336" r:id="rId30"/>
    <p:sldId id="334" r:id="rId31"/>
    <p:sldId id="335" r:id="rId32"/>
    <p:sldId id="362" r:id="rId33"/>
    <p:sldId id="363" r:id="rId34"/>
    <p:sldId id="364" r:id="rId35"/>
    <p:sldId id="366" r:id="rId36"/>
    <p:sldId id="367" r:id="rId37"/>
    <p:sldId id="365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6" y="-12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tul.ru/download/Karacheva_VPR_2_4_App.pdf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alexey_Konobeiev@mail.r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43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38.emf"/><Relationship Id="rId21" Type="http://schemas.openxmlformats.org/officeDocument/2006/relationships/image" Target="../media/image47.emf"/><Relationship Id="rId7" Type="http://schemas.openxmlformats.org/officeDocument/2006/relationships/image" Target="../media/image40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45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46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41.emf"/><Relationship Id="rId14" Type="http://schemas.openxmlformats.org/officeDocument/2006/relationships/hyperlink" Target="https://www.facebook.com/digital.septemb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0692B6-FA78-4536-9278-EF2AA54B5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71551"/>
            <a:ext cx="7772400" cy="1928788"/>
          </a:xfrm>
        </p:spPr>
        <p:txBody>
          <a:bodyPr>
            <a:normAutofit/>
          </a:bodyPr>
          <a:lstStyle/>
          <a:p>
            <a:r>
              <a:rPr lang="ru-RU" sz="3600" dirty="0"/>
              <a:t>Современные приемы обучения английской грамматике: как сделать уроки полезными и интересными?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65C4DEB-A13F-4E7E-B87B-ECB98059D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19821"/>
            <a:ext cx="6400800" cy="115212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А.В. Конобеев, к. пед. н.,</a:t>
            </a:r>
          </a:p>
          <a:p>
            <a:r>
              <a:rPr lang="ru-RU" dirty="0"/>
              <a:t>главный редактор издательства «Титул» и журнала «Английский язык в школе», академический директор (</a:t>
            </a:r>
            <a:r>
              <a:rPr lang="en-US" dirty="0" err="1"/>
              <a:t>Skyeng</a:t>
            </a:r>
            <a:r>
              <a:rPr lang="en-US" dirty="0"/>
              <a:t>)</a:t>
            </a:r>
            <a:r>
              <a:rPr lang="ru-RU" dirty="0"/>
              <a:t>, эксперт МЦКО, доцент кафедры лингводидактики МПГУ</a:t>
            </a: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4000" dirty="0"/>
              <a:t>Ситуативный метод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67C519-F63C-4B1B-8116-0C12A294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740768"/>
          </a:xfrm>
        </p:spPr>
        <p:txBody>
          <a:bodyPr>
            <a:normAutofit fontScale="77500" lnSpcReduction="20000"/>
          </a:bodyPr>
          <a:lstStyle/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Аудирование предложений, текста с новым грамматическим явлением. Например: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This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is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 a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boy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/ a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girl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/ a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rule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/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etc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Ученики хором или индивидуально проговаривают образец за учителем.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Учащиеся выполняют вопросно-ответные упражнения с использованием только, что изученной структуры, в парах или вместе с учителем. Например: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Is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this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 a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pen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? – Yes,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it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is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. / No,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it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dirty="0" err="1">
                <a:solidFill>
                  <a:schemeClr val="dk1"/>
                </a:solidFill>
                <a:highlight>
                  <a:srgbClr val="FFFFFF"/>
                </a:highlight>
              </a:rPr>
              <a:t>isn’t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Ученики составляют учебный диалог с несколькими структурами.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25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4000" dirty="0"/>
              <a:t>Коммуникативный метод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67C519-F63C-4B1B-8116-0C12A294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740768"/>
          </a:xfrm>
        </p:spPr>
        <p:txBody>
          <a:bodyPr>
            <a:normAutofit fontScale="70000" lnSpcReduction="20000"/>
          </a:bodyPr>
          <a:lstStyle/>
          <a:p>
            <a:pPr marL="457200" lvl="0" indent="-33528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предваряющее слушание: сначала слушаем текст, содержащий грамматические и лексические единицы, объединенные одним сюжетом;</a:t>
            </a:r>
          </a:p>
          <a:p>
            <a:pPr marL="457200" lvl="0" indent="-335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имитация речи: ученики произносят фразу с разными эмоциями, жестами и т.д. </a:t>
            </a:r>
          </a:p>
          <a:p>
            <a:pPr marL="457200" lvl="0" indent="-335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группирование схожих фраз по смыслу, форме, что способствует созданию образца речевой ситуации. Например, ситуация знакомства: What </a:t>
            </a:r>
            <a:r>
              <a:rPr lang="ru-RU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is</a:t>
            </a: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your</a:t>
            </a: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name</a:t>
            </a: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? ; </a:t>
            </a:r>
            <a:r>
              <a:rPr lang="ru-RU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Where</a:t>
            </a: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are</a:t>
            </a: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from</a:t>
            </a: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? ; What </a:t>
            </a:r>
            <a:r>
              <a:rPr lang="ru-RU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is</a:t>
            </a: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your</a:t>
            </a: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address</a:t>
            </a: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?</a:t>
            </a:r>
          </a:p>
          <a:p>
            <a:pPr marL="457200" lvl="0" indent="-335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</a:rPr>
              <a:t>действия по аналогии в схожих ситуациях общения, например, общение в гостинице, на собрании, представлении и т.д</a:t>
            </a:r>
            <a:r>
              <a:rPr lang="ru-RU" sz="12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70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4000" dirty="0"/>
              <a:t>Где почитать подробнее: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67C519-F63C-4B1B-8116-0C12A294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7407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</a:rPr>
              <a:t>Соловова Е.Н. Методика обучения иностранным языкам: базовый курс лекций: пособие для студентов пед. вузов и учителей / Е.Н. Соловова. – 3-е изд. – М.: Просвещение, 2005. – 239с.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2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4000" dirty="0"/>
              <a:t>Как научить</a:t>
            </a:r>
            <a:endParaRPr lang="ru-RU" sz="4000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6B0F51A5-BED4-4C93-ACD1-5B51FBC974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Опоры для разговора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Речевые образцы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Понятные правила</a:t>
            </a:r>
          </a:p>
          <a:p>
            <a:endParaRPr lang="ru-RU" dirty="0"/>
          </a:p>
        </p:txBody>
      </p:sp>
      <p:pic>
        <p:nvPicPr>
          <p:cNvPr id="6" name="Google Shape;135;p26">
            <a:extLst>
              <a:ext uri="{FF2B5EF4-FFF2-40B4-BE49-F238E27FC236}">
                <a16:creationId xmlns="" xmlns:a16="http://schemas.microsoft.com/office/drawing/2014/main" id="{09EF6332-25DA-4CD8-8BCE-1FC4F58B123C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560" y="883839"/>
            <a:ext cx="2817440" cy="3710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43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3;p27">
            <a:extLst>
              <a:ext uri="{FF2B5EF4-FFF2-40B4-BE49-F238E27FC236}">
                <a16:creationId xmlns="" xmlns:a16="http://schemas.microsoft.com/office/drawing/2014/main" id="{6D90302D-5555-4111-8FCE-41EE6F437F4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3528" y="555525"/>
            <a:ext cx="3513276" cy="41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4;p27">
            <a:extLst>
              <a:ext uri="{FF2B5EF4-FFF2-40B4-BE49-F238E27FC236}">
                <a16:creationId xmlns="" xmlns:a16="http://schemas.microsoft.com/office/drawing/2014/main" id="{CADD1242-5FD1-4B48-A075-F526200C4A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096" y="487906"/>
            <a:ext cx="3168351" cy="4244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11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2;p28">
            <a:extLst>
              <a:ext uri="{FF2B5EF4-FFF2-40B4-BE49-F238E27FC236}">
                <a16:creationId xmlns="" xmlns:a16="http://schemas.microsoft.com/office/drawing/2014/main" id="{E39D5D95-AF48-487C-8E54-5DBDA45FE37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7544" y="483517"/>
            <a:ext cx="3024336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3;p28">
            <a:extLst>
              <a:ext uri="{FF2B5EF4-FFF2-40B4-BE49-F238E27FC236}">
                <a16:creationId xmlns="" xmlns:a16="http://schemas.microsoft.com/office/drawing/2014/main" id="{381D1DBA-1CF0-4F02-9958-C7CB8AF2CC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096" y="555526"/>
            <a:ext cx="2949593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60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41AB569-CC90-45C8-B152-23706DAAF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8287" y="1200151"/>
            <a:ext cx="4608513" cy="3394472"/>
          </a:xfrm>
        </p:spPr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Грамматика через диалоги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Понятное объяснение функций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Большой диапазон речевых ситуаций</a:t>
            </a:r>
          </a:p>
          <a:p>
            <a:endParaRPr lang="ru-RU" dirty="0"/>
          </a:p>
        </p:txBody>
      </p:sp>
      <p:pic>
        <p:nvPicPr>
          <p:cNvPr id="7" name="Google Shape;161;p29">
            <a:extLst>
              <a:ext uri="{FF2B5EF4-FFF2-40B4-BE49-F238E27FC236}">
                <a16:creationId xmlns="" xmlns:a16="http://schemas.microsoft.com/office/drawing/2014/main" id="{4443B178-FE37-4EBD-A57B-6D22724F9713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576" y="483518"/>
            <a:ext cx="3024335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70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9;p30">
            <a:extLst>
              <a:ext uri="{FF2B5EF4-FFF2-40B4-BE49-F238E27FC236}">
                <a16:creationId xmlns="" xmlns:a16="http://schemas.microsoft.com/office/drawing/2014/main" id="{BC622334-C47D-4ACB-9D10-ADB50648EE7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3528" y="483518"/>
            <a:ext cx="280831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0;p30">
            <a:extLst>
              <a:ext uri="{FF2B5EF4-FFF2-40B4-BE49-F238E27FC236}">
                <a16:creationId xmlns="" xmlns:a16="http://schemas.microsoft.com/office/drawing/2014/main" id="{E28DD3AE-E176-4FC3-B136-C23F82DD37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088" y="555526"/>
            <a:ext cx="300991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863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8;p31">
            <a:extLst>
              <a:ext uri="{FF2B5EF4-FFF2-40B4-BE49-F238E27FC236}">
                <a16:creationId xmlns="" xmlns:a16="http://schemas.microsoft.com/office/drawing/2014/main" id="{1EE5C2CE-171B-4105-B52A-7FAD44BF1C3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5536" y="483518"/>
            <a:ext cx="286970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9;p31">
            <a:extLst>
              <a:ext uri="{FF2B5EF4-FFF2-40B4-BE49-F238E27FC236}">
                <a16:creationId xmlns="" xmlns:a16="http://schemas.microsoft.com/office/drawing/2014/main" id="{33AAD185-BB41-4E41-AC0C-773A21E52BB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103" y="473811"/>
            <a:ext cx="2843477" cy="4258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4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7;p32">
            <a:extLst>
              <a:ext uri="{FF2B5EF4-FFF2-40B4-BE49-F238E27FC236}">
                <a16:creationId xmlns="" xmlns:a16="http://schemas.microsoft.com/office/drawing/2014/main" id="{1750F4FE-0823-4E6C-B4EA-7A9D4B5420B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7544" y="483518"/>
            <a:ext cx="2664296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8;p32">
            <a:extLst>
              <a:ext uri="{FF2B5EF4-FFF2-40B4-BE49-F238E27FC236}">
                <a16:creationId xmlns="" xmlns:a16="http://schemas.microsoft.com/office/drawing/2014/main" id="{2777493B-1314-4587-95D7-311BB64BB8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064" y="542429"/>
            <a:ext cx="3122259" cy="426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64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3EA2D1-6D82-4F5E-A559-151D6208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rmAutofit/>
          </a:bodyPr>
          <a:lstStyle/>
          <a:p>
            <a:r>
              <a:rPr lang="ru" sz="3200" dirty="0"/>
              <a:t>Сегодня мы попытаемся ответить на вопросы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02707-DD0D-4A66-987A-D669A01C0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Почему ученик учит-учит правило, а в речи его не использует, или использует нерегулярно?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Каковы плюсы и минусы двух основных подходов к обучению грамматической стороне речи?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Какое место грамматика может (и должна?) занимать в уроках?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Что можно использовать для активизации вывода изученной грамматики в речь?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5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EE0E57A-AD09-4866-973F-BEAF547D9F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7-9 классы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живой язык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нескучные упражнения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оригинальные приемы обучения</a:t>
            </a:r>
          </a:p>
          <a:p>
            <a:endParaRPr lang="ru-RU" dirty="0"/>
          </a:p>
        </p:txBody>
      </p:sp>
      <p:pic>
        <p:nvPicPr>
          <p:cNvPr id="7" name="Google Shape;196;p33">
            <a:extLst>
              <a:ext uri="{FF2B5EF4-FFF2-40B4-BE49-F238E27FC236}">
                <a16:creationId xmlns="" xmlns:a16="http://schemas.microsoft.com/office/drawing/2014/main" id="{C3704725-7E31-4C7D-86B5-F257B88EDDDE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518"/>
            <a:ext cx="291581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94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4;p34">
            <a:extLst>
              <a:ext uri="{FF2B5EF4-FFF2-40B4-BE49-F238E27FC236}">
                <a16:creationId xmlns="" xmlns:a16="http://schemas.microsoft.com/office/drawing/2014/main" id="{95DE12EE-B634-4468-BAF9-5897729C67B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512" y="483518"/>
            <a:ext cx="3240360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5;p34">
            <a:extLst>
              <a:ext uri="{FF2B5EF4-FFF2-40B4-BE49-F238E27FC236}">
                <a16:creationId xmlns="" xmlns:a16="http://schemas.microsoft.com/office/drawing/2014/main" id="{1FAAB971-B3A7-4125-9023-29619CC269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063229"/>
            <a:ext cx="5258474" cy="2452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444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2;p35">
            <a:extLst>
              <a:ext uri="{FF2B5EF4-FFF2-40B4-BE49-F238E27FC236}">
                <a16:creationId xmlns="" xmlns:a16="http://schemas.microsoft.com/office/drawing/2014/main" id="{0688C083-9E7F-4666-BD07-423BD980230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23728" y="483518"/>
            <a:ext cx="496855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838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9;p36">
            <a:extLst>
              <a:ext uri="{FF2B5EF4-FFF2-40B4-BE49-F238E27FC236}">
                <a16:creationId xmlns="" xmlns:a16="http://schemas.microsoft.com/office/drawing/2014/main" id="{42BE8D89-C91C-47C3-9658-38D80B81D8F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832" y="483518"/>
            <a:ext cx="3600399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38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6;p37">
            <a:extLst>
              <a:ext uri="{FF2B5EF4-FFF2-40B4-BE49-F238E27FC236}">
                <a16:creationId xmlns="" xmlns:a16="http://schemas.microsoft.com/office/drawing/2014/main" id="{33BE27E4-FD86-4C6C-A402-DD37F0E2680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83768" y="483518"/>
            <a:ext cx="3960439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037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6D44340-87E8-4F4A-907A-079A8138A2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Грамматика в игре</a:t>
            </a:r>
          </a:p>
          <a:p>
            <a:r>
              <a:rPr lang="ru-RU" dirty="0"/>
              <a:t>6 комплектов разрезных иллюстрированных карточек</a:t>
            </a:r>
          </a:p>
          <a:p>
            <a:r>
              <a:rPr lang="ru-RU" dirty="0"/>
              <a:t>возможно использовать на уроках и дома с первого года обучения английскому языку</a:t>
            </a:r>
          </a:p>
        </p:txBody>
      </p:sp>
      <p:pic>
        <p:nvPicPr>
          <p:cNvPr id="1026" name="Picture 2" descr="Клементьева Т. Б. Учебное пособие. Предлоги. Карточки-перевертыши. Английский язык">
            <a:extLst>
              <a:ext uri="{FF2B5EF4-FFF2-40B4-BE49-F238E27FC236}">
                <a16:creationId xmlns="" xmlns:a16="http://schemas.microsoft.com/office/drawing/2014/main" id="{571FC526-81B1-46E2-A4C7-E1E673C474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519"/>
            <a:ext cx="3096344" cy="42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54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AF09595-29CD-442F-BEDC-ECE56318F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218" y="555526"/>
            <a:ext cx="5042829" cy="4212467"/>
          </a:xfrm>
        </p:spPr>
      </p:pic>
    </p:spTree>
    <p:extLst>
      <p:ext uri="{BB962C8B-B14F-4D97-AF65-F5344CB8AC3E}">
        <p14:creationId xmlns:p14="http://schemas.microsoft.com/office/powerpoint/2010/main" val="2100767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6A8D558-6C10-4000-8E48-4005FDA9C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6" y="649254"/>
            <a:ext cx="5471926" cy="4010727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7018F7-C2D9-4E38-9634-26CD0C7A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126" y="1027907"/>
            <a:ext cx="2637176" cy="34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1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4;p38">
            <a:extLst>
              <a:ext uri="{FF2B5EF4-FFF2-40B4-BE49-F238E27FC236}">
                <a16:creationId xmlns="" xmlns:a16="http://schemas.microsoft.com/office/drawing/2014/main" id="{5D6BC70C-9109-4D39-9673-770ADFB2E2B5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576" y="812403"/>
            <a:ext cx="2952328" cy="37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34F5E96-2FB6-40FA-8542-C1CEB35299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100 тестов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3 уровня сложности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формат ВПР, ОГЭ, ЕГЭ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Полный список явлений: </a:t>
            </a:r>
            <a:r>
              <a:rPr lang="ru-RU" u="sng" dirty="0">
                <a:solidFill>
                  <a:schemeClr val="hlink"/>
                </a:solidFill>
                <a:hlinkClick r:id="rId3"/>
              </a:rPr>
              <a:t>https://www.titul.ru/download/Karacheva_VPR_2_4_App.pdf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842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2;p39">
            <a:extLst>
              <a:ext uri="{FF2B5EF4-FFF2-40B4-BE49-F238E27FC236}">
                <a16:creationId xmlns="" xmlns:a16="http://schemas.microsoft.com/office/drawing/2014/main" id="{02913335-657F-4781-9A95-1DED836CBA1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5536" y="555526"/>
            <a:ext cx="2988840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43;p39">
            <a:extLst>
              <a:ext uri="{FF2B5EF4-FFF2-40B4-BE49-F238E27FC236}">
                <a16:creationId xmlns="" xmlns:a16="http://schemas.microsoft.com/office/drawing/2014/main" id="{250CED5C-F9D9-4A51-BF2C-20EA637AE51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080" y="465667"/>
            <a:ext cx="3145982" cy="4338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91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4000" dirty="0"/>
              <a:t>Два типа знания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67C519-F63C-4B1B-8116-0C12A294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740768"/>
          </a:xfrm>
        </p:spPr>
        <p:txBody>
          <a:bodyPr>
            <a:normAutofit fontScale="700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/>
              <a:t>Normative</a:t>
            </a:r>
            <a:r>
              <a:rPr lang="ru-RU" dirty="0"/>
              <a:t> - ученик знает правило и может его процитировать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/>
              <a:t>Procedural</a:t>
            </a:r>
            <a:r>
              <a:rPr lang="ru-RU" dirty="0"/>
              <a:t> - ученик использует правило, не пытаясь его вспомнить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/>
              <a:t>В зависимости от того, какой тип знания нужно сформировать, есть два основных подхода к обучению грамматической стороне речи - эксплицитный и имплицитный. В свою очередь, внутри этих подходов есть свои методы организации работы с материалом.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99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2;p40">
            <a:extLst>
              <a:ext uri="{FF2B5EF4-FFF2-40B4-BE49-F238E27FC236}">
                <a16:creationId xmlns="" xmlns:a16="http://schemas.microsoft.com/office/drawing/2014/main" id="{46548D24-EC25-4FCC-B51B-D8452545DB04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6056" y="483518"/>
            <a:ext cx="2916477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1;p40">
            <a:extLst>
              <a:ext uri="{FF2B5EF4-FFF2-40B4-BE49-F238E27FC236}">
                <a16:creationId xmlns="" xmlns:a16="http://schemas.microsoft.com/office/drawing/2014/main" id="{42F9FCF6-87FF-47A2-9731-CC9268BB9D02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6" y="483518"/>
            <a:ext cx="324036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77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82782EA-017C-4309-A1B8-ADD3B74E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995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Пособия К.П. </a:t>
            </a:r>
            <a:r>
              <a:rPr lang="ru-RU" sz="4000" dirty="0" err="1"/>
              <a:t>Словохотова</a:t>
            </a:r>
            <a:endParaRPr lang="ru-RU" sz="4000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D1A7457-F12B-4D3F-83C3-BDD30AF0F3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 dirty="0">
                <a:solidFill>
                  <a:schemeClr val="dk1"/>
                </a:solidFill>
              </a:rPr>
              <a:t>Содержание: все темы ОГЭ и ЕГЭ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 dirty="0">
                <a:solidFill>
                  <a:schemeClr val="dk1"/>
                </a:solidFill>
              </a:rPr>
              <a:t>Объяснения правил по-русски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 dirty="0">
                <a:solidFill>
                  <a:schemeClr val="dk1"/>
                </a:solidFill>
              </a:rPr>
              <a:t>Большое количество тренировочных упражнений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 dirty="0">
                <a:solidFill>
                  <a:schemeClr val="dk1"/>
                </a:solidFill>
              </a:rPr>
              <a:t>Объяснение </a:t>
            </a:r>
            <a:r>
              <a:rPr lang="ru-RU" dirty="0" err="1">
                <a:solidFill>
                  <a:schemeClr val="dk1"/>
                </a:solidFill>
              </a:rPr>
              <a:t>grammar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and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vocabulary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traps</a:t>
            </a:r>
            <a:endParaRPr lang="ru-RU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 dirty="0">
                <a:solidFill>
                  <a:schemeClr val="dk1"/>
                </a:solidFill>
              </a:rPr>
              <a:t>Классический подход в современном виде</a:t>
            </a:r>
          </a:p>
          <a:p>
            <a:endParaRPr lang="ru-RU" dirty="0"/>
          </a:p>
        </p:txBody>
      </p:sp>
      <p:pic>
        <p:nvPicPr>
          <p:cNvPr id="7" name="Google Shape;260;p41">
            <a:extLst>
              <a:ext uri="{FF2B5EF4-FFF2-40B4-BE49-F238E27FC236}">
                <a16:creationId xmlns="" xmlns:a16="http://schemas.microsoft.com/office/drawing/2014/main" id="{99B0B596-0DAC-453F-BE2E-ADC17D357033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36096" y="915566"/>
            <a:ext cx="273630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529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Серия </a:t>
            </a:r>
            <a:r>
              <a:rPr lang="en-US" sz="4000" dirty="0"/>
              <a:t>Test Your Grammar</a:t>
            </a:r>
            <a:endParaRPr lang="ru-RU" sz="4000" dirty="0"/>
          </a:p>
        </p:txBody>
      </p:sp>
      <p:pic>
        <p:nvPicPr>
          <p:cNvPr id="2050" name="Picture 2" descr="Словохотов К. П. Учебное пособие. Подготовка к экзаменам. Грамматические тесты / Exam Builder. Test Your Grammar. 2 класс. Английский язык">
            <a:extLst>
              <a:ext uri="{FF2B5EF4-FFF2-40B4-BE49-F238E27FC236}">
                <a16:creationId xmlns="" xmlns:a16="http://schemas.microsoft.com/office/drawing/2014/main" id="{B3AA8296-CE50-48B6-9401-0B6A7CD8CD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3229"/>
            <a:ext cx="2576452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ловохотов К. П. Учебное пособие. Подготовка к экзаменам. Грамматические тесты / Exam Builder. Test Your Grammar. 2 класс. Английский язык">
            <a:extLst>
              <a:ext uri="{FF2B5EF4-FFF2-40B4-BE49-F238E27FC236}">
                <a16:creationId xmlns="" xmlns:a16="http://schemas.microsoft.com/office/drawing/2014/main" id="{60B8E404-F0DC-405C-880C-640CED47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85" y="1063229"/>
            <a:ext cx="2526030" cy="36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ловохотов К. П. Учебное пособие. Подготовка к экзаменам. Грамматические тесты / Exam Builder. Test Your Grammar. 4 класс. Английский язык">
            <a:extLst>
              <a:ext uri="{FF2B5EF4-FFF2-40B4-BE49-F238E27FC236}">
                <a16:creationId xmlns="" xmlns:a16="http://schemas.microsoft.com/office/drawing/2014/main" id="{09F9687E-4F06-4EB1-944E-250EF53C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73005"/>
            <a:ext cx="2620969" cy="38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5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Серия </a:t>
            </a:r>
            <a:r>
              <a:rPr lang="en-US" sz="4000" dirty="0"/>
              <a:t>Test Your Grammar 4 </a:t>
            </a:r>
            <a:r>
              <a:rPr lang="ru-RU" sz="4000" dirty="0"/>
              <a:t>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C569976-2B9F-43D9-ADFC-8AB03A10A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347614"/>
            <a:ext cx="3981691" cy="2645434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F3751F1-49A9-49A2-B1BB-3764C4878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122" y="1203598"/>
            <a:ext cx="3958542" cy="34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86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ловохотов К. П. Учебное пособие. Подготовка к экзаменам. Грамматические тесты / Exam Builder. Test Your Grammar. 5 класс. Английский язык">
            <a:extLst>
              <a:ext uri="{FF2B5EF4-FFF2-40B4-BE49-F238E27FC236}">
                <a16:creationId xmlns="" xmlns:a16="http://schemas.microsoft.com/office/drawing/2014/main" id="{ABF97BA6-3F16-41C6-8DC3-9B25E38765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3200"/>
            <a:ext cx="2011363" cy="2847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ловохотов К. П. Учебное пособие. Подготовка к экзаменам. Грамматические тесты / Exam Builder. Test Your Grammar. 6 класс. Английский язык">
            <a:extLst>
              <a:ext uri="{FF2B5EF4-FFF2-40B4-BE49-F238E27FC236}">
                <a16:creationId xmlns="" xmlns:a16="http://schemas.microsoft.com/office/drawing/2014/main" id="{BA412DA7-3679-4FCB-9C7A-6C4916DA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473200"/>
            <a:ext cx="2006600" cy="2847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ловохотов К. П. Учебное пособие. Подготовка к экзаменам. Грамматические тесты / Exam Builder. Test Your Grammar. 8–9 классы. Английский язык">
            <a:extLst>
              <a:ext uri="{FF2B5EF4-FFF2-40B4-BE49-F238E27FC236}">
                <a16:creationId xmlns="" xmlns:a16="http://schemas.microsoft.com/office/drawing/2014/main" id="{8AA36A76-D08D-408A-8862-5B1E36EE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58507"/>
            <a:ext cx="1992313" cy="2847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ловохотов К. П. Учебное пособие. Подготовка к экзаменам. Грамматические тесты / Exam Builder. Test Your Grammar. 7 класс. Английский язык">
            <a:extLst>
              <a:ext uri="{FF2B5EF4-FFF2-40B4-BE49-F238E27FC236}">
                <a16:creationId xmlns="" xmlns:a16="http://schemas.microsoft.com/office/drawing/2014/main" id="{7B7027DE-E3B1-47E7-B575-EB8A1718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86" y="1431073"/>
            <a:ext cx="1992313" cy="2847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ru-RU"/>
              <a:t>Серия </a:t>
            </a:r>
            <a:r>
              <a:rPr lang="en-US"/>
              <a:t>Test Your Grammar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74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54E62-EF5B-4BB4-91EC-3E57FFAF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06BE74-70AC-4017-99F8-5B5E2ECD7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Клементьева Т.Б., Кучерявых В.С. </a:t>
            </a:r>
            <a:r>
              <a:rPr lang="en-US" dirty="0"/>
              <a:t>Talk to me </a:t>
            </a:r>
            <a:r>
              <a:rPr lang="ru-RU" dirty="0"/>
              <a:t>/ Поговори со мной. </a:t>
            </a:r>
          </a:p>
          <a:p>
            <a:r>
              <a:rPr lang="ru-RU" dirty="0"/>
              <a:t>Клементьева Т.Б., Кучерявых В.С., Грекул И.П. Английская грамматика в диалогах на все времена</a:t>
            </a:r>
          </a:p>
          <a:p>
            <a:r>
              <a:rPr lang="ru-RU" dirty="0"/>
              <a:t>Черкасов В.А. </a:t>
            </a:r>
            <a:r>
              <a:rPr lang="en-US" dirty="0"/>
              <a:t>New English Way. </a:t>
            </a:r>
            <a:r>
              <a:rPr lang="ru-RU" dirty="0"/>
              <a:t>Английская грамматика для школьников. Книга 1.</a:t>
            </a:r>
          </a:p>
          <a:p>
            <a:r>
              <a:rPr lang="ru-RU" dirty="0"/>
              <a:t>Клементьева Т.Б. Английский язык. Карточки-перевертыши. Предлоги</a:t>
            </a:r>
          </a:p>
          <a:p>
            <a:r>
              <a:rPr lang="ru-RU" dirty="0"/>
              <a:t>А. Карачева. Английский язык. 100 тестов по лексике и грамматике для начальной школы.</a:t>
            </a:r>
          </a:p>
          <a:p>
            <a:r>
              <a:rPr lang="ru-RU" dirty="0"/>
              <a:t>К.П. </a:t>
            </a:r>
            <a:r>
              <a:rPr lang="ru-RU" dirty="0" err="1"/>
              <a:t>Словохотов</a:t>
            </a:r>
            <a:r>
              <a:rPr lang="ru-RU" dirty="0"/>
              <a:t>. Английский язык. Практическая грамматика для ОГЭ и ЕГЭ.</a:t>
            </a:r>
          </a:p>
          <a:p>
            <a:r>
              <a:rPr lang="ru-RU" dirty="0"/>
              <a:t>К.П. </a:t>
            </a:r>
            <a:r>
              <a:rPr lang="ru-RU" dirty="0" err="1"/>
              <a:t>Словохотов</a:t>
            </a:r>
            <a:r>
              <a:rPr lang="ru-RU" dirty="0"/>
              <a:t>. Английский язык. Грамматика. Сборник упражнений.</a:t>
            </a:r>
          </a:p>
          <a:p>
            <a:r>
              <a:rPr lang="ru-RU" dirty="0"/>
              <a:t>К.П. </a:t>
            </a:r>
            <a:r>
              <a:rPr lang="ru-RU" dirty="0" err="1"/>
              <a:t>Словохотов</a:t>
            </a:r>
            <a:r>
              <a:rPr lang="ru-RU" dirty="0"/>
              <a:t>. Английский язык. Серия </a:t>
            </a:r>
            <a:r>
              <a:rPr lang="en-US" dirty="0"/>
              <a:t>Test Your Grammar</a:t>
            </a:r>
          </a:p>
          <a:p>
            <a:pPr marL="0" indent="0">
              <a:buNone/>
            </a:pPr>
            <a:r>
              <a:rPr lang="ru-RU" dirty="0"/>
              <a:t>Все пособия выпускаются издательством «Титул». Приобрести пособия можно как в книжных магазинах, так на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en-US" dirty="0"/>
              <a:t>wildberries.ru, ozon.ru , </a:t>
            </a:r>
            <a:r>
              <a:rPr lang="en-US"/>
              <a:t>englishteachers.ru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23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5EE03F-C317-4F07-89FA-3074ED4BE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E-mail: </a:t>
            </a:r>
            <a:r>
              <a:rPr lang="en-US" dirty="0">
                <a:hlinkClick r:id="rId2"/>
              </a:rPr>
              <a:t>alexey_Konobeiev@mail.ru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409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 lang="ru-RU" sz="1800" dirty="0">
              <a:solidFill>
                <a:srgbClr val="CE4A1F"/>
              </a:solidFill>
              <a:latin typeface="Roboto Black"/>
              <a:cs typeface="Roboto Black"/>
            </a:endParaRP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3600" dirty="0"/>
              <a:t>Эксплицитный и имплицитный подходы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67C519-F63C-4B1B-8116-0C12A294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74076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Эксплицитный подход - правила так или иначе объясняются. В рамках этого подхода используются дедуктивный и индуктивный методы обучения.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/>
              <a:t>Имплицитный подход: правила не объясняются, все внимание - на заучивании и повторении грамматических структур.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81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3600" dirty="0"/>
              <a:t>Rules rule! Дедуктивное обучение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67C519-F63C-4B1B-8116-0C12A294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74076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От правила к речи.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/>
              <a:t>Показываем и объясняем правило.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/>
              <a:t>Ищем новое грамматическое явление в тексте, объясняем его использование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/>
              <a:t>Упражнения на подстановку, трансформацию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4000" dirty="0"/>
              <a:t>Индуктивное обучение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67C519-F63C-4B1B-8116-0C12A294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740768"/>
          </a:xfrm>
        </p:spPr>
        <p:txBody>
          <a:bodyPr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От примеров к правилу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/>
              <a:t>Ученики читают или слушают текст с новым грамматическим явлением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/>
              <a:t>Ученики выводят значение этого явления с помощью опорных вопросов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/>
              <a:t>Ученики выводят правило и сверяются со справочником, при необходимости корректируют выведенное ими правило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/>
              <a:t>Используют выведенное ими правило в речи (те же упражнения на подстановку, трансформацию, свободное общение)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2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" sz="2400" dirty="0"/>
              <a:t>Дедуктивный и индуктивный методы - плюсы и минусы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67C519-F63C-4B1B-8116-0C12A294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74076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чем вы видите плюсы и минусы дедуктивного метода?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В чем вы видите плюсы и минусы индуктивного метода?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34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2400" dirty="0"/>
              <a:t>Дедуктивный и индуктивный методы - плюсы и минусы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67C519-F63C-4B1B-8116-0C12A294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740768"/>
          </a:xfrm>
        </p:spPr>
        <p:txBody>
          <a:bodyPr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Дедуктивный: сразу готовое правило (экономия времени). Минус - формируем нормативное знание, сложнее перейти к продуктивному, нужно много практики. Правило легко забыть.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/>
              <a:t>Индуктивный: грамматическое знание формируется сразу через практику, выведенное самостоятельно правило понимаешь, а не просто запоминаешь, развиваются умения анализа языкового материала. Минус: на формулирование правила требуется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92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3600" dirty="0"/>
              <a:t>Имплицитный подход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67C519-F63C-4B1B-8116-0C12A294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740768"/>
          </a:xfrm>
        </p:spPr>
        <p:txBody>
          <a:bodyPr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Ситуативный метод: ученики отрабатывают модели и таким образом запоминают их.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Коммуникативный метод: по сути, это комбинация нескольких приемов.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708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882</Words>
  <Application>Microsoft Office PowerPoint</Application>
  <PresentationFormat>Экран (16:9)</PresentationFormat>
  <Paragraphs>90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Современные приемы обучения английской грамматике: как сделать уроки полезными и интересными?</vt:lpstr>
      <vt:lpstr>Сегодня мы попытаемся ответить на вопросы</vt:lpstr>
      <vt:lpstr>Два типа знания</vt:lpstr>
      <vt:lpstr>Эксплицитный и имплицитный подходы</vt:lpstr>
      <vt:lpstr>Rules rule! Дедуктивное обучение</vt:lpstr>
      <vt:lpstr>Индуктивное обучение</vt:lpstr>
      <vt:lpstr>Дедуктивный и индуктивный методы - плюсы и минусы</vt:lpstr>
      <vt:lpstr>Дедуктивный и индуктивный методы - плюсы и минусы</vt:lpstr>
      <vt:lpstr>Имплицитный подход</vt:lpstr>
      <vt:lpstr>Ситуативный метод</vt:lpstr>
      <vt:lpstr>Коммуникативный метод</vt:lpstr>
      <vt:lpstr>Где почитать подробнее:</vt:lpstr>
      <vt:lpstr>Как научить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Пособия К.П. Словохотова</vt:lpstr>
      <vt:lpstr>Серия Test Your Grammar</vt:lpstr>
      <vt:lpstr>Серия Test Your Grammar 4 класс</vt:lpstr>
      <vt:lpstr>Серия Test Your Grammar</vt:lpstr>
      <vt:lpstr>Библиография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и средства организации проектных работ по ФГОС в обучении английскому языку</dc:title>
  <dc:creator>Alexey Konobeiev</dc:creator>
  <cp:lastModifiedBy>Арсений Соловейчик</cp:lastModifiedBy>
  <cp:revision>9</cp:revision>
  <dcterms:created xsi:type="dcterms:W3CDTF">2021-01-18T22:12:37Z</dcterms:created>
  <dcterms:modified xsi:type="dcterms:W3CDTF">2022-03-14T08:43:05Z</dcterms:modified>
</cp:coreProperties>
</file>