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58" r:id="rId30"/>
    <p:sldId id="259" r:id="rId31"/>
    <p:sldId id="291" r:id="rId32"/>
    <p:sldId id="292" r:id="rId33"/>
    <p:sldId id="293" r:id="rId34"/>
    <p:sldId id="294" r:id="rId35"/>
    <p:sldId id="295" r:id="rId36"/>
    <p:sldId id="296" r:id="rId37"/>
    <p:sldId id="297" r:id="rId38"/>
    <p:sldId id="299"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457200" y="692696"/>
            <a:ext cx="8229600" cy="724942"/>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8" name="Текст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p:txBody>
      </p:sp>
    </p:spTree>
    <p:extLst>
      <p:ext uri="{BB962C8B-B14F-4D97-AF65-F5344CB8AC3E}">
        <p14:creationId xmlns:p14="http://schemas.microsoft.com/office/powerpoint/2010/main" val="401534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AC108580-D67A-41BA-846D-A2378AC21B89}" type="slidenum">
              <a:rPr lang="ru-RU" altLang="ru-RU"/>
              <a:pPr>
                <a:defRPr/>
              </a:pPr>
              <a:t>‹#›</a:t>
            </a:fld>
            <a:endParaRPr lang="ru-RU" altLang="ru-RU"/>
          </a:p>
        </p:txBody>
      </p:sp>
    </p:spTree>
    <p:extLst>
      <p:ext uri="{BB962C8B-B14F-4D97-AF65-F5344CB8AC3E}">
        <p14:creationId xmlns:p14="http://schemas.microsoft.com/office/powerpoint/2010/main" val="134773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ru-RU"/>
          </a:p>
        </p:txBody>
      </p:sp>
      <p:sp>
        <p:nvSpPr>
          <p:cNvPr id="3" name="Rectangle 10"/>
          <p:cNvSpPr>
            <a:spLocks noGrp="1" noChangeArrowheads="1"/>
          </p:cNvSpPr>
          <p:nvPr>
            <p:ph type="ftr" sz="quarter" idx="11"/>
          </p:nvPr>
        </p:nvSpPr>
        <p:spPr>
          <a:ln/>
        </p:spPr>
        <p:txBody>
          <a:bodyPr/>
          <a:lstStyle>
            <a:lvl1pPr>
              <a:defRPr/>
            </a:lvl1pPr>
          </a:lstStyle>
          <a:p>
            <a:pPr>
              <a:defRPr/>
            </a:pPr>
            <a:endParaRPr lang="ru-RU"/>
          </a:p>
        </p:txBody>
      </p:sp>
      <p:sp>
        <p:nvSpPr>
          <p:cNvPr id="4" name="Rectangle 11"/>
          <p:cNvSpPr>
            <a:spLocks noGrp="1" noChangeArrowheads="1"/>
          </p:cNvSpPr>
          <p:nvPr>
            <p:ph type="sldNum" sz="quarter" idx="12"/>
          </p:nvPr>
        </p:nvSpPr>
        <p:spPr>
          <a:ln/>
        </p:spPr>
        <p:txBody>
          <a:bodyPr/>
          <a:lstStyle>
            <a:lvl1pPr>
              <a:defRPr/>
            </a:lvl1pPr>
          </a:lstStyle>
          <a:p>
            <a:pPr>
              <a:defRPr/>
            </a:pPr>
            <a:fld id="{2ED2C188-E29F-4239-8A36-74EBDB04068F}" type="slidenum">
              <a:rPr lang="ru-RU" altLang="ru-RU"/>
              <a:pPr>
                <a:defRPr/>
              </a:pPr>
              <a:t>‹#›</a:t>
            </a:fld>
            <a:endParaRPr lang="ru-RU" altLang="ru-RU"/>
          </a:p>
        </p:txBody>
      </p:sp>
    </p:spTree>
    <p:extLst>
      <p:ext uri="{BB962C8B-B14F-4D97-AF65-F5344CB8AC3E}">
        <p14:creationId xmlns:p14="http://schemas.microsoft.com/office/powerpoint/2010/main" val="123449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9"/>
          <p:cNvSpPr>
            <a:spLocks noGrp="1" noChangeArrowheads="1"/>
          </p:cNvSpPr>
          <p:nvPr>
            <p:ph type="dt" sz="half" idx="10"/>
          </p:nvPr>
        </p:nvSpPr>
        <p:spPr>
          <a:ln/>
        </p:spPr>
        <p:txBody>
          <a:bodyPr/>
          <a:lstStyle>
            <a:lvl1pPr>
              <a:defRPr/>
            </a:lvl1pPr>
          </a:lstStyle>
          <a:p>
            <a:pPr>
              <a:defRPr/>
            </a:pPr>
            <a:endParaRPr lang="ru-RU"/>
          </a:p>
        </p:txBody>
      </p:sp>
      <p:sp>
        <p:nvSpPr>
          <p:cNvPr id="4" name="Rectangle 10"/>
          <p:cNvSpPr>
            <a:spLocks noGrp="1" noChangeArrowheads="1"/>
          </p:cNvSpPr>
          <p:nvPr>
            <p:ph type="ftr" sz="quarter" idx="11"/>
          </p:nvPr>
        </p:nvSpPr>
        <p:spPr>
          <a:ln/>
        </p:spPr>
        <p:txBody>
          <a:bodyPr/>
          <a:lstStyle>
            <a:lvl1pPr>
              <a:defRPr/>
            </a:lvl1pPr>
          </a:lstStyle>
          <a:p>
            <a:pPr>
              <a:defRPr/>
            </a:pPr>
            <a:endParaRPr lang="ru-RU"/>
          </a:p>
        </p:txBody>
      </p:sp>
      <p:sp>
        <p:nvSpPr>
          <p:cNvPr id="5" name="Rectangle 11"/>
          <p:cNvSpPr>
            <a:spLocks noGrp="1" noChangeArrowheads="1"/>
          </p:cNvSpPr>
          <p:nvPr>
            <p:ph type="sldNum" sz="quarter" idx="12"/>
          </p:nvPr>
        </p:nvSpPr>
        <p:spPr>
          <a:ln/>
        </p:spPr>
        <p:txBody>
          <a:bodyPr/>
          <a:lstStyle>
            <a:lvl1pPr>
              <a:defRPr/>
            </a:lvl1pPr>
          </a:lstStyle>
          <a:p>
            <a:pPr>
              <a:defRPr/>
            </a:pPr>
            <a:fld id="{4791DD57-73EE-48BA-AE0E-B86EA7235492}" type="slidenum">
              <a:rPr lang="ru-RU" altLang="ru-RU"/>
              <a:pPr>
                <a:defRPr/>
              </a:pPr>
              <a:t>‹#›</a:t>
            </a:fld>
            <a:endParaRPr lang="ru-RU" altLang="ru-RU"/>
          </a:p>
        </p:txBody>
      </p:sp>
    </p:spTree>
    <p:extLst>
      <p:ext uri="{BB962C8B-B14F-4D97-AF65-F5344CB8AC3E}">
        <p14:creationId xmlns:p14="http://schemas.microsoft.com/office/powerpoint/2010/main" val="2174282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24942"/>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p:txBody>
      </p:sp>
      <p:pic>
        <p:nvPicPr>
          <p:cNvPr id="4" name="Рисунок 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27384"/>
            <a:ext cx="9144000" cy="588210"/>
          </a:xfrm>
          <a:prstGeom prst="rect">
            <a:avLst/>
          </a:prstGeom>
        </p:spPr>
      </p:pic>
      <p:pic>
        <p:nvPicPr>
          <p:cNvPr id="5" name="Рисунок 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6388842"/>
            <a:ext cx="9144000" cy="496542"/>
          </a:xfrm>
          <a:prstGeom prst="rect">
            <a:avLst/>
          </a:prstGeom>
        </p:spPr>
      </p:pic>
    </p:spTree>
    <p:extLst>
      <p:ext uri="{BB962C8B-B14F-4D97-AF65-F5344CB8AC3E}">
        <p14:creationId xmlns:p14="http://schemas.microsoft.com/office/powerpoint/2010/main" val="2534392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fioco.ru/ru/osoko/vpr/"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2088232"/>
          </a:xfrm>
        </p:spPr>
        <p:txBody>
          <a:bodyPr>
            <a:normAutofit/>
          </a:bodyPr>
          <a:lstStyle/>
          <a:p>
            <a:r>
              <a:rPr lang="ru-RU" dirty="0"/>
              <a:t>Особенности подготовки учащихся по биологии в связи с изменениями во ФГОС, ОГЭ и </a:t>
            </a:r>
            <a:r>
              <a:rPr lang="ru-RU" dirty="0" smtClean="0"/>
              <a:t>ВПР</a:t>
            </a:r>
            <a:endParaRPr lang="ru-RU" dirty="0"/>
          </a:p>
        </p:txBody>
      </p:sp>
      <p:sp>
        <p:nvSpPr>
          <p:cNvPr id="3" name="Объект 2"/>
          <p:cNvSpPr>
            <a:spLocks noGrp="1"/>
          </p:cNvSpPr>
          <p:nvPr>
            <p:ph idx="1"/>
          </p:nvPr>
        </p:nvSpPr>
        <p:spPr>
          <a:xfrm>
            <a:off x="457200" y="4005064"/>
            <a:ext cx="8229600" cy="2121099"/>
          </a:xfrm>
        </p:spPr>
        <p:txBody>
          <a:bodyPr/>
          <a:lstStyle/>
          <a:p>
            <a:pPr algn="ctr"/>
            <a:r>
              <a:rPr lang="ru-RU" sz="3600" b="1" dirty="0"/>
              <a:t>Павел Михайлович Скворцов</a:t>
            </a:r>
          </a:p>
          <a:p>
            <a:pPr algn="ctr"/>
            <a:r>
              <a:rPr lang="ru-RU" dirty="0"/>
              <a:t>кандидат педагогических наук, доцент, </a:t>
            </a:r>
            <a:br>
              <a:rPr lang="ru-RU" dirty="0"/>
            </a:br>
            <a:r>
              <a:rPr lang="ru-RU" dirty="0"/>
              <a:t>зам. декана педагогического факультета  ПСТГУ по научной работе</a:t>
            </a:r>
          </a:p>
          <a:p>
            <a:endParaRPr lang="ru-RU" dirty="0"/>
          </a:p>
        </p:txBody>
      </p:sp>
    </p:spTree>
    <p:extLst>
      <p:ext uri="{BB962C8B-B14F-4D97-AF65-F5344CB8AC3E}">
        <p14:creationId xmlns:p14="http://schemas.microsoft.com/office/powerpoint/2010/main" val="4114944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107950" y="548680"/>
            <a:ext cx="8928100" cy="634132"/>
          </a:xfrm>
        </p:spPr>
        <p:txBody>
          <a:bodyPr>
            <a:normAutofit fontScale="90000"/>
          </a:bodyPr>
          <a:lstStyle/>
          <a:p>
            <a:r>
              <a:rPr lang="ru-RU" altLang="ru-RU" sz="2400" b="1" i="1" dirty="0" smtClean="0">
                <a:solidFill>
                  <a:srgbClr val="FF0000"/>
                </a:solidFill>
              </a:rPr>
              <a:t>Кодификатор. </a:t>
            </a:r>
            <a:r>
              <a:rPr lang="ru-RU" altLang="ru-RU" sz="2400" b="1" dirty="0" smtClean="0"/>
              <a:t>Раздел 2. Перечень элементов содержания, проверяемых на основном государственном экзамене по БИОЛОГИИ</a:t>
            </a:r>
          </a:p>
        </p:txBody>
      </p:sp>
      <p:sp>
        <p:nvSpPr>
          <p:cNvPr id="37891" name="Объект 2"/>
          <p:cNvSpPr>
            <a:spLocks noGrp="1"/>
          </p:cNvSpPr>
          <p:nvPr>
            <p:ph idx="1"/>
          </p:nvPr>
        </p:nvSpPr>
        <p:spPr>
          <a:xfrm>
            <a:off x="107950" y="1052513"/>
            <a:ext cx="9036050" cy="5545137"/>
          </a:xfrm>
        </p:spPr>
        <p:txBody>
          <a:bodyPr/>
          <a:lstStyle/>
          <a:p>
            <a:pPr marL="0" indent="0">
              <a:buFont typeface="Arial" panose="020B0604020202020204" pitchFamily="34" charset="0"/>
              <a:buNone/>
            </a:pPr>
            <a:r>
              <a:rPr lang="ru-RU" altLang="ru-RU" sz="2400" b="1" smtClean="0"/>
              <a:t>Раздел 4 : Человек и его здоровье (15 позиций в кодификаторе)</a:t>
            </a:r>
          </a:p>
          <a:p>
            <a:pPr marL="0" indent="0">
              <a:buFont typeface="Arial" panose="020B0604020202020204" pitchFamily="34" charset="0"/>
              <a:buNone/>
            </a:pPr>
            <a:r>
              <a:rPr lang="ru-RU" altLang="ru-RU" sz="1800" smtClean="0"/>
              <a:t>4.8. Мочевыделительная система: строение и функции</a:t>
            </a:r>
          </a:p>
          <a:p>
            <a:pPr marL="0" indent="0">
              <a:buFont typeface="Arial" panose="020B0604020202020204" pitchFamily="34" charset="0"/>
              <a:buNone/>
            </a:pPr>
            <a:r>
              <a:rPr lang="ru-RU" altLang="ru-RU" sz="1800" smtClean="0"/>
              <a:t>4.9. Покровы тела. Роль кожи в процессах терморегуляции. Поддержание температуры тела</a:t>
            </a:r>
          </a:p>
          <a:p>
            <a:pPr marL="0" indent="0">
              <a:buFont typeface="Arial" panose="020B0604020202020204" pitchFamily="34" charset="0"/>
              <a:buNone/>
            </a:pPr>
            <a:r>
              <a:rPr lang="ru-RU" altLang="ru-RU" sz="1800" smtClean="0"/>
              <a:t>4.10. Половая система: строение и функции. Наследование признаков у человека. Наследственные болезни, их причины и предупреждение</a:t>
            </a:r>
          </a:p>
          <a:p>
            <a:pPr marL="0" indent="0">
              <a:buFont typeface="Arial" panose="020B0604020202020204" pitchFamily="34" charset="0"/>
              <a:buNone/>
            </a:pPr>
            <a:r>
              <a:rPr lang="ru-RU" altLang="ru-RU" sz="1800" smtClean="0"/>
              <a:t>4.11. Опорно-двигательная система: строение, функции. Скелет человека. Мышцы и их функции</a:t>
            </a:r>
          </a:p>
          <a:p>
            <a:pPr marL="0" indent="0">
              <a:buFont typeface="Arial" panose="020B0604020202020204" pitchFamily="34" charset="0"/>
              <a:buNone/>
            </a:pPr>
            <a:r>
              <a:rPr lang="ru-RU" altLang="ru-RU" sz="1800" smtClean="0"/>
              <a:t>4.12. Органы чувств и их значение в жизни человека. Сенсорные системы, их строение и функции</a:t>
            </a:r>
          </a:p>
          <a:p>
            <a:pPr marL="0" indent="0">
              <a:buFont typeface="Arial" panose="020B0604020202020204" pitchFamily="34" charset="0"/>
              <a:buNone/>
            </a:pPr>
            <a:r>
              <a:rPr lang="ru-RU" altLang="ru-RU" sz="1800" smtClean="0"/>
              <a:t>4.13. Высшая нервная деятельность человека. Безусловные и условные рефлексы, их значение. Познавательная деятельность мозга. Эмоции, память, мышление, речь. Сон и бодрствование. Значение сна. Предупреждение нарушений сна. Особенности психики человека: осмысленность восприятия, словесно-логическое мышление, способность к накоплению и передаче из поколения в поколение информации. Индивидуальные особенности личности: способности, темперамент, характер, одарённость. Психология и поведение человека. Цели и мотивы деятельности. Роль обучения и воспитания в развитии психики и поведения человека</a:t>
            </a:r>
          </a:p>
        </p:txBody>
      </p:sp>
    </p:spTree>
    <p:extLst>
      <p:ext uri="{BB962C8B-B14F-4D97-AF65-F5344CB8AC3E}">
        <p14:creationId xmlns:p14="http://schemas.microsoft.com/office/powerpoint/2010/main" val="2431974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107950" y="548680"/>
            <a:ext cx="8928100" cy="706140"/>
          </a:xfrm>
        </p:spPr>
        <p:txBody>
          <a:bodyPr>
            <a:normAutofit fontScale="90000"/>
          </a:bodyPr>
          <a:lstStyle/>
          <a:p>
            <a:r>
              <a:rPr lang="ru-RU" altLang="ru-RU" sz="2400" b="1" i="1" dirty="0" smtClean="0">
                <a:solidFill>
                  <a:srgbClr val="FF0000"/>
                </a:solidFill>
              </a:rPr>
              <a:t>Кодификатор. </a:t>
            </a:r>
            <a:r>
              <a:rPr lang="ru-RU" altLang="ru-RU" sz="2400" b="1" dirty="0" smtClean="0"/>
              <a:t>Раздел 2. Перечень элементов содержания, проверяемых на основном государственном экзамене по БИОЛОГИИ</a:t>
            </a:r>
          </a:p>
        </p:txBody>
      </p:sp>
      <p:sp>
        <p:nvSpPr>
          <p:cNvPr id="38915" name="Объект 2"/>
          <p:cNvSpPr>
            <a:spLocks noGrp="1"/>
          </p:cNvSpPr>
          <p:nvPr>
            <p:ph idx="1"/>
          </p:nvPr>
        </p:nvSpPr>
        <p:spPr>
          <a:xfrm>
            <a:off x="107950" y="1124744"/>
            <a:ext cx="9036050" cy="5256584"/>
          </a:xfrm>
        </p:spPr>
        <p:txBody>
          <a:bodyPr>
            <a:normAutofit lnSpcReduction="10000"/>
          </a:bodyPr>
          <a:lstStyle/>
          <a:p>
            <a:pPr marL="0" indent="0">
              <a:buFont typeface="Arial" panose="020B0604020202020204" pitchFamily="34" charset="0"/>
              <a:buNone/>
            </a:pPr>
            <a:r>
              <a:rPr lang="ru-RU" altLang="ru-RU" sz="2400" b="1" dirty="0" smtClean="0"/>
              <a:t>Раздел 4 : Человек и его здоровье (15 позиций в кодификаторе)</a:t>
            </a:r>
          </a:p>
          <a:p>
            <a:pPr marL="0" indent="0">
              <a:buFont typeface="Arial" panose="020B0604020202020204" pitchFamily="34" charset="0"/>
              <a:buNone/>
            </a:pPr>
            <a:r>
              <a:rPr lang="ru-RU" altLang="ru-RU" sz="2000" dirty="0" smtClean="0"/>
              <a:t>4.14. </a:t>
            </a:r>
            <a:r>
              <a:rPr lang="ru-RU" altLang="ru-RU" sz="1800" dirty="0" smtClean="0"/>
              <a:t>Здоровье человека. Соблюдение санитарно-гигиенических норм и правил здорового образа жизни. Укрепление здоровья: аутотренинг, закаливание, двигательная активность, сбалансированное питание. Влияние физических упражнений на органы и системы органов. Защитно-приспособительные реакции организма. Факторы, нарушающие здоровье (гиподинамия, курение, употребление алкоголя, несбалансированное питание, стресс). Значение физических упражнений для правильного формирования скелета и мышц. Гиподинамия. Профилактика травматизма. Меры профилактики заболеваний, вызываемых растениями. Гигиена сердечно-сосудистой системы. Профилактика сердечно-сосудистых заболеваний. Гигиена дыхания. Вред </a:t>
            </a:r>
            <a:r>
              <a:rPr lang="ru-RU" altLang="ru-RU" sz="1800" dirty="0" err="1" smtClean="0"/>
              <a:t>табакокурения</a:t>
            </a:r>
            <a:r>
              <a:rPr lang="ru-RU" altLang="ru-RU" sz="1800" dirty="0" smtClean="0"/>
              <a:t>. Предупреждение распространения инфекционных заболеваний и соблюдение мер профилактики для защиты собственного организма. Гигиена питания, предотвращение желудочно-кишечных заболеваний. Меры профилактики заболеваний, вызываемых грибами. Пути заражения человека и животных паразитическими простейшими. Меры профилактики заболеваний, вызываемых одноклеточными животными. Пути заражения человека и животных паразитическими червями. Меры профилактики заражения. Уход за кожей, волосами, ногтями. Заболевания органов мочевыделительной системы и меры их предупреждения. Инфекции, передающиеся половым путем, и их профилактика. ВИЧ, профилактика СПИДа. Нарушения зрения и их предупреждение. Гигиена слуха </a:t>
            </a:r>
          </a:p>
        </p:txBody>
      </p:sp>
    </p:spTree>
    <p:extLst>
      <p:ext uri="{BB962C8B-B14F-4D97-AF65-F5344CB8AC3E}">
        <p14:creationId xmlns:p14="http://schemas.microsoft.com/office/powerpoint/2010/main" val="4055357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107950" y="548680"/>
            <a:ext cx="8928100" cy="1079500"/>
          </a:xfrm>
        </p:spPr>
        <p:txBody>
          <a:bodyPr>
            <a:normAutofit fontScale="90000"/>
          </a:bodyPr>
          <a:lstStyle/>
          <a:p>
            <a:r>
              <a:rPr lang="ru-RU" altLang="ru-RU" sz="2400" b="1" i="1" smtClean="0">
                <a:solidFill>
                  <a:srgbClr val="FF0000"/>
                </a:solidFill>
              </a:rPr>
              <a:t>Кодификатор. </a:t>
            </a:r>
            <a:r>
              <a:rPr lang="ru-RU" altLang="ru-RU" sz="2400" b="1" smtClean="0"/>
              <a:t>Раздел 2. Перечень элементов содержания, проверяемых на основном государственном экзамене по БИОЛОГИИ</a:t>
            </a:r>
          </a:p>
        </p:txBody>
      </p:sp>
      <p:sp>
        <p:nvSpPr>
          <p:cNvPr id="39939" name="Объект 2"/>
          <p:cNvSpPr>
            <a:spLocks noGrp="1"/>
          </p:cNvSpPr>
          <p:nvPr>
            <p:ph idx="1"/>
          </p:nvPr>
        </p:nvSpPr>
        <p:spPr>
          <a:xfrm>
            <a:off x="107950" y="2924944"/>
            <a:ext cx="9036050" cy="3672706"/>
          </a:xfrm>
        </p:spPr>
        <p:txBody>
          <a:bodyPr/>
          <a:lstStyle/>
          <a:p>
            <a:pPr marL="0" indent="0">
              <a:buFont typeface="Arial" panose="020B0604020202020204" pitchFamily="34" charset="0"/>
              <a:buNone/>
            </a:pPr>
            <a:r>
              <a:rPr lang="ru-RU" altLang="ru-RU" sz="2400" b="1" dirty="0" smtClean="0"/>
              <a:t>Раздел 4 : Человек и его здоровье (15 позиций в кодификаторе)</a:t>
            </a:r>
          </a:p>
          <a:p>
            <a:pPr marL="0" indent="0">
              <a:buFont typeface="Arial" panose="020B0604020202020204" pitchFamily="34" charset="0"/>
              <a:buNone/>
            </a:pPr>
            <a:r>
              <a:rPr lang="ru-RU" altLang="ru-RU" sz="2000" dirty="0" smtClean="0"/>
              <a:t>4.15. Меры предосторожности и первая помощь при укусах животных. Виды кровотечений, приёмы оказания первой помощи при кровотечениях. Первая помощь при остановке дыхания, спасении утопающего, отравлении угарным газом. Приёмы оказания первой помощи при травмах, ожогах, обморожениях и их профилактика. Первая помощь при травмах опорно-двигательного аппарата. Первая помощь при отравлении грибами</a:t>
            </a:r>
            <a:endParaRPr lang="ru-RU" altLang="ru-RU" sz="1800" dirty="0" smtClean="0"/>
          </a:p>
        </p:txBody>
      </p:sp>
    </p:spTree>
    <p:extLst>
      <p:ext uri="{BB962C8B-B14F-4D97-AF65-F5344CB8AC3E}">
        <p14:creationId xmlns:p14="http://schemas.microsoft.com/office/powerpoint/2010/main" val="553266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269081" y="476672"/>
            <a:ext cx="8713788" cy="777875"/>
          </a:xfrm>
        </p:spPr>
        <p:txBody>
          <a:bodyPr>
            <a:normAutofit fontScale="90000"/>
          </a:bodyPr>
          <a:lstStyle/>
          <a:p>
            <a:r>
              <a:rPr lang="ru-RU" altLang="ru-RU" sz="2400" b="1" i="1" smtClean="0">
                <a:solidFill>
                  <a:srgbClr val="FF0000"/>
                </a:solidFill>
              </a:rPr>
              <a:t>Кодификатор. </a:t>
            </a:r>
            <a:r>
              <a:rPr lang="ru-RU" altLang="ru-RU" sz="2400" b="1" dirty="0" smtClean="0"/>
              <a:t>Раздел 2. Перечень элементов содержания, проверяемых на основном государственном экзамене по БИОЛОГИИ</a:t>
            </a:r>
          </a:p>
        </p:txBody>
      </p:sp>
      <p:sp>
        <p:nvSpPr>
          <p:cNvPr id="3" name="Объект 2"/>
          <p:cNvSpPr>
            <a:spLocks noGrp="1"/>
          </p:cNvSpPr>
          <p:nvPr>
            <p:ph idx="1"/>
          </p:nvPr>
        </p:nvSpPr>
        <p:spPr>
          <a:xfrm>
            <a:off x="107950" y="1340768"/>
            <a:ext cx="9036050" cy="5256882"/>
          </a:xfrm>
        </p:spPr>
        <p:txBody>
          <a:bodyPr>
            <a:normAutofit lnSpcReduction="10000"/>
          </a:bodyPr>
          <a:lstStyle/>
          <a:p>
            <a:pPr marL="0" indent="0">
              <a:buFont typeface="Arial" panose="020B0604020202020204" pitchFamily="34" charset="0"/>
              <a:buNone/>
              <a:defRPr/>
            </a:pPr>
            <a:r>
              <a:rPr lang="ru-RU" sz="2400" b="1" dirty="0" smtClean="0"/>
              <a:t>Раздел 5: Взаимосвязи организмов и окружающей среды</a:t>
            </a:r>
          </a:p>
          <a:p>
            <a:pPr marL="0" indent="0">
              <a:buFont typeface="Arial" panose="020B0604020202020204" pitchFamily="34" charset="0"/>
              <a:buNone/>
              <a:defRPr/>
            </a:pPr>
            <a:r>
              <a:rPr lang="ru-RU" sz="2000" dirty="0" smtClean="0"/>
              <a:t>Экология, экологические факторы, их влияние на организмы. Среда обитания. Популяция как форма существования вида в природе.  Взаимодействие популяций разных видов в экосистеме. Сезонные явления в жизни растений. Сезонные явления в жизни животных</a:t>
            </a:r>
          </a:p>
          <a:p>
            <a:pPr marL="0" indent="0">
              <a:buFont typeface="Arial" panose="020B0604020202020204" pitchFamily="34" charset="0"/>
              <a:buNone/>
              <a:defRPr/>
            </a:pPr>
            <a:r>
              <a:rPr lang="ru-RU" sz="2000" dirty="0" err="1" smtClean="0"/>
              <a:t>Экосистемная</a:t>
            </a:r>
            <a:r>
              <a:rPr lang="ru-RU" sz="2000" dirty="0" smtClean="0"/>
              <a:t> организация живой природы. Экосистема, её  основные компоненты. Структура экосистемы. Пищевые связи в экосистеме. Взаимодействие популяций разных видов в  экосистеме. Естественная экосистема (биогеоценоз). </a:t>
            </a:r>
            <a:r>
              <a:rPr lang="ru-RU" sz="2000" dirty="0" err="1" smtClean="0"/>
              <a:t>Агроэкосистема</a:t>
            </a:r>
            <a:r>
              <a:rPr lang="ru-RU" sz="2000" dirty="0" smtClean="0"/>
              <a:t> (</a:t>
            </a:r>
            <a:r>
              <a:rPr lang="ru-RU" sz="2000" dirty="0" err="1" smtClean="0"/>
              <a:t>агроценоз</a:t>
            </a:r>
            <a:r>
              <a:rPr lang="ru-RU" sz="2000" dirty="0" smtClean="0"/>
              <a:t>) как искусственное сообщество организмов</a:t>
            </a:r>
          </a:p>
          <a:p>
            <a:pPr marL="0" indent="0">
              <a:buFont typeface="Arial" panose="020B0604020202020204" pitchFamily="34" charset="0"/>
              <a:buNone/>
              <a:defRPr/>
            </a:pPr>
            <a:r>
              <a:rPr lang="ru-RU" sz="2000" dirty="0" smtClean="0"/>
              <a:t>Биосфера–глобальная экосистема. В. И. Вернадский – основоположник учения о биосфере. Структура биосферы. Распространение и роль живого вещества в биосфере. Значение охраны биосферы для сохранения жизни на Земле. Биологическое разнообразие как основа устойчивости биосферы. Современные экологические проблемы, </a:t>
            </a:r>
          </a:p>
          <a:p>
            <a:pPr marL="0" indent="0">
              <a:buFont typeface="Arial" panose="020B0604020202020204" pitchFamily="34" charset="0"/>
              <a:buNone/>
              <a:defRPr/>
            </a:pPr>
            <a:r>
              <a:rPr lang="ru-RU" sz="2000" b="1" dirty="0" smtClean="0"/>
              <a:t>Вывод:</a:t>
            </a:r>
            <a:r>
              <a:rPr lang="ru-RU" sz="2000" dirty="0" smtClean="0"/>
              <a:t> </a:t>
            </a:r>
            <a:r>
              <a:rPr lang="ru-RU" sz="2000" dirty="0" smtClean="0">
                <a:effectLst>
                  <a:outerShdw blurRad="38100" dist="38100" dir="2700000" algn="tl">
                    <a:srgbClr val="000000">
                      <a:alpha val="43137"/>
                    </a:srgbClr>
                  </a:outerShdw>
                </a:effectLst>
              </a:rPr>
              <a:t>содержание курса не претерпело существенных изменений, кодификатор дополнился пояснениями</a:t>
            </a:r>
            <a:r>
              <a:rPr lang="ru-RU" sz="2000" dirty="0" smtClean="0"/>
              <a:t>.</a:t>
            </a:r>
          </a:p>
        </p:txBody>
      </p:sp>
    </p:spTree>
    <p:extLst>
      <p:ext uri="{BB962C8B-B14F-4D97-AF65-F5344CB8AC3E}">
        <p14:creationId xmlns:p14="http://schemas.microsoft.com/office/powerpoint/2010/main" val="34335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p:txBody>
          <a:bodyPr>
            <a:normAutofit fontScale="90000"/>
          </a:bodyPr>
          <a:lstStyle/>
          <a:p>
            <a:r>
              <a:rPr lang="ru-RU" altLang="ru-RU" b="1" smtClean="0"/>
              <a:t>Изменения в КИМ 2020 года по сравнению с 2019 годом</a:t>
            </a:r>
          </a:p>
        </p:txBody>
      </p:sp>
      <p:sp>
        <p:nvSpPr>
          <p:cNvPr id="43011" name="Объект 2"/>
          <p:cNvSpPr>
            <a:spLocks noGrp="1"/>
          </p:cNvSpPr>
          <p:nvPr>
            <p:ph idx="1"/>
          </p:nvPr>
        </p:nvSpPr>
        <p:spPr>
          <a:xfrm>
            <a:off x="250825" y="1600200"/>
            <a:ext cx="8785225" cy="4997450"/>
          </a:xfrm>
        </p:spPr>
        <p:txBody>
          <a:bodyPr/>
          <a:lstStyle/>
          <a:p>
            <a:pPr marL="0" indent="0">
              <a:buFont typeface="Arial" panose="020B0604020202020204" pitchFamily="34" charset="0"/>
              <a:buNone/>
            </a:pPr>
            <a:r>
              <a:rPr lang="ru-RU" altLang="ru-RU" sz="2800" smtClean="0"/>
              <a:t>Произошло сокращение количества заданий с 32 до 30, </a:t>
            </a:r>
          </a:p>
          <a:p>
            <a:pPr marL="0" indent="0">
              <a:buFont typeface="Arial" panose="020B0604020202020204" pitchFamily="34" charset="0"/>
              <a:buNone/>
            </a:pPr>
            <a:r>
              <a:rPr lang="ru-RU" altLang="ru-RU" sz="2800" smtClean="0"/>
              <a:t>максимальный первичный балл уменьшился с 46 до 45. </a:t>
            </a:r>
          </a:p>
          <a:p>
            <a:pPr marL="0" indent="0">
              <a:buFont typeface="Arial" panose="020B0604020202020204" pitchFamily="34" charset="0"/>
              <a:buNone/>
            </a:pPr>
            <a:r>
              <a:rPr lang="ru-RU" altLang="ru-RU" sz="2800" smtClean="0"/>
              <a:t>Отдельные  изменения коснулись следующих позиций: </a:t>
            </a:r>
          </a:p>
          <a:p>
            <a:pPr marL="0" indent="0">
              <a:buFont typeface="Arial" panose="020B0604020202020204" pitchFamily="34" charset="0"/>
              <a:buNone/>
            </a:pPr>
            <a:r>
              <a:rPr lang="ru-RU" altLang="ru-RU" sz="2800" smtClean="0"/>
              <a:t>в части 1 работы включены новые модели заданий в линиях 1 и 20, </a:t>
            </a:r>
          </a:p>
          <a:p>
            <a:pPr marL="0" indent="0">
              <a:buFont typeface="Arial" panose="020B0604020202020204" pitchFamily="34" charset="0"/>
              <a:buNone/>
            </a:pPr>
            <a:r>
              <a:rPr lang="ru-RU" altLang="ru-RU" sz="2800" smtClean="0"/>
              <a:t>в части 2 добавлена новая линия заданий (27), линия 30 (задания 31 и 32 в модели 2019 г.) претерпела  значительную переработку</a:t>
            </a:r>
          </a:p>
        </p:txBody>
      </p:sp>
    </p:spTree>
    <p:extLst>
      <p:ext uri="{BB962C8B-B14F-4D97-AF65-F5344CB8AC3E}">
        <p14:creationId xmlns:p14="http://schemas.microsoft.com/office/powerpoint/2010/main" val="4103411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179388" y="546070"/>
            <a:ext cx="8229600" cy="706438"/>
          </a:xfrm>
        </p:spPr>
        <p:txBody>
          <a:bodyPr/>
          <a:lstStyle/>
          <a:p>
            <a:r>
              <a:rPr lang="ru-RU" altLang="ru-RU" b="1" dirty="0" smtClean="0"/>
              <a:t>Как изменился вариант КИМ</a:t>
            </a:r>
          </a:p>
        </p:txBody>
      </p:sp>
      <p:sp>
        <p:nvSpPr>
          <p:cNvPr id="44035" name="Объект 2"/>
          <p:cNvSpPr>
            <a:spLocks noGrp="1"/>
          </p:cNvSpPr>
          <p:nvPr>
            <p:ph idx="1"/>
          </p:nvPr>
        </p:nvSpPr>
        <p:spPr>
          <a:xfrm>
            <a:off x="179388" y="1196752"/>
            <a:ext cx="8713787" cy="5400898"/>
          </a:xfrm>
        </p:spPr>
        <p:txBody>
          <a:bodyPr/>
          <a:lstStyle/>
          <a:p>
            <a:pPr marL="0" indent="0">
              <a:buFont typeface="Arial" panose="020B0604020202020204" pitchFamily="34" charset="0"/>
              <a:buNone/>
            </a:pPr>
            <a:r>
              <a:rPr lang="ru-RU" altLang="ru-RU" dirty="0" smtClean="0"/>
              <a:t>Часть 1</a:t>
            </a:r>
          </a:p>
          <a:p>
            <a:pPr marL="0" indent="0">
              <a:buFont typeface="Arial" panose="020B0604020202020204" pitchFamily="34" charset="0"/>
              <a:buNone/>
            </a:pPr>
            <a:r>
              <a:rPr lang="ru-RU" altLang="ru-RU" dirty="0" smtClean="0"/>
              <a:t>Задание 1 – новое – требует записи слова или словосочетания</a:t>
            </a:r>
          </a:p>
          <a:p>
            <a:pPr marL="0" indent="0">
              <a:buFont typeface="Arial" panose="020B0604020202020204" pitchFamily="34" charset="0"/>
              <a:buNone/>
            </a:pPr>
            <a:r>
              <a:rPr lang="ru-RU" altLang="ru-RU" dirty="0" smtClean="0"/>
              <a:t>Задания 2-19 – не изменились и по-прежнему требуют выбора одного верного ответа из четырёх предложенных</a:t>
            </a:r>
          </a:p>
          <a:p>
            <a:pPr marL="0" indent="0">
              <a:buFont typeface="Arial" panose="020B0604020202020204" pitchFamily="34" charset="0"/>
              <a:buNone/>
            </a:pPr>
            <a:r>
              <a:rPr lang="ru-RU" altLang="ru-RU" dirty="0" smtClean="0"/>
              <a:t>Задание 20 – преобразованное задание 20 с графиком (теперь 2 из 5)</a:t>
            </a:r>
          </a:p>
          <a:p>
            <a:pPr marL="0" indent="0">
              <a:buFont typeface="Arial" panose="020B0604020202020204" pitchFamily="34" charset="0"/>
              <a:buNone/>
            </a:pPr>
            <a:r>
              <a:rPr lang="ru-RU" altLang="ru-RU" dirty="0" smtClean="0"/>
              <a:t>Задания 21-26 – это бывшие задания с кратким ответом 23-28, при этом задание 28 (листья, собаки, лошади) осталось и стало теперь 26</a:t>
            </a:r>
          </a:p>
        </p:txBody>
      </p:sp>
    </p:spTree>
    <p:extLst>
      <p:ext uri="{BB962C8B-B14F-4D97-AF65-F5344CB8AC3E}">
        <p14:creationId xmlns:p14="http://schemas.microsoft.com/office/powerpoint/2010/main" val="774398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a:xfrm>
            <a:off x="165986" y="604324"/>
            <a:ext cx="8743950" cy="503237"/>
          </a:xfrm>
        </p:spPr>
        <p:txBody>
          <a:bodyPr>
            <a:normAutofit fontScale="90000"/>
          </a:bodyPr>
          <a:lstStyle/>
          <a:p>
            <a:r>
              <a:rPr lang="ru-RU" altLang="ru-RU" sz="3600" b="1" smtClean="0"/>
              <a:t>Как изменился вариант КИМ тематически</a:t>
            </a:r>
          </a:p>
        </p:txBody>
      </p:sp>
      <p:sp>
        <p:nvSpPr>
          <p:cNvPr id="45059" name="Объект 2"/>
          <p:cNvSpPr>
            <a:spLocks noGrp="1"/>
          </p:cNvSpPr>
          <p:nvPr>
            <p:ph idx="1"/>
          </p:nvPr>
        </p:nvSpPr>
        <p:spPr>
          <a:xfrm>
            <a:off x="179388" y="1124744"/>
            <a:ext cx="8856662" cy="5184576"/>
          </a:xfrm>
        </p:spPr>
        <p:txBody>
          <a:bodyPr>
            <a:normAutofit fontScale="92500" lnSpcReduction="10000"/>
          </a:bodyPr>
          <a:lstStyle/>
          <a:p>
            <a:pPr marL="0" indent="0">
              <a:buFont typeface="Arial" panose="020B0604020202020204" pitchFamily="34" charset="0"/>
              <a:buNone/>
            </a:pPr>
            <a:r>
              <a:rPr lang="ru-RU" altLang="ru-RU" sz="2400" dirty="0" smtClean="0"/>
              <a:t>Часть 1 – задания с выборов 1 ответа из 4</a:t>
            </a:r>
          </a:p>
          <a:p>
            <a:pPr marL="0" indent="0">
              <a:buFont typeface="Arial" panose="020B0604020202020204" pitchFamily="34" charset="0"/>
              <a:buNone/>
            </a:pPr>
            <a:r>
              <a:rPr lang="ru-RU" altLang="ru-RU" sz="2400" dirty="0" smtClean="0"/>
              <a:t>Задание 1 – новое – на знание признаков биологических объектов на разных уровнях организации живого (КЭС 2.2)</a:t>
            </a:r>
          </a:p>
          <a:p>
            <a:pPr marL="0" indent="0">
              <a:buFont typeface="Arial" panose="020B0604020202020204" pitchFamily="34" charset="0"/>
              <a:buNone/>
            </a:pPr>
            <a:r>
              <a:rPr lang="ru-RU" altLang="ru-RU" sz="2400" dirty="0" smtClean="0"/>
              <a:t>Задание 2 – клетка (КЭС 2.1)</a:t>
            </a:r>
          </a:p>
          <a:p>
            <a:pPr marL="0" indent="0">
              <a:buFont typeface="Arial" panose="020B0604020202020204" pitchFamily="34" charset="0"/>
              <a:buNone/>
            </a:pPr>
            <a:r>
              <a:rPr lang="ru-RU" altLang="ru-RU" sz="2400" dirty="0" smtClean="0"/>
              <a:t>Задание 3 – бактерии или грибы (КЭС 3.1 или 3.2)</a:t>
            </a:r>
          </a:p>
          <a:p>
            <a:pPr marL="0" indent="0">
              <a:buFont typeface="Arial" panose="020B0604020202020204" pitchFamily="34" charset="0"/>
              <a:buNone/>
            </a:pPr>
            <a:r>
              <a:rPr lang="ru-RU" altLang="ru-RU" sz="2400" dirty="0" smtClean="0"/>
              <a:t>Задание 4 – растения (КЭС 3.3)</a:t>
            </a:r>
          </a:p>
          <a:p>
            <a:pPr marL="0" indent="0">
              <a:buFont typeface="Arial" panose="020B0604020202020204" pitchFamily="34" charset="0"/>
              <a:buNone/>
            </a:pPr>
            <a:r>
              <a:rPr lang="ru-RU" altLang="ru-RU" sz="2400" dirty="0" smtClean="0"/>
              <a:t>Задание 5 – животные (КЭС 3.4)</a:t>
            </a:r>
          </a:p>
          <a:p>
            <a:pPr marL="0" indent="0">
              <a:buFont typeface="Arial" panose="020B0604020202020204" pitchFamily="34" charset="0"/>
              <a:buNone/>
            </a:pPr>
            <a:r>
              <a:rPr lang="ru-RU" altLang="ru-RU" sz="2800" b="1" dirty="0" smtClean="0"/>
              <a:t>Задания 6-15 – человек и его здоровье – 10 заданий (КЭС 4.1-4.15)</a:t>
            </a:r>
          </a:p>
          <a:p>
            <a:pPr marL="0" indent="0">
              <a:buFont typeface="Arial" panose="020B0604020202020204" pitchFamily="34" charset="0"/>
              <a:buNone/>
            </a:pPr>
            <a:r>
              <a:rPr lang="ru-RU" altLang="ru-RU" sz="2400" dirty="0" smtClean="0"/>
              <a:t>Задание 16 – экология (КЭС 5.1)</a:t>
            </a:r>
          </a:p>
          <a:p>
            <a:pPr marL="0" indent="0">
              <a:buFont typeface="Arial" panose="020B0604020202020204" pitchFamily="34" charset="0"/>
              <a:buNone/>
            </a:pPr>
            <a:r>
              <a:rPr lang="ru-RU" altLang="ru-RU" sz="2400" dirty="0" smtClean="0"/>
              <a:t>Задание 17 – экология или эволюция (КЭС 3.5 или 5.2 или 5.3)</a:t>
            </a:r>
          </a:p>
          <a:p>
            <a:pPr marL="0" indent="0">
              <a:buFont typeface="Arial" panose="020B0604020202020204" pitchFamily="34" charset="0"/>
              <a:buNone/>
            </a:pPr>
            <a:r>
              <a:rPr lang="ru-RU" altLang="ru-RU" sz="2400" dirty="0" smtClean="0"/>
              <a:t>Задание 18 – аналог задания 21 в версии 2019 года</a:t>
            </a:r>
          </a:p>
          <a:p>
            <a:pPr marL="0" indent="0">
              <a:buFont typeface="Arial" panose="020B0604020202020204" pitchFamily="34" charset="0"/>
              <a:buNone/>
            </a:pPr>
            <a:r>
              <a:rPr lang="ru-RU" altLang="ru-RU" sz="2400" dirty="0" smtClean="0"/>
              <a:t>Задание 19 – аналог задания 22 в версии 2019 года</a:t>
            </a:r>
          </a:p>
        </p:txBody>
      </p:sp>
    </p:spTree>
    <p:extLst>
      <p:ext uri="{BB962C8B-B14F-4D97-AF65-F5344CB8AC3E}">
        <p14:creationId xmlns:p14="http://schemas.microsoft.com/office/powerpoint/2010/main" val="4250905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148784" y="621507"/>
            <a:ext cx="8743950" cy="503237"/>
          </a:xfrm>
        </p:spPr>
        <p:txBody>
          <a:bodyPr>
            <a:normAutofit fontScale="90000"/>
          </a:bodyPr>
          <a:lstStyle/>
          <a:p>
            <a:r>
              <a:rPr lang="ru-RU" altLang="ru-RU" sz="3600" b="1" dirty="0" smtClean="0"/>
              <a:t>Как изменился вариант КИМ тематически</a:t>
            </a:r>
          </a:p>
        </p:txBody>
      </p:sp>
      <p:sp>
        <p:nvSpPr>
          <p:cNvPr id="46083" name="Объект 2"/>
          <p:cNvSpPr>
            <a:spLocks noGrp="1"/>
          </p:cNvSpPr>
          <p:nvPr>
            <p:ph idx="1"/>
          </p:nvPr>
        </p:nvSpPr>
        <p:spPr>
          <a:xfrm>
            <a:off x="179388" y="1124744"/>
            <a:ext cx="8856662" cy="5256584"/>
          </a:xfrm>
        </p:spPr>
        <p:txBody>
          <a:bodyPr>
            <a:normAutofit lnSpcReduction="10000"/>
          </a:bodyPr>
          <a:lstStyle/>
          <a:p>
            <a:pPr marL="0" indent="0">
              <a:buFont typeface="Arial" panose="020B0604020202020204" pitchFamily="34" charset="0"/>
              <a:buNone/>
            </a:pPr>
            <a:r>
              <a:rPr lang="ru-RU" altLang="ru-RU" sz="2400" dirty="0" smtClean="0"/>
              <a:t>Часть 1 – задания с кратким ответом</a:t>
            </a:r>
          </a:p>
          <a:p>
            <a:pPr marL="0" indent="0">
              <a:buFont typeface="Arial" panose="020B0604020202020204" pitchFamily="34" charset="0"/>
              <a:buNone/>
            </a:pPr>
            <a:r>
              <a:rPr lang="ru-RU" altLang="ru-RU" sz="2400" dirty="0" smtClean="0"/>
              <a:t>Задание 20 – новое – выбор двух ответов из пяти предложенных, на работу с графиком</a:t>
            </a:r>
          </a:p>
          <a:p>
            <a:pPr marL="0" indent="0">
              <a:buFont typeface="Arial" panose="020B0604020202020204" pitchFamily="34" charset="0"/>
              <a:buNone/>
            </a:pPr>
            <a:r>
              <a:rPr lang="ru-RU" altLang="ru-RU" sz="2400" dirty="0" smtClean="0"/>
              <a:t>Задание 21 – множественный выбор – тематика любая</a:t>
            </a:r>
          </a:p>
          <a:p>
            <a:pPr marL="0" indent="0">
              <a:buFont typeface="Arial" panose="020B0604020202020204" pitchFamily="34" charset="0"/>
              <a:buNone/>
            </a:pPr>
            <a:r>
              <a:rPr lang="ru-RU" altLang="ru-RU" sz="2400" dirty="0" smtClean="0"/>
              <a:t>Задание 22 – множественный выбор на работу с текстом, описывающим биологический объект (растение, животное), либо описывающее вклад учёного в развитие биологии</a:t>
            </a:r>
          </a:p>
          <a:p>
            <a:pPr marL="0" indent="0">
              <a:buFont typeface="Arial" panose="020B0604020202020204" pitchFamily="34" charset="0"/>
              <a:buNone/>
            </a:pPr>
            <a:r>
              <a:rPr lang="ru-RU" altLang="ru-RU" sz="2400" dirty="0" smtClean="0"/>
              <a:t>Задание 23 – на установления соответствия материала в табличном виде</a:t>
            </a:r>
          </a:p>
          <a:p>
            <a:pPr marL="0" indent="0">
              <a:buFont typeface="Arial" panose="020B0604020202020204" pitchFamily="34" charset="0"/>
              <a:buNone/>
            </a:pPr>
            <a:r>
              <a:rPr lang="ru-RU" altLang="ru-RU" sz="2400" dirty="0" smtClean="0"/>
              <a:t>Задание 24 – на установление последовательности биологических процессов, явлений, объектов</a:t>
            </a:r>
          </a:p>
          <a:p>
            <a:pPr marL="0" indent="0">
              <a:buFont typeface="Arial" panose="020B0604020202020204" pitchFamily="34" charset="0"/>
              <a:buNone/>
            </a:pPr>
            <a:r>
              <a:rPr lang="ru-RU" altLang="ru-RU" sz="2400" dirty="0" smtClean="0"/>
              <a:t>Задание 25 – на восстановление текста из избыточного перечня терминов</a:t>
            </a:r>
          </a:p>
          <a:p>
            <a:pPr marL="0" indent="0">
              <a:buFont typeface="Arial" panose="020B0604020202020204" pitchFamily="34" charset="0"/>
              <a:buNone/>
            </a:pPr>
            <a:r>
              <a:rPr lang="ru-RU" altLang="ru-RU" sz="2400" dirty="0" smtClean="0"/>
              <a:t>Задание 26 – работа по инструкции</a:t>
            </a:r>
          </a:p>
        </p:txBody>
      </p:sp>
    </p:spTree>
    <p:extLst>
      <p:ext uri="{BB962C8B-B14F-4D97-AF65-F5344CB8AC3E}">
        <p14:creationId xmlns:p14="http://schemas.microsoft.com/office/powerpoint/2010/main" val="2052688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107504" y="476672"/>
            <a:ext cx="8928992" cy="777875"/>
          </a:xfrm>
        </p:spPr>
        <p:txBody>
          <a:bodyPr>
            <a:normAutofit fontScale="90000"/>
          </a:bodyPr>
          <a:lstStyle/>
          <a:p>
            <a:r>
              <a:rPr lang="ru-RU" altLang="ru-RU" sz="3600" b="1" dirty="0" smtClean="0"/>
              <a:t>Примеры новых заданий: №1 из </a:t>
            </a:r>
            <a:r>
              <a:rPr lang="ru-RU" altLang="ru-RU" sz="3600" b="1" dirty="0" err="1" smtClean="0"/>
              <a:t>демо</a:t>
            </a:r>
            <a:r>
              <a:rPr lang="ru-RU" altLang="ru-RU" sz="3600" b="1" dirty="0" smtClean="0"/>
              <a:t>-варианта</a:t>
            </a:r>
          </a:p>
        </p:txBody>
      </p:sp>
      <p:pic>
        <p:nvPicPr>
          <p:cNvPr id="47107" name="Рисунок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124745"/>
            <a:ext cx="8352928" cy="518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557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323528" y="764704"/>
            <a:ext cx="8229600" cy="720080"/>
          </a:xfrm>
        </p:spPr>
        <p:txBody>
          <a:bodyPr>
            <a:normAutofit fontScale="90000"/>
          </a:bodyPr>
          <a:lstStyle/>
          <a:p>
            <a:r>
              <a:rPr lang="ru-RU" altLang="ru-RU" sz="3600" b="1" dirty="0" smtClean="0"/>
              <a:t>Примеры новых заданий: возможные примеры задания №1</a:t>
            </a:r>
          </a:p>
        </p:txBody>
      </p:sp>
      <p:pic>
        <p:nvPicPr>
          <p:cNvPr id="48131" name="Рисунок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3279" y="2204864"/>
            <a:ext cx="878522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429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pPr>
              <a:defRPr/>
            </a:pPr>
            <a:r>
              <a:rPr lang="ru-RU" altLang="ru-RU" b="1" i="1" dirty="0" smtClean="0">
                <a:solidFill>
                  <a:srgbClr val="0070C0"/>
                </a:solidFill>
                <a:latin typeface="+mn-lt"/>
              </a:rPr>
              <a:t>Парадокс объективного оценивания</a:t>
            </a:r>
          </a:p>
        </p:txBody>
      </p:sp>
      <p:sp>
        <p:nvSpPr>
          <p:cNvPr id="20483" name="Объект 2"/>
          <p:cNvSpPr>
            <a:spLocks noGrp="1"/>
          </p:cNvSpPr>
          <p:nvPr>
            <p:ph idx="1"/>
          </p:nvPr>
        </p:nvSpPr>
        <p:spPr>
          <a:xfrm>
            <a:off x="755650" y="1916113"/>
            <a:ext cx="7931150" cy="4608512"/>
          </a:xfrm>
        </p:spPr>
        <p:txBody>
          <a:bodyPr/>
          <a:lstStyle/>
          <a:p>
            <a:pPr marL="0" indent="0">
              <a:buFontTx/>
              <a:buNone/>
            </a:pPr>
            <a:r>
              <a:rPr lang="ru-RU" altLang="ru-RU" smtClean="0"/>
              <a:t>«Учитель не может оценить достижения своих учащихся объективно, поскольку если он это сделает по-настоящему объективно, то у него нет контакта с учащимися в классе и он не является, по сути, учителем, а если у него имеется контакт с учащимися, он не может оценить их успехи объективно, поскольку становится заинтересованной в успехе учащегося стороной»</a:t>
            </a:r>
          </a:p>
        </p:txBody>
      </p:sp>
    </p:spTree>
    <p:extLst>
      <p:ext uri="{BB962C8B-B14F-4D97-AF65-F5344CB8AC3E}">
        <p14:creationId xmlns:p14="http://schemas.microsoft.com/office/powerpoint/2010/main" val="866310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a:xfrm>
            <a:off x="323528" y="692696"/>
            <a:ext cx="8229600" cy="576262"/>
          </a:xfrm>
        </p:spPr>
        <p:txBody>
          <a:bodyPr>
            <a:normAutofit fontScale="90000"/>
          </a:bodyPr>
          <a:lstStyle/>
          <a:p>
            <a:r>
              <a:rPr lang="ru-RU" altLang="ru-RU" sz="3600" b="1" dirty="0" smtClean="0"/>
              <a:t>Примеры новых заданий: возможные примеры задания №1</a:t>
            </a:r>
          </a:p>
        </p:txBody>
      </p:sp>
      <p:pic>
        <p:nvPicPr>
          <p:cNvPr id="49155" name="Рисунок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90962" y="1484784"/>
            <a:ext cx="815750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958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a:xfrm>
            <a:off x="6228185" y="188913"/>
            <a:ext cx="2807866" cy="5543550"/>
          </a:xfrm>
        </p:spPr>
        <p:txBody>
          <a:bodyPr/>
          <a:lstStyle/>
          <a:p>
            <a:r>
              <a:rPr lang="ru-RU" altLang="ru-RU" sz="3600" b="1" dirty="0" smtClean="0"/>
              <a:t>Примеры новых заданий: №20 из </a:t>
            </a:r>
            <a:r>
              <a:rPr lang="ru-RU" altLang="ru-RU" sz="3600" b="1" dirty="0" err="1" smtClean="0"/>
              <a:t>демо</a:t>
            </a:r>
            <a:r>
              <a:rPr lang="ru-RU" altLang="ru-RU" sz="3600" b="1" dirty="0" smtClean="0"/>
              <a:t>-варианта</a:t>
            </a:r>
          </a:p>
        </p:txBody>
      </p:sp>
      <p:pic>
        <p:nvPicPr>
          <p:cNvPr id="50179" name="Рисунок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620688"/>
            <a:ext cx="5688632" cy="570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530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0" y="476671"/>
            <a:ext cx="8964488" cy="432049"/>
          </a:xfrm>
        </p:spPr>
        <p:txBody>
          <a:bodyPr>
            <a:noAutofit/>
          </a:bodyPr>
          <a:lstStyle/>
          <a:p>
            <a:r>
              <a:rPr lang="ru-RU" altLang="ru-RU" sz="2400" b="1" dirty="0" smtClean="0"/>
              <a:t>Примеры новых заданий: возможные примеры задания №20</a:t>
            </a:r>
          </a:p>
        </p:txBody>
      </p:sp>
      <p:pic>
        <p:nvPicPr>
          <p:cNvPr id="51203" name="Рисунок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65274" y="980728"/>
            <a:ext cx="7967166" cy="532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624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a:xfrm>
            <a:off x="421829" y="692696"/>
            <a:ext cx="8229600" cy="576262"/>
          </a:xfrm>
        </p:spPr>
        <p:txBody>
          <a:bodyPr>
            <a:normAutofit fontScale="90000"/>
          </a:bodyPr>
          <a:lstStyle/>
          <a:p>
            <a:r>
              <a:rPr lang="ru-RU" altLang="ru-RU" sz="3600" b="1" dirty="0" smtClean="0"/>
              <a:t>Примеры новых заданий: возможные примеры задания №20</a:t>
            </a:r>
          </a:p>
        </p:txBody>
      </p:sp>
      <p:pic>
        <p:nvPicPr>
          <p:cNvPr id="52227" name="Рисунок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9552" y="1484785"/>
            <a:ext cx="8064896" cy="489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292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179512" y="562322"/>
            <a:ext cx="8229600" cy="706438"/>
          </a:xfrm>
        </p:spPr>
        <p:txBody>
          <a:bodyPr/>
          <a:lstStyle/>
          <a:p>
            <a:r>
              <a:rPr lang="ru-RU" altLang="ru-RU" b="1" dirty="0" smtClean="0"/>
              <a:t>Как изменился вариант КИМ</a:t>
            </a:r>
          </a:p>
        </p:txBody>
      </p:sp>
      <p:sp>
        <p:nvSpPr>
          <p:cNvPr id="53251" name="Объект 2"/>
          <p:cNvSpPr>
            <a:spLocks noGrp="1"/>
          </p:cNvSpPr>
          <p:nvPr>
            <p:ph idx="1"/>
          </p:nvPr>
        </p:nvSpPr>
        <p:spPr>
          <a:xfrm>
            <a:off x="251520" y="1268760"/>
            <a:ext cx="8713787" cy="5112866"/>
          </a:xfrm>
        </p:spPr>
        <p:txBody>
          <a:bodyPr/>
          <a:lstStyle/>
          <a:p>
            <a:pPr marL="0" indent="0">
              <a:buFont typeface="Arial" panose="020B0604020202020204" pitchFamily="34" charset="0"/>
              <a:buNone/>
            </a:pPr>
            <a:r>
              <a:rPr lang="ru-RU" altLang="ru-RU" dirty="0" smtClean="0"/>
              <a:t>Часть 2 – задания с развёрнутым ответом</a:t>
            </a:r>
          </a:p>
          <a:p>
            <a:pPr marL="0" indent="0">
              <a:buFont typeface="Arial" panose="020B0604020202020204" pitchFamily="34" charset="0"/>
              <a:buNone/>
            </a:pPr>
            <a:r>
              <a:rPr lang="ru-RU" altLang="ru-RU" dirty="0" smtClean="0"/>
              <a:t>Задание 27 – новое – биологическая задача с опорой на рисунок, оценивается в 2 балла</a:t>
            </a:r>
          </a:p>
          <a:p>
            <a:pPr marL="0" indent="0">
              <a:buFont typeface="Arial" panose="020B0604020202020204" pitchFamily="34" charset="0"/>
              <a:buNone/>
            </a:pPr>
            <a:r>
              <a:rPr lang="ru-RU" altLang="ru-RU" dirty="0" smtClean="0"/>
              <a:t>Задание 28 – прежнее задание на работу с текстом: текст и три вопроса к нему</a:t>
            </a:r>
          </a:p>
          <a:p>
            <a:pPr marL="0" indent="0">
              <a:buFont typeface="Arial" panose="020B0604020202020204" pitchFamily="34" charset="0"/>
              <a:buNone/>
            </a:pPr>
            <a:r>
              <a:rPr lang="ru-RU" altLang="ru-RU" dirty="0" smtClean="0"/>
              <a:t>Задание 29 – прежнее задание на работу с таблицей: табличная информация и три вопроса, два из которых по таблице, а третий – из общих сведений</a:t>
            </a:r>
          </a:p>
          <a:p>
            <a:pPr marL="0" indent="0">
              <a:buFont typeface="Arial" panose="020B0604020202020204" pitchFamily="34" charset="0"/>
              <a:buNone/>
            </a:pPr>
            <a:r>
              <a:rPr lang="ru-RU" altLang="ru-RU" dirty="0" smtClean="0"/>
              <a:t>Задание 30 – новое – преобразованная расчётная задача с биологическим вопросом</a:t>
            </a:r>
          </a:p>
        </p:txBody>
      </p:sp>
    </p:spTree>
    <p:extLst>
      <p:ext uri="{BB962C8B-B14F-4D97-AF65-F5344CB8AC3E}">
        <p14:creationId xmlns:p14="http://schemas.microsoft.com/office/powerpoint/2010/main" val="2657779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a:xfrm>
            <a:off x="323850" y="692696"/>
            <a:ext cx="8229600" cy="274092"/>
          </a:xfrm>
        </p:spPr>
        <p:txBody>
          <a:bodyPr>
            <a:normAutofit fontScale="90000"/>
          </a:bodyPr>
          <a:lstStyle/>
          <a:p>
            <a:r>
              <a:rPr lang="ru-RU" altLang="ru-RU" sz="2400" b="1" dirty="0" smtClean="0"/>
              <a:t>Примеры новых заданий: №27 из </a:t>
            </a:r>
            <a:r>
              <a:rPr lang="ru-RU" altLang="ru-RU" sz="2400" b="1" dirty="0" err="1" smtClean="0"/>
              <a:t>демо</a:t>
            </a:r>
            <a:r>
              <a:rPr lang="ru-RU" altLang="ru-RU" sz="2400" b="1" dirty="0" smtClean="0"/>
              <a:t>-варианта</a:t>
            </a:r>
          </a:p>
        </p:txBody>
      </p:sp>
      <p:pic>
        <p:nvPicPr>
          <p:cNvPr id="54275" name="Рисунок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71600" y="1125539"/>
            <a:ext cx="6976516" cy="232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Рисунок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8004" y="3452483"/>
            <a:ext cx="5040683"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876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323850" y="548679"/>
            <a:ext cx="8568630" cy="360041"/>
          </a:xfrm>
        </p:spPr>
        <p:txBody>
          <a:bodyPr>
            <a:noAutofit/>
          </a:bodyPr>
          <a:lstStyle/>
          <a:p>
            <a:r>
              <a:rPr lang="ru-RU" altLang="ru-RU" sz="2400" b="1" dirty="0" smtClean="0"/>
              <a:t>Примеры новых заданий: возможные примеры задания №27</a:t>
            </a:r>
          </a:p>
        </p:txBody>
      </p:sp>
      <p:pic>
        <p:nvPicPr>
          <p:cNvPr id="55299" name="Рисунок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03474" y="980728"/>
            <a:ext cx="6192862"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230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a:xfrm>
            <a:off x="179512" y="692696"/>
            <a:ext cx="8784976" cy="777875"/>
          </a:xfrm>
        </p:spPr>
        <p:txBody>
          <a:bodyPr>
            <a:normAutofit fontScale="90000"/>
          </a:bodyPr>
          <a:lstStyle/>
          <a:p>
            <a:r>
              <a:rPr lang="ru-RU" altLang="ru-RU" sz="3600" b="1" dirty="0" smtClean="0"/>
              <a:t>Примеры новых заданий: №30 из </a:t>
            </a:r>
            <a:r>
              <a:rPr lang="ru-RU" altLang="ru-RU" sz="3600" b="1" dirty="0" err="1" smtClean="0"/>
              <a:t>демо</a:t>
            </a:r>
            <a:r>
              <a:rPr lang="ru-RU" altLang="ru-RU" sz="3600" b="1" dirty="0" smtClean="0"/>
              <a:t>-варианта</a:t>
            </a:r>
          </a:p>
        </p:txBody>
      </p:sp>
      <p:pic>
        <p:nvPicPr>
          <p:cNvPr id="56323" name="Рисунок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1520" y="2132856"/>
            <a:ext cx="862647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438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a:xfrm>
            <a:off x="323850" y="836712"/>
            <a:ext cx="8229600" cy="576262"/>
          </a:xfrm>
        </p:spPr>
        <p:txBody>
          <a:bodyPr>
            <a:normAutofit fontScale="90000"/>
          </a:bodyPr>
          <a:lstStyle/>
          <a:p>
            <a:r>
              <a:rPr lang="ru-RU" altLang="ru-RU" sz="3600" b="1" dirty="0" smtClean="0"/>
              <a:t>Примеры новых заданий: возможные примеры задания №30</a:t>
            </a:r>
          </a:p>
        </p:txBody>
      </p:sp>
      <p:sp>
        <p:nvSpPr>
          <p:cNvPr id="57347" name="Прямоугольник 2"/>
          <p:cNvSpPr>
            <a:spLocks noChangeArrowheads="1"/>
          </p:cNvSpPr>
          <p:nvPr/>
        </p:nvSpPr>
        <p:spPr bwMode="auto">
          <a:xfrm>
            <a:off x="323850" y="2204864"/>
            <a:ext cx="87296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400" dirty="0">
                <a:latin typeface="Arial" panose="020B0604020202020204" pitchFamily="34" charset="0"/>
              </a:rPr>
              <a:t>На второй перемене в школьной столовой четвероклассник Николай на завтрак выбрал следующие блюда: молочную манную кашу, какао с молоком и булочку. Используя данные таблиц 1, 2 и 3, ответьте на следующие вопросы.</a:t>
            </a:r>
          </a:p>
          <a:p>
            <a:pPr>
              <a:spcBef>
                <a:spcPct val="0"/>
              </a:spcBef>
              <a:buFontTx/>
              <a:buNone/>
            </a:pPr>
            <a:r>
              <a:rPr lang="ru-RU" altLang="ru-RU" sz="2400" dirty="0">
                <a:latin typeface="Arial" panose="020B0604020202020204" pitchFamily="34" charset="0"/>
              </a:rPr>
              <a:t>1) Какова энергетическая ценность выбранного завтрака?</a:t>
            </a:r>
          </a:p>
          <a:p>
            <a:pPr>
              <a:spcBef>
                <a:spcPct val="0"/>
              </a:spcBef>
              <a:buFontTx/>
              <a:buNone/>
            </a:pPr>
            <a:r>
              <a:rPr lang="ru-RU" altLang="ru-RU" sz="2400" dirty="0">
                <a:latin typeface="Arial" panose="020B0604020202020204" pitchFamily="34" charset="0"/>
              </a:rPr>
              <a:t>2) Насколько предложенное меню соответствует норме второго завтрака по углеводам для десятилетнего Николая? </a:t>
            </a:r>
          </a:p>
          <a:p>
            <a:pPr>
              <a:spcBef>
                <a:spcPct val="0"/>
              </a:spcBef>
              <a:buFontTx/>
              <a:buNone/>
            </a:pPr>
            <a:r>
              <a:rPr lang="ru-RU" altLang="ru-RU" sz="2400" dirty="0">
                <a:latin typeface="Arial" panose="020B0604020202020204" pitchFamily="34" charset="0"/>
              </a:rPr>
              <a:t>3) Почему при избытке углеводов в пище часто наблюдается лишний вес?</a:t>
            </a:r>
          </a:p>
        </p:txBody>
      </p:sp>
    </p:spTree>
    <p:extLst>
      <p:ext uri="{BB962C8B-B14F-4D97-AF65-F5344CB8AC3E}">
        <p14:creationId xmlns:p14="http://schemas.microsoft.com/office/powerpoint/2010/main" val="3537760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92696"/>
            <a:ext cx="8791538" cy="432048"/>
          </a:xfrm>
        </p:spPr>
        <p:txBody>
          <a:bodyPr>
            <a:normAutofit fontScale="90000"/>
          </a:bodyPr>
          <a:lstStyle/>
          <a:p>
            <a:r>
              <a:rPr lang="ru-RU" dirty="0" smtClean="0"/>
              <a:t>Пособия для подготовки к ОГЭ_2020_биология</a:t>
            </a:r>
            <a:endParaRPr lang="ru-RU" dirty="0"/>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724128" y="1457720"/>
            <a:ext cx="3318930" cy="4841060"/>
          </a:xfrm>
          <a:prstGeom prst="rect">
            <a:avLst/>
          </a:prstGeom>
        </p:spPr>
      </p:pic>
      <p:sp>
        <p:nvSpPr>
          <p:cNvPr id="5" name="Прямоугольник 4"/>
          <p:cNvSpPr/>
          <p:nvPr/>
        </p:nvSpPr>
        <p:spPr>
          <a:xfrm>
            <a:off x="251520" y="1556792"/>
            <a:ext cx="5184576" cy="4708981"/>
          </a:xfrm>
          <a:prstGeom prst="rect">
            <a:avLst/>
          </a:prstGeom>
        </p:spPr>
        <p:txBody>
          <a:bodyPr wrap="square">
            <a:spAutoFit/>
          </a:bodyPr>
          <a:lstStyle/>
          <a:p>
            <a:r>
              <a:rPr lang="ru-RU" sz="2000" b="1" dirty="0"/>
              <a:t>Данное пособие предназначено для подготовки учащихся 9 классов к государственной аттестации - основному государственному экзамену (ОГЭ) по биологии. Издание включает типовые задания по всем содержательным линиям экзаменационной работы, а также примерные варианты в формате ОГЭ 2020 года. Пособие поможет школьникам проверить свои знания и умения по предмету, а учителям - оценить степень достижения требований образовательных стандартов отдельными учащимися и обеспечить их целенаправленную подготовку к экзамену.</a:t>
            </a:r>
          </a:p>
        </p:txBody>
      </p:sp>
    </p:spTree>
    <p:extLst>
      <p:ext uri="{BB962C8B-B14F-4D97-AF65-F5344CB8AC3E}">
        <p14:creationId xmlns:p14="http://schemas.microsoft.com/office/powerpoint/2010/main" val="4091137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785813" y="620687"/>
            <a:ext cx="7900987" cy="979513"/>
          </a:xfrm>
        </p:spPr>
        <p:txBody>
          <a:bodyPr>
            <a:normAutofit fontScale="90000"/>
          </a:bodyPr>
          <a:lstStyle/>
          <a:p>
            <a:r>
              <a:rPr lang="ru-RU" altLang="ru-RU" sz="4000" b="1" dirty="0" smtClean="0">
                <a:solidFill>
                  <a:schemeClr val="tx1"/>
                </a:solidFill>
              </a:rPr>
              <a:t>Независимые процедуры внешнего контроля</a:t>
            </a:r>
          </a:p>
        </p:txBody>
      </p:sp>
      <p:sp>
        <p:nvSpPr>
          <p:cNvPr id="21507" name="Содержимое 2"/>
          <p:cNvSpPr>
            <a:spLocks noGrp="1"/>
          </p:cNvSpPr>
          <p:nvPr>
            <p:ph sz="quarter" idx="1"/>
          </p:nvPr>
        </p:nvSpPr>
        <p:spPr>
          <a:xfrm>
            <a:off x="571500" y="1600200"/>
            <a:ext cx="8358188" cy="4873625"/>
          </a:xfrm>
        </p:spPr>
        <p:txBody>
          <a:bodyPr/>
          <a:lstStyle/>
          <a:p>
            <a:r>
              <a:rPr lang="ru-RU" altLang="ru-RU" smtClean="0"/>
              <a:t>Государственная итоговая аттестация в форме ЕГЭ / ОГЭ либо ГВЭ (9, 11)</a:t>
            </a:r>
          </a:p>
          <a:p>
            <a:r>
              <a:rPr lang="ru-RU" altLang="ru-RU" smtClean="0"/>
              <a:t>Всероссийские проверочные работы (ВПР) в 5-8-х и 11-х классах</a:t>
            </a:r>
          </a:p>
          <a:p>
            <a:r>
              <a:rPr lang="ru-RU" altLang="ru-RU" smtClean="0"/>
              <a:t>Национальное исследование качества образования (НИКО)</a:t>
            </a:r>
          </a:p>
          <a:p>
            <a:r>
              <a:rPr lang="ru-RU" altLang="ru-RU" smtClean="0"/>
              <a:t>Международное исследование по оценке качества математического и естественно-научного образования </a:t>
            </a:r>
            <a:r>
              <a:rPr lang="en-US" altLang="ru-RU" smtClean="0"/>
              <a:t>TIMSS (TIMSS – Trends in International Mathematics and Science Study) </a:t>
            </a:r>
            <a:endParaRPr lang="ru-RU" altLang="ru-RU" smtClean="0"/>
          </a:p>
        </p:txBody>
      </p:sp>
    </p:spTree>
    <p:extLst>
      <p:ext uri="{BB962C8B-B14F-4D97-AF65-F5344CB8AC3E}">
        <p14:creationId xmlns:p14="http://schemas.microsoft.com/office/powerpoint/2010/main" val="170499866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 y="548680"/>
            <a:ext cx="5724127" cy="5832648"/>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7489" y="836712"/>
            <a:ext cx="3316511" cy="4840644"/>
          </a:xfrm>
          <a:prstGeom prst="rect">
            <a:avLst/>
          </a:prstGeom>
        </p:spPr>
      </p:pic>
    </p:spTree>
    <p:extLst>
      <p:ext uri="{BB962C8B-B14F-4D97-AF65-F5344CB8AC3E}">
        <p14:creationId xmlns:p14="http://schemas.microsoft.com/office/powerpoint/2010/main" val="4054446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562248" y="620688"/>
            <a:ext cx="8459787" cy="1214437"/>
          </a:xfrm>
        </p:spPr>
        <p:txBody>
          <a:bodyPr/>
          <a:lstStyle/>
          <a:p>
            <a:pPr eaLnBrk="1" hangingPunct="1"/>
            <a:r>
              <a:rPr lang="ru-RU" altLang="ru-RU" sz="3600" b="1" dirty="0" smtClean="0">
                <a:latin typeface="Calibri" panose="020F0502020204030204" pitchFamily="34" charset="0"/>
                <a:cs typeface="Calibri" panose="020F0502020204030204" pitchFamily="34" charset="0"/>
              </a:rPr>
              <a:t>Материалы КИМ Всероссийских проверочных работ по биологии</a:t>
            </a:r>
          </a:p>
        </p:txBody>
      </p:sp>
      <p:sp>
        <p:nvSpPr>
          <p:cNvPr id="61443" name="Rectangle 3"/>
          <p:cNvSpPr>
            <a:spLocks noGrp="1" noChangeArrowheads="1"/>
          </p:cNvSpPr>
          <p:nvPr>
            <p:ph type="body" idx="4294967295"/>
          </p:nvPr>
        </p:nvSpPr>
        <p:spPr>
          <a:xfrm>
            <a:off x="571500" y="2133600"/>
            <a:ext cx="8393113" cy="4295775"/>
          </a:xfrm>
        </p:spPr>
        <p:txBody>
          <a:bodyPr/>
          <a:lstStyle/>
          <a:p>
            <a:pPr marL="609600" indent="-609600" eaLnBrk="1" hangingPunct="1">
              <a:buFont typeface="Wingdings" panose="05000000000000000000" pitchFamily="2" charset="2"/>
              <a:buNone/>
            </a:pPr>
            <a:r>
              <a:rPr lang="ru-RU" altLang="ru-RU" b="1" i="1" smtClean="0">
                <a:solidFill>
                  <a:srgbClr val="C00000"/>
                </a:solidFill>
              </a:rPr>
              <a:t>На сайте ФИОКО (Федерального института оценки качества образования)</a:t>
            </a:r>
          </a:p>
          <a:p>
            <a:pPr marL="609600" indent="-609600" eaLnBrk="1" hangingPunct="1">
              <a:buFont typeface="Wingdings" panose="05000000000000000000" pitchFamily="2" charset="2"/>
              <a:buNone/>
            </a:pPr>
            <a:r>
              <a:rPr lang="ru-RU" altLang="ru-RU" b="1" i="1" smtClean="0"/>
              <a:t>по адресу: </a:t>
            </a:r>
          </a:p>
          <a:p>
            <a:pPr marL="609600" indent="-609600" eaLnBrk="1" hangingPunct="1">
              <a:buFont typeface="Wingdings" panose="05000000000000000000" pitchFamily="2" charset="2"/>
              <a:buNone/>
            </a:pPr>
            <a:r>
              <a:rPr lang="en-US" altLang="ru-RU" b="1" i="1" smtClean="0">
                <a:solidFill>
                  <a:srgbClr val="002060"/>
                </a:solidFill>
                <a:hlinkClick r:id="rId2"/>
              </a:rPr>
              <a:t>https://fioco.ru/ru/osoko/vpr/</a:t>
            </a:r>
            <a:endParaRPr lang="ru-RU" altLang="ru-RU" b="1" i="1" smtClean="0">
              <a:solidFill>
                <a:srgbClr val="002060"/>
              </a:solidFill>
            </a:endParaRPr>
          </a:p>
          <a:p>
            <a:pPr marL="609600" indent="-609600" eaLnBrk="1" hangingPunct="1">
              <a:buFont typeface="Wingdings" panose="05000000000000000000" pitchFamily="2" charset="2"/>
              <a:buNone/>
            </a:pPr>
            <a:r>
              <a:rPr lang="ru-RU" altLang="ru-RU" smtClean="0"/>
              <a:t>Выложены все материалы по работам 2019 года и нормативные документы о проведении работ в текущем году.</a:t>
            </a:r>
          </a:p>
        </p:txBody>
      </p:sp>
    </p:spTree>
    <p:extLst>
      <p:ext uri="{BB962C8B-B14F-4D97-AF65-F5344CB8AC3E}">
        <p14:creationId xmlns:p14="http://schemas.microsoft.com/office/powerpoint/2010/main" val="152768128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482947" y="764704"/>
            <a:ext cx="8215313" cy="1214437"/>
          </a:xfrm>
        </p:spPr>
        <p:txBody>
          <a:bodyPr>
            <a:normAutofit fontScale="90000"/>
          </a:bodyPr>
          <a:lstStyle/>
          <a:p>
            <a:pPr eaLnBrk="1" hangingPunct="1"/>
            <a:r>
              <a:rPr lang="ru-RU" altLang="ru-RU" sz="4400" b="1" dirty="0" smtClean="0">
                <a:latin typeface="Calibri" panose="020F0502020204030204" pitchFamily="34" charset="0"/>
                <a:cs typeface="Calibri" panose="020F0502020204030204" pitchFamily="34" charset="0"/>
              </a:rPr>
              <a:t>Материалы  КИМ Всероссийских проверочных работ в 11 классе</a:t>
            </a:r>
          </a:p>
        </p:txBody>
      </p:sp>
      <p:sp>
        <p:nvSpPr>
          <p:cNvPr id="62467" name="Rectangle 3"/>
          <p:cNvSpPr>
            <a:spLocks noGrp="1" noChangeArrowheads="1"/>
          </p:cNvSpPr>
          <p:nvPr>
            <p:ph type="body" idx="4294967295"/>
          </p:nvPr>
        </p:nvSpPr>
        <p:spPr>
          <a:xfrm>
            <a:off x="251520" y="2492895"/>
            <a:ext cx="8678168" cy="3600401"/>
          </a:xfrm>
        </p:spPr>
        <p:txBody>
          <a:bodyPr/>
          <a:lstStyle/>
          <a:p>
            <a:pPr marL="609600" indent="-609600" eaLnBrk="1" hangingPunct="1">
              <a:buFont typeface="Wingdings" panose="05000000000000000000" pitchFamily="2" charset="2"/>
              <a:buNone/>
            </a:pPr>
            <a:r>
              <a:rPr lang="ru-RU" altLang="ru-RU" b="1" i="1" dirty="0" smtClean="0">
                <a:solidFill>
                  <a:srgbClr val="C00000"/>
                </a:solidFill>
              </a:rPr>
              <a:t>На ресурсе ФИПИ</a:t>
            </a:r>
          </a:p>
          <a:p>
            <a:pPr marL="609600" indent="-609600" eaLnBrk="1" hangingPunct="1">
              <a:buFont typeface="Wingdings" panose="05000000000000000000" pitchFamily="2" charset="2"/>
              <a:buNone/>
            </a:pPr>
            <a:r>
              <a:rPr lang="ru-RU" altLang="ru-RU" b="1" i="1" dirty="0" smtClean="0"/>
              <a:t>по адресу: </a:t>
            </a:r>
          </a:p>
          <a:p>
            <a:pPr marL="609600" indent="-609600" eaLnBrk="1" hangingPunct="1">
              <a:buFont typeface="Wingdings" panose="05000000000000000000" pitchFamily="2" charset="2"/>
              <a:buNone/>
            </a:pPr>
            <a:r>
              <a:rPr lang="en-US" altLang="ru-RU" b="1" i="1" dirty="0" smtClean="0">
                <a:solidFill>
                  <a:srgbClr val="0070C0"/>
                </a:solidFill>
              </a:rPr>
              <a:t>http://www.fipi.ru/vpr</a:t>
            </a:r>
            <a:r>
              <a:rPr lang="ru-RU" altLang="ru-RU" b="1" i="1" dirty="0" smtClean="0">
                <a:solidFill>
                  <a:srgbClr val="0070C0"/>
                </a:solidFill>
              </a:rPr>
              <a:t> </a:t>
            </a:r>
          </a:p>
          <a:p>
            <a:pPr marL="609600" indent="-609600" eaLnBrk="1" hangingPunct="1">
              <a:buFont typeface="Wingdings" panose="05000000000000000000" pitchFamily="2" charset="2"/>
              <a:buNone/>
            </a:pPr>
            <a:r>
              <a:rPr lang="ru-RU" altLang="ru-RU" dirty="0" smtClean="0"/>
              <a:t>Выложены описания работы 11 класса с демонстрационными вариантами за 2017-2019 годы.</a:t>
            </a:r>
          </a:p>
        </p:txBody>
      </p:sp>
    </p:spTree>
    <p:extLst>
      <p:ext uri="{BB962C8B-B14F-4D97-AF65-F5344CB8AC3E}">
        <p14:creationId xmlns:p14="http://schemas.microsoft.com/office/powerpoint/2010/main" val="340402546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Заголовок 1"/>
          <p:cNvSpPr>
            <a:spLocks noGrp="1"/>
          </p:cNvSpPr>
          <p:nvPr>
            <p:ph type="title"/>
          </p:nvPr>
        </p:nvSpPr>
        <p:spPr>
          <a:xfrm>
            <a:off x="107504" y="620688"/>
            <a:ext cx="8229600" cy="360040"/>
          </a:xfrm>
        </p:spPr>
        <p:txBody>
          <a:bodyPr>
            <a:normAutofit fontScale="90000"/>
          </a:bodyPr>
          <a:lstStyle/>
          <a:p>
            <a:r>
              <a:rPr lang="ru-RU" altLang="ru-RU" dirty="0" smtClean="0"/>
              <a:t>Пособия для подготовки к ВПР</a:t>
            </a:r>
          </a:p>
        </p:txBody>
      </p:sp>
      <p:sp>
        <p:nvSpPr>
          <p:cNvPr id="65539" name="Объект 2"/>
          <p:cNvSpPr>
            <a:spLocks noGrp="1"/>
          </p:cNvSpPr>
          <p:nvPr>
            <p:ph idx="1"/>
          </p:nvPr>
        </p:nvSpPr>
        <p:spPr>
          <a:xfrm>
            <a:off x="107504" y="1417638"/>
            <a:ext cx="4608512" cy="4708525"/>
          </a:xfrm>
        </p:spPr>
        <p:txBody>
          <a:bodyPr/>
          <a:lstStyle/>
          <a:p>
            <a:r>
              <a:rPr lang="ru-RU" altLang="ru-RU" dirty="0"/>
              <a:t>Биология. 5 класс. </a:t>
            </a:r>
            <a:endParaRPr lang="ru-RU" altLang="ru-RU" dirty="0" smtClean="0"/>
          </a:p>
          <a:p>
            <a:r>
              <a:rPr lang="ru-RU" altLang="ru-RU" dirty="0" smtClean="0"/>
              <a:t>10 </a:t>
            </a:r>
            <a:r>
              <a:rPr lang="ru-RU" altLang="ru-RU" dirty="0"/>
              <a:t>вариантов итоговых работ для подготовки к Всероссийской проверочной работе</a:t>
            </a:r>
          </a:p>
          <a:p>
            <a:r>
              <a:rPr lang="ru-RU" altLang="ru-RU" b="1" dirty="0">
                <a:solidFill>
                  <a:srgbClr val="FF0000"/>
                </a:solidFill>
              </a:rPr>
              <a:t>Н.А. Балакина, С.Н. Липина.</a:t>
            </a:r>
            <a:r>
              <a:rPr lang="ru-RU" altLang="ru-RU" dirty="0"/>
              <a:t> </a:t>
            </a:r>
            <a:endParaRPr lang="ru-RU" altLang="ru-RU" dirty="0" smtClean="0"/>
          </a:p>
          <a:p>
            <a:r>
              <a:rPr lang="ru-RU" altLang="ru-RU" dirty="0" smtClean="0"/>
              <a:t>/ Под </a:t>
            </a:r>
            <a:r>
              <a:rPr lang="ru-RU" altLang="ru-RU" dirty="0"/>
              <a:t>ред. П.М. Скворцова</a:t>
            </a:r>
            <a:endParaRPr lang="ru-RU" altLang="ru-RU" b="1" dirty="0" smtClean="0">
              <a:solidFill>
                <a:srgbClr val="FF0000"/>
              </a:solidFill>
            </a:endParaRPr>
          </a:p>
        </p:txBody>
      </p:sp>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3920" y="1052736"/>
            <a:ext cx="3627082" cy="5308730"/>
          </a:xfrm>
          <a:prstGeom prst="rect">
            <a:avLst/>
          </a:prstGeom>
        </p:spPr>
      </p:pic>
    </p:spTree>
    <p:extLst>
      <p:ext uri="{BB962C8B-B14F-4D97-AF65-F5344CB8AC3E}">
        <p14:creationId xmlns:p14="http://schemas.microsoft.com/office/powerpoint/2010/main" val="67197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6096" y="836712"/>
            <a:ext cx="3627434" cy="5310076"/>
          </a:xfrm>
          <a:prstGeom prst="rect">
            <a:avLst/>
          </a:prstGeom>
        </p:spPr>
      </p:pic>
      <p:sp>
        <p:nvSpPr>
          <p:cNvPr id="4" name="Прямоугольник 3"/>
          <p:cNvSpPr/>
          <p:nvPr/>
        </p:nvSpPr>
        <p:spPr>
          <a:xfrm>
            <a:off x="32399" y="1044926"/>
            <a:ext cx="5256831" cy="4893647"/>
          </a:xfrm>
          <a:prstGeom prst="rect">
            <a:avLst/>
          </a:prstGeom>
        </p:spPr>
        <p:txBody>
          <a:bodyPr wrap="square">
            <a:spAutoFit/>
          </a:bodyPr>
          <a:lstStyle/>
          <a:p>
            <a:r>
              <a:rPr lang="ru-RU" sz="2400" dirty="0"/>
              <a:t>В пособии содержатся материалы для подготовки учащихся 5-х классов к Всероссийской проверочной работе (ВПР) по биологии. Содержание материалов полностью соответствует описанию ВПР, ФГОС ООО, Примерной основной образовательной программе основного общего образования, а также содержанию учебников по биологии для 5 класса.</a:t>
            </a:r>
          </a:p>
          <a:p>
            <a:r>
              <a:rPr lang="ru-RU" sz="2400" dirty="0" smtClean="0"/>
              <a:t>Предназначено </a:t>
            </a:r>
            <a:r>
              <a:rPr lang="ru-RU" sz="2400" dirty="0"/>
              <a:t>для учителей биологии, методической службы, учащихся 5-х классов и их родителей.</a:t>
            </a:r>
          </a:p>
        </p:txBody>
      </p:sp>
    </p:spTree>
    <p:extLst>
      <p:ext uri="{BB962C8B-B14F-4D97-AF65-F5344CB8AC3E}">
        <p14:creationId xmlns:p14="http://schemas.microsoft.com/office/powerpoint/2010/main" val="1529981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Заголовок 1"/>
          <p:cNvSpPr>
            <a:spLocks noGrp="1"/>
          </p:cNvSpPr>
          <p:nvPr>
            <p:ph type="title"/>
          </p:nvPr>
        </p:nvSpPr>
        <p:spPr>
          <a:xfrm>
            <a:off x="0" y="476949"/>
            <a:ext cx="8229600" cy="724942"/>
          </a:xfrm>
        </p:spPr>
        <p:txBody>
          <a:bodyPr>
            <a:normAutofit/>
          </a:bodyPr>
          <a:lstStyle/>
          <a:p>
            <a:r>
              <a:rPr lang="ru-RU" altLang="ru-RU" dirty="0"/>
              <a:t>Пособия для подготовки к ВПР</a:t>
            </a:r>
            <a:endParaRPr lang="ru-RU" altLang="ru-RU" dirty="0" smtClean="0"/>
          </a:p>
        </p:txBody>
      </p:sp>
      <p:sp>
        <p:nvSpPr>
          <p:cNvPr id="67587" name="Объект 2"/>
          <p:cNvSpPr>
            <a:spLocks noGrp="1"/>
          </p:cNvSpPr>
          <p:nvPr>
            <p:ph idx="1"/>
          </p:nvPr>
        </p:nvSpPr>
        <p:spPr>
          <a:xfrm>
            <a:off x="457200" y="1600200"/>
            <a:ext cx="4546848" cy="4525963"/>
          </a:xfrm>
        </p:spPr>
        <p:txBody>
          <a:bodyPr/>
          <a:lstStyle/>
          <a:p>
            <a:r>
              <a:rPr lang="ru-RU" altLang="ru-RU" dirty="0"/>
              <a:t>Биология. 6 класс. </a:t>
            </a:r>
            <a:endParaRPr lang="ru-RU" altLang="ru-RU" dirty="0" smtClean="0"/>
          </a:p>
          <a:p>
            <a:r>
              <a:rPr lang="ru-RU" altLang="ru-RU" dirty="0" smtClean="0"/>
              <a:t>10 </a:t>
            </a:r>
            <a:r>
              <a:rPr lang="ru-RU" altLang="ru-RU" dirty="0"/>
              <a:t>вариантов итоговых работ для подготовки к Всероссийской проверочной работе</a:t>
            </a:r>
          </a:p>
          <a:p>
            <a:r>
              <a:rPr lang="ru-RU" altLang="ru-RU" b="1" dirty="0">
                <a:solidFill>
                  <a:srgbClr val="FF0000"/>
                </a:solidFill>
              </a:rPr>
              <a:t>Н.А. Балакина, </a:t>
            </a:r>
            <a:r>
              <a:rPr lang="ru-RU" altLang="ru-RU" b="1" dirty="0" smtClean="0">
                <a:solidFill>
                  <a:srgbClr val="FF0000"/>
                </a:solidFill>
              </a:rPr>
              <a:t>С.Н</a:t>
            </a:r>
            <a:r>
              <a:rPr lang="ru-RU" altLang="ru-RU" b="1" dirty="0">
                <a:solidFill>
                  <a:srgbClr val="FF0000"/>
                </a:solidFill>
              </a:rPr>
              <a:t>. Липина. </a:t>
            </a:r>
            <a:endParaRPr lang="ru-RU" altLang="ru-RU" b="1" dirty="0" smtClean="0">
              <a:solidFill>
                <a:srgbClr val="FF0000"/>
              </a:solidFill>
            </a:endParaRPr>
          </a:p>
          <a:p>
            <a:r>
              <a:rPr lang="ru-RU" altLang="ru-RU" dirty="0" smtClean="0"/>
              <a:t>/ Под </a:t>
            </a:r>
            <a:r>
              <a:rPr lang="ru-RU" altLang="ru-RU" dirty="0"/>
              <a:t>ред. П.М. Скворцова</a:t>
            </a:r>
            <a:endParaRPr lang="ru-RU" altLang="ru-RU" dirty="0" smtClean="0"/>
          </a:p>
        </p:txBody>
      </p:sp>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6096" y="1052736"/>
            <a:ext cx="3650859" cy="5325219"/>
          </a:xfrm>
          <a:prstGeom prst="rect">
            <a:avLst/>
          </a:prstGeom>
        </p:spPr>
      </p:pic>
    </p:spTree>
    <p:extLst>
      <p:ext uri="{BB962C8B-B14F-4D97-AF65-F5344CB8AC3E}">
        <p14:creationId xmlns:p14="http://schemas.microsoft.com/office/powerpoint/2010/main" val="416372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5" y="595274"/>
            <a:ext cx="3964486" cy="5782682"/>
          </a:xfrm>
          <a:prstGeom prst="rect">
            <a:avLst/>
          </a:prstGeom>
        </p:spPr>
      </p:pic>
      <p:sp>
        <p:nvSpPr>
          <p:cNvPr id="3" name="Прямоугольник 2"/>
          <p:cNvSpPr/>
          <p:nvPr/>
        </p:nvSpPr>
        <p:spPr>
          <a:xfrm>
            <a:off x="179512" y="692696"/>
            <a:ext cx="4752528" cy="5355312"/>
          </a:xfrm>
          <a:prstGeom prst="rect">
            <a:avLst/>
          </a:prstGeom>
        </p:spPr>
        <p:txBody>
          <a:bodyPr wrap="square">
            <a:spAutoFit/>
          </a:bodyPr>
          <a:lstStyle/>
          <a:p>
            <a:r>
              <a:rPr lang="ru-RU" dirty="0"/>
              <a:t>В пособии содержатся материалы для подготовки учащихся 6-х классов к Всероссийской проверочной работе (ВПР) по биологии. Содержание материалов полностью соответствует описанию ВПР, ФГОС ООО, Примерной основной образовательной программе основного общего образования, а также содержанию основных учебников по биологии для 6-х (5–6) классов. </a:t>
            </a:r>
            <a:endParaRPr lang="ru-RU" dirty="0" smtClean="0"/>
          </a:p>
          <a:p>
            <a:r>
              <a:rPr lang="ru-RU" dirty="0" smtClean="0"/>
              <a:t>Для </a:t>
            </a:r>
            <a:r>
              <a:rPr lang="ru-RU" dirty="0"/>
              <a:t>удобства материалы представляют собой собранные в полном соответствии с описанием и демонстрационной версией ВПР варианты, содержание каждого из которых соответствует определённому учебнику по биологии 6-х (5–6) классов, включённому в </a:t>
            </a:r>
            <a:r>
              <a:rPr lang="ru-RU" dirty="0" smtClean="0"/>
              <a:t>ФПУ</a:t>
            </a:r>
            <a:endParaRPr lang="ru-RU" dirty="0"/>
          </a:p>
          <a:p>
            <a:r>
              <a:rPr lang="ru-RU" dirty="0" smtClean="0"/>
              <a:t>Предназначено </a:t>
            </a:r>
            <a:r>
              <a:rPr lang="ru-RU" dirty="0"/>
              <a:t>для учителей биологии, методической службы, учащихся 6-х классов и их родителей.</a:t>
            </a:r>
          </a:p>
        </p:txBody>
      </p:sp>
    </p:spTree>
    <p:extLst>
      <p:ext uri="{BB962C8B-B14F-4D97-AF65-F5344CB8AC3E}">
        <p14:creationId xmlns:p14="http://schemas.microsoft.com/office/powerpoint/2010/main" val="4335843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p:cNvSpPr>
            <a:spLocks noGrp="1"/>
          </p:cNvSpPr>
          <p:nvPr>
            <p:ph type="title"/>
          </p:nvPr>
        </p:nvSpPr>
        <p:spPr>
          <a:xfrm>
            <a:off x="107950" y="620688"/>
            <a:ext cx="8785225" cy="1008112"/>
          </a:xfrm>
        </p:spPr>
        <p:txBody>
          <a:bodyPr>
            <a:normAutofit fontScale="90000"/>
          </a:bodyPr>
          <a:lstStyle/>
          <a:p>
            <a:r>
              <a:rPr lang="ru-RU" altLang="ru-RU" sz="3600" b="1" dirty="0" smtClean="0"/>
              <a:t>Пособия издательства «Интеллект-Центр» (готовятся к изданию)</a:t>
            </a:r>
          </a:p>
        </p:txBody>
      </p:sp>
      <p:sp>
        <p:nvSpPr>
          <p:cNvPr id="69635" name="Объект 2"/>
          <p:cNvSpPr>
            <a:spLocks noGrp="1"/>
          </p:cNvSpPr>
          <p:nvPr>
            <p:ph idx="1"/>
          </p:nvPr>
        </p:nvSpPr>
        <p:spPr>
          <a:xfrm>
            <a:off x="107950" y="2996952"/>
            <a:ext cx="8578850" cy="3129210"/>
          </a:xfrm>
        </p:spPr>
        <p:txBody>
          <a:bodyPr/>
          <a:lstStyle/>
          <a:p>
            <a:pPr marL="0" indent="0">
              <a:buFont typeface="Arial" panose="020B0604020202020204" pitchFamily="34" charset="0"/>
              <a:buNone/>
            </a:pPr>
            <a:r>
              <a:rPr lang="ru-RU" altLang="ru-RU" b="1" dirty="0" smtClean="0">
                <a:solidFill>
                  <a:srgbClr val="FF0000"/>
                </a:solidFill>
              </a:rPr>
              <a:t>Биология. 7 класс.</a:t>
            </a:r>
            <a:r>
              <a:rPr lang="ru-RU" altLang="ru-RU" dirty="0" smtClean="0"/>
              <a:t> 10 вариантов итоговых работ для подготовки к Всероссийской проверочной работе</a:t>
            </a:r>
          </a:p>
          <a:p>
            <a:pPr marL="0" indent="0">
              <a:buFont typeface="Arial" panose="020B0604020202020204" pitchFamily="34" charset="0"/>
              <a:buNone/>
            </a:pPr>
            <a:r>
              <a:rPr lang="ru-RU" altLang="ru-RU" b="1" dirty="0" smtClean="0">
                <a:solidFill>
                  <a:srgbClr val="FF0000"/>
                </a:solidFill>
              </a:rPr>
              <a:t>Биология. 8 класс. </a:t>
            </a:r>
            <a:r>
              <a:rPr lang="ru-RU" altLang="ru-RU" dirty="0" smtClean="0"/>
              <a:t>10 вариантов итоговых работ для подготовки к Всероссийской проверочной работе</a:t>
            </a:r>
            <a:endParaRPr lang="ru-RU" altLang="ru-RU" b="1" dirty="0" smtClean="0">
              <a:solidFill>
                <a:srgbClr val="FF0000"/>
              </a:solidFill>
            </a:endParaRPr>
          </a:p>
          <a:p>
            <a:pPr marL="0" indent="0">
              <a:buFont typeface="Arial" panose="020B0604020202020204" pitchFamily="34" charset="0"/>
              <a:buNone/>
            </a:pPr>
            <a:endParaRPr lang="ru-RU" altLang="ru-RU" dirty="0" smtClean="0"/>
          </a:p>
        </p:txBody>
      </p:sp>
    </p:spTree>
    <p:extLst>
      <p:ext uri="{BB962C8B-B14F-4D97-AF65-F5344CB8AC3E}">
        <p14:creationId xmlns:p14="http://schemas.microsoft.com/office/powerpoint/2010/main" val="1864529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Заголовок 3"/>
          <p:cNvSpPr>
            <a:spLocks noGrp="1"/>
          </p:cNvSpPr>
          <p:nvPr>
            <p:ph type="title"/>
          </p:nvPr>
        </p:nvSpPr>
        <p:spPr>
          <a:xfrm>
            <a:off x="1476375" y="1916113"/>
            <a:ext cx="6624017" cy="3084512"/>
          </a:xfrm>
        </p:spPr>
        <p:txBody>
          <a:bodyPr/>
          <a:lstStyle/>
          <a:p>
            <a:r>
              <a:rPr lang="ru-RU" altLang="ru-RU" sz="4800" b="1" dirty="0" smtClean="0">
                <a:solidFill>
                  <a:srgbClr val="FF0000"/>
                </a:solidFill>
              </a:rPr>
              <a:t>Спасибо за внимание!</a:t>
            </a:r>
            <a:br>
              <a:rPr lang="ru-RU" altLang="ru-RU" sz="4800" b="1" dirty="0" smtClean="0">
                <a:solidFill>
                  <a:srgbClr val="FF0000"/>
                </a:solidFill>
              </a:rPr>
            </a:br>
            <a:r>
              <a:rPr lang="ru-RU" altLang="ru-RU" dirty="0" smtClean="0"/>
              <a:t/>
            </a:r>
            <a:br>
              <a:rPr lang="ru-RU" altLang="ru-RU" dirty="0" smtClean="0"/>
            </a:br>
            <a:endParaRPr lang="ru-RU" altLang="ru-RU" dirty="0" smtClean="0"/>
          </a:p>
        </p:txBody>
      </p:sp>
    </p:spTree>
    <p:extLst>
      <p:ext uri="{BB962C8B-B14F-4D97-AF65-F5344CB8AC3E}">
        <p14:creationId xmlns:p14="http://schemas.microsoft.com/office/powerpoint/2010/main" val="1983831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normAutofit fontScale="90000"/>
          </a:bodyPr>
          <a:lstStyle/>
          <a:p>
            <a:r>
              <a:rPr lang="ru-RU" altLang="ru-RU" b="1" smtClean="0"/>
              <a:t>Материалы, с которыми работает учитель </a:t>
            </a:r>
          </a:p>
        </p:txBody>
      </p:sp>
      <p:sp>
        <p:nvSpPr>
          <p:cNvPr id="22531" name="Объект 2"/>
          <p:cNvSpPr>
            <a:spLocks noGrp="1"/>
          </p:cNvSpPr>
          <p:nvPr>
            <p:ph idx="1"/>
          </p:nvPr>
        </p:nvSpPr>
        <p:spPr>
          <a:xfrm>
            <a:off x="323528" y="1600200"/>
            <a:ext cx="8712522" cy="4709120"/>
          </a:xfrm>
        </p:spPr>
        <p:txBody>
          <a:bodyPr/>
          <a:lstStyle/>
          <a:p>
            <a:r>
              <a:rPr lang="ru-RU" altLang="ru-RU" sz="2400" b="1" i="1" dirty="0" smtClean="0"/>
              <a:t>Кодификатор</a:t>
            </a:r>
            <a:r>
              <a:rPr lang="ru-RU" altLang="ru-RU" sz="2400" dirty="0" smtClean="0"/>
              <a:t> проверяемых требований к результатам освоения основной образовательной программы основного общего образования и элементов содержания для проведения основного государственного экзамена по биологии</a:t>
            </a:r>
          </a:p>
          <a:p>
            <a:r>
              <a:rPr lang="ru-RU" altLang="ru-RU" sz="2400" b="1" i="1" dirty="0" smtClean="0"/>
              <a:t>Спецификация</a:t>
            </a:r>
            <a:r>
              <a:rPr lang="ru-RU" altLang="ru-RU" sz="2400" dirty="0" smtClean="0"/>
              <a:t> </a:t>
            </a:r>
            <a:r>
              <a:rPr lang="ru-RU" altLang="ru-RU" sz="2400" b="1" i="1" dirty="0" smtClean="0"/>
              <a:t>(Описание) </a:t>
            </a:r>
            <a:r>
              <a:rPr lang="ru-RU" altLang="ru-RU" sz="2400" dirty="0" smtClean="0"/>
              <a:t>контрольных измерительных материалов для проведения в 2020 году основного государственного экзамена по биологии / Всероссийской проверочной работы по биологии</a:t>
            </a:r>
          </a:p>
          <a:p>
            <a:r>
              <a:rPr lang="ru-RU" altLang="ru-RU" sz="2400" b="1" i="1" dirty="0" smtClean="0"/>
              <a:t>Демонстрационный вариант (Образец) </a:t>
            </a:r>
            <a:r>
              <a:rPr lang="ru-RU" altLang="ru-RU" sz="2400" dirty="0" smtClean="0"/>
              <a:t>контрольных измерительных материалов для проведения в 2020 году основного государственного экзамена по биологии / </a:t>
            </a:r>
            <a:r>
              <a:rPr lang="ru-RU" altLang="ru-RU" sz="2400" dirty="0"/>
              <a:t>Всероссийской проверочной работы по биологии</a:t>
            </a:r>
          </a:p>
          <a:p>
            <a:endParaRPr lang="ru-RU" altLang="ru-RU" sz="2400" dirty="0" smtClean="0"/>
          </a:p>
        </p:txBody>
      </p:sp>
    </p:spTree>
    <p:extLst>
      <p:ext uri="{BB962C8B-B14F-4D97-AF65-F5344CB8AC3E}">
        <p14:creationId xmlns:p14="http://schemas.microsoft.com/office/powerpoint/2010/main" val="1719598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349250" y="764704"/>
            <a:ext cx="8229600" cy="936625"/>
          </a:xfrm>
        </p:spPr>
        <p:txBody>
          <a:bodyPr>
            <a:normAutofit fontScale="90000"/>
          </a:bodyPr>
          <a:lstStyle/>
          <a:p>
            <a:r>
              <a:rPr lang="ru-RU" altLang="ru-RU" sz="2400" b="1" i="1" dirty="0" smtClean="0">
                <a:solidFill>
                  <a:srgbClr val="FF0000"/>
                </a:solidFill>
              </a:rPr>
              <a:t>Кодификатор. </a:t>
            </a:r>
            <a:r>
              <a:rPr lang="ru-RU" altLang="ru-RU" sz="2400" b="1" dirty="0" smtClean="0"/>
              <a:t>Раздел 2. Перечень элементов содержания, проверяемых на основном государственном экзамене по БИОЛОГИИ</a:t>
            </a:r>
          </a:p>
        </p:txBody>
      </p:sp>
      <p:sp>
        <p:nvSpPr>
          <p:cNvPr id="32771" name="Объект 2"/>
          <p:cNvSpPr>
            <a:spLocks noGrp="1"/>
          </p:cNvSpPr>
          <p:nvPr>
            <p:ph idx="1"/>
          </p:nvPr>
        </p:nvSpPr>
        <p:spPr>
          <a:xfrm>
            <a:off x="107950" y="2132855"/>
            <a:ext cx="8712200" cy="3993307"/>
          </a:xfrm>
        </p:spPr>
        <p:txBody>
          <a:bodyPr/>
          <a:lstStyle/>
          <a:p>
            <a:pPr marL="0" indent="0">
              <a:buFont typeface="Arial" panose="020B0604020202020204" pitchFamily="34" charset="0"/>
              <a:buNone/>
            </a:pPr>
            <a:r>
              <a:rPr lang="ru-RU" altLang="ru-RU" sz="2400" b="1" dirty="0" smtClean="0"/>
              <a:t>Раздел 1 : Биология как наука. Методы биологии </a:t>
            </a:r>
          </a:p>
          <a:p>
            <a:pPr marL="0" indent="0">
              <a:buFont typeface="Arial" panose="020B0604020202020204" pitchFamily="34" charset="0"/>
              <a:buNone/>
            </a:pPr>
            <a:r>
              <a:rPr lang="ru-RU" altLang="ru-RU" sz="2400" dirty="0" smtClean="0"/>
              <a:t>Биология как наука. </a:t>
            </a:r>
          </a:p>
          <a:p>
            <a:pPr marL="0" indent="0">
              <a:buFont typeface="Arial" panose="020B0604020202020204" pitchFamily="34" charset="0"/>
              <a:buNone/>
            </a:pPr>
            <a:r>
              <a:rPr lang="ru-RU" altLang="ru-RU" sz="2400" dirty="0" smtClean="0"/>
              <a:t>Методы изучения живых организмов. </a:t>
            </a:r>
          </a:p>
          <a:p>
            <a:pPr marL="0" indent="0">
              <a:buFont typeface="Arial" panose="020B0604020202020204" pitchFamily="34" charset="0"/>
              <a:buNone/>
            </a:pPr>
            <a:r>
              <a:rPr lang="ru-RU" altLang="ru-RU" sz="2400" dirty="0" smtClean="0"/>
              <a:t>Научные методы изучения, применяемые в биологии: наблюдение, описание, эксперимент. </a:t>
            </a:r>
          </a:p>
          <a:p>
            <a:pPr marL="0" indent="0">
              <a:buFont typeface="Arial" panose="020B0604020202020204" pitchFamily="34" charset="0"/>
              <a:buNone/>
            </a:pPr>
            <a:r>
              <a:rPr lang="ru-RU" altLang="ru-RU" sz="2400" dirty="0" smtClean="0"/>
              <a:t>Гипотеза, модель, теория, их значение повседневной жизни. </a:t>
            </a:r>
          </a:p>
          <a:p>
            <a:pPr marL="0" indent="0">
              <a:buFont typeface="Arial" panose="020B0604020202020204" pitchFamily="34" charset="0"/>
              <a:buNone/>
            </a:pPr>
            <a:r>
              <a:rPr lang="ru-RU" altLang="ru-RU" sz="2400" dirty="0" smtClean="0"/>
              <a:t>Биологические науки. Роль биологии в формировании естественнонаучной картины мира.</a:t>
            </a:r>
          </a:p>
        </p:txBody>
      </p:sp>
    </p:spTree>
    <p:extLst>
      <p:ext uri="{BB962C8B-B14F-4D97-AF65-F5344CB8AC3E}">
        <p14:creationId xmlns:p14="http://schemas.microsoft.com/office/powerpoint/2010/main" val="3072759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349250" y="692696"/>
            <a:ext cx="8229600" cy="863600"/>
          </a:xfrm>
        </p:spPr>
        <p:txBody>
          <a:bodyPr>
            <a:normAutofit fontScale="90000"/>
          </a:bodyPr>
          <a:lstStyle/>
          <a:p>
            <a:r>
              <a:rPr lang="ru-RU" altLang="ru-RU" sz="2400" b="1" i="1" dirty="0" smtClean="0">
                <a:solidFill>
                  <a:srgbClr val="FF0000"/>
                </a:solidFill>
              </a:rPr>
              <a:t>Кодификатор. </a:t>
            </a:r>
            <a:r>
              <a:rPr lang="ru-RU" altLang="ru-RU" sz="2400" b="1" dirty="0" smtClean="0"/>
              <a:t>Раздел 2. Перечень элементов содержания, проверяемых на основном государственном экзамене по БИОЛОГИИ</a:t>
            </a:r>
          </a:p>
        </p:txBody>
      </p:sp>
      <p:sp>
        <p:nvSpPr>
          <p:cNvPr id="33795" name="Объект 2"/>
          <p:cNvSpPr>
            <a:spLocks noGrp="1"/>
          </p:cNvSpPr>
          <p:nvPr>
            <p:ph idx="1"/>
          </p:nvPr>
        </p:nvSpPr>
        <p:spPr>
          <a:xfrm>
            <a:off x="107950" y="1700807"/>
            <a:ext cx="8712200" cy="4680521"/>
          </a:xfrm>
        </p:spPr>
        <p:txBody>
          <a:bodyPr>
            <a:normAutofit/>
          </a:bodyPr>
          <a:lstStyle/>
          <a:p>
            <a:pPr marL="0" indent="0">
              <a:buFont typeface="Arial" panose="020B0604020202020204" pitchFamily="34" charset="0"/>
              <a:buNone/>
            </a:pPr>
            <a:r>
              <a:rPr lang="ru-RU" altLang="ru-RU" sz="2400" b="1" dirty="0" smtClean="0"/>
              <a:t>Раздел 2 : Признаки живых организмов </a:t>
            </a:r>
          </a:p>
          <a:p>
            <a:pPr marL="0" indent="0">
              <a:buFont typeface="Arial" panose="020B0604020202020204" pitchFamily="34" charset="0"/>
              <a:buNone/>
            </a:pPr>
            <a:r>
              <a:rPr lang="ru-RU" altLang="ru-RU" sz="2400" dirty="0" smtClean="0"/>
              <a:t>Клеточное строение организмов как доказательство их родства, единства живой природы. Многообразие клеток. Хромосомы и гены. Клеточные и неклеточные формы жизни. Вирусы </a:t>
            </a:r>
          </a:p>
          <a:p>
            <a:pPr marL="0" indent="0">
              <a:buFont typeface="Arial" panose="020B0604020202020204" pitchFamily="34" charset="0"/>
              <a:buNone/>
            </a:pPr>
            <a:r>
              <a:rPr lang="ru-RU" altLang="ru-RU" sz="2400" dirty="0" smtClean="0"/>
              <a:t>Одноклеточные и многоклеточные организмы. Наследственность и изменчивость – свойства организмов. Наследственная и ненаследственная изменчивость. Растительные ткани и органы растений. Ткани, органы и системы органов организма человека, их строение и функции. Приёмы выращивания и размножения растений и ухода за ними. </a:t>
            </a:r>
            <a:r>
              <a:rPr lang="ru-RU" altLang="ru-RU" sz="2400" i="1" dirty="0" smtClean="0"/>
              <a:t>Домашние птицы, приёмы выращивания и ухода за птицами. </a:t>
            </a:r>
            <a:r>
              <a:rPr lang="ru-RU" altLang="ru-RU" sz="2400" dirty="0" smtClean="0"/>
              <a:t>Приёмы выращивания и ухода за домашними млекопитающими</a:t>
            </a:r>
          </a:p>
        </p:txBody>
      </p:sp>
    </p:spTree>
    <p:extLst>
      <p:ext uri="{BB962C8B-B14F-4D97-AF65-F5344CB8AC3E}">
        <p14:creationId xmlns:p14="http://schemas.microsoft.com/office/powerpoint/2010/main" val="1747788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467544" y="620688"/>
            <a:ext cx="8229600" cy="864096"/>
          </a:xfrm>
        </p:spPr>
        <p:txBody>
          <a:bodyPr>
            <a:normAutofit fontScale="90000"/>
          </a:bodyPr>
          <a:lstStyle/>
          <a:p>
            <a:r>
              <a:rPr lang="ru-RU" altLang="ru-RU" sz="2400" b="1" i="1" dirty="0" smtClean="0">
                <a:solidFill>
                  <a:srgbClr val="FF0000"/>
                </a:solidFill>
              </a:rPr>
              <a:t>Кодификатор. </a:t>
            </a:r>
            <a:r>
              <a:rPr lang="ru-RU" altLang="ru-RU" sz="2400" b="1" dirty="0" smtClean="0"/>
              <a:t>Раздел 2. Перечень элементов содержания, проверяемых на основном государственном экзамене по БИОЛОГИИ</a:t>
            </a:r>
          </a:p>
        </p:txBody>
      </p:sp>
      <p:sp>
        <p:nvSpPr>
          <p:cNvPr id="34819" name="Объект 2"/>
          <p:cNvSpPr>
            <a:spLocks noGrp="1"/>
          </p:cNvSpPr>
          <p:nvPr>
            <p:ph idx="1"/>
          </p:nvPr>
        </p:nvSpPr>
        <p:spPr>
          <a:xfrm>
            <a:off x="107950" y="1772816"/>
            <a:ext cx="8712200" cy="4536504"/>
          </a:xfrm>
        </p:spPr>
        <p:txBody>
          <a:bodyPr/>
          <a:lstStyle/>
          <a:p>
            <a:pPr marL="0" indent="0">
              <a:buFont typeface="Arial" panose="020B0604020202020204" pitchFamily="34" charset="0"/>
              <a:buNone/>
            </a:pPr>
            <a:r>
              <a:rPr lang="ru-RU" altLang="ru-RU" sz="2400" b="1" smtClean="0"/>
              <a:t>Раздел 3 : Система, многообразие и эволюция живой природы</a:t>
            </a:r>
          </a:p>
          <a:p>
            <a:pPr marL="0" indent="0">
              <a:buFont typeface="Arial" panose="020B0604020202020204" pitchFamily="34" charset="0"/>
              <a:buNone/>
            </a:pPr>
            <a:r>
              <a:rPr lang="ru-RU" altLang="ru-RU" sz="2400" smtClean="0"/>
              <a:t>Бактерии, их строение и жизнедеятельность. Роль бактерий в природе, жизни человека. Меры профилактики заболеваний, вызываемых бактериями.</a:t>
            </a:r>
          </a:p>
          <a:p>
            <a:pPr marL="0" indent="0">
              <a:buFont typeface="Arial" panose="020B0604020202020204" pitchFamily="34" charset="0"/>
              <a:buNone/>
            </a:pPr>
            <a:r>
              <a:rPr lang="ru-RU" altLang="ru-RU" sz="2400" smtClean="0"/>
              <a:t>Отличительные особенности грибов. Многообразие грибов. Роль грибов в природе, жизни человека. Лишайники, их роль в природе и жизни человека</a:t>
            </a:r>
          </a:p>
          <a:p>
            <a:pPr marL="0" indent="0">
              <a:buFont typeface="Arial" panose="020B0604020202020204" pitchFamily="34" charset="0"/>
              <a:buNone/>
            </a:pPr>
            <a:r>
              <a:rPr lang="ru-RU" altLang="ru-RU" sz="2400" smtClean="0"/>
              <a:t>Многообразие и значение растений в природе и жизни человека. Растение – целостный организм (биосистема). Водоросли – низшие растения. Высшие споровые растения. Отдел Голосеменные. Отдел Покрытосеменные (Цветковые)</a:t>
            </a:r>
          </a:p>
        </p:txBody>
      </p:sp>
    </p:spTree>
    <p:extLst>
      <p:ext uri="{BB962C8B-B14F-4D97-AF65-F5344CB8AC3E}">
        <p14:creationId xmlns:p14="http://schemas.microsoft.com/office/powerpoint/2010/main" val="929719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323528" y="634901"/>
            <a:ext cx="8712968" cy="777875"/>
          </a:xfrm>
        </p:spPr>
        <p:txBody>
          <a:bodyPr>
            <a:normAutofit fontScale="90000"/>
          </a:bodyPr>
          <a:lstStyle/>
          <a:p>
            <a:r>
              <a:rPr lang="ru-RU" altLang="ru-RU" sz="2400" b="1" i="1" dirty="0" smtClean="0">
                <a:solidFill>
                  <a:srgbClr val="FF0000"/>
                </a:solidFill>
              </a:rPr>
              <a:t>Кодификатор. </a:t>
            </a:r>
            <a:r>
              <a:rPr lang="ru-RU" altLang="ru-RU" sz="2400" b="1" dirty="0" smtClean="0"/>
              <a:t>Раздел 2. Перечень элементов содержания, проверяемых на основном государственном экзамене по БИОЛОГИИ</a:t>
            </a:r>
          </a:p>
        </p:txBody>
      </p:sp>
      <p:sp>
        <p:nvSpPr>
          <p:cNvPr id="35843" name="Объект 2"/>
          <p:cNvSpPr>
            <a:spLocks noGrp="1"/>
          </p:cNvSpPr>
          <p:nvPr>
            <p:ph idx="1"/>
          </p:nvPr>
        </p:nvSpPr>
        <p:spPr>
          <a:xfrm>
            <a:off x="107950" y="1412776"/>
            <a:ext cx="9036050" cy="4896544"/>
          </a:xfrm>
        </p:spPr>
        <p:txBody>
          <a:bodyPr>
            <a:normAutofit lnSpcReduction="10000"/>
          </a:bodyPr>
          <a:lstStyle/>
          <a:p>
            <a:pPr marL="0" indent="0">
              <a:buFont typeface="Arial" panose="020B0604020202020204" pitchFamily="34" charset="0"/>
              <a:buNone/>
            </a:pPr>
            <a:r>
              <a:rPr lang="ru-RU" altLang="ru-RU" sz="2400" b="1" dirty="0" smtClean="0"/>
              <a:t>Раздел 3 : Система, многообразие и эволюция живой природы</a:t>
            </a:r>
          </a:p>
          <a:p>
            <a:pPr marL="0" indent="0">
              <a:buFont typeface="Arial" panose="020B0604020202020204" pitchFamily="34" charset="0"/>
              <a:buNone/>
            </a:pPr>
            <a:r>
              <a:rPr lang="ru-RU" altLang="ru-RU" sz="2400" dirty="0" smtClean="0"/>
              <a:t>Многообразие и классификация животных. Значение простейших в природе и жизни человека. Тип Моллюски и их значение в природе и жизни человека. Общая характеристика типа Членистоногие и их значение в природе и жизни человека. Значение рыб в природе и жизни человека. Рыбоводство и охрана рыбных запасов. Значение земноводных в природе и жизни человека. Значение пресмыкающихся в природе и жизни человека. Значение птиц в природе и жизни человека.  Птицеводство. Происхождение и значение млекопитающих</a:t>
            </a:r>
          </a:p>
          <a:p>
            <a:pPr marL="0" indent="0">
              <a:buFont typeface="Arial" panose="020B0604020202020204" pitchFamily="34" charset="0"/>
              <a:buNone/>
            </a:pPr>
            <a:r>
              <a:rPr lang="ru-RU" altLang="ru-RU" sz="2400" dirty="0" smtClean="0"/>
              <a:t>Ч. Дарвин – основоположник учения об эволюции. Основные движущие силы эволюции в природе. Результаты эволюции: многообразие видов, приспособленность организмов к среде обитания</a:t>
            </a:r>
          </a:p>
        </p:txBody>
      </p:sp>
    </p:spTree>
    <p:extLst>
      <p:ext uri="{BB962C8B-B14F-4D97-AF65-F5344CB8AC3E}">
        <p14:creationId xmlns:p14="http://schemas.microsoft.com/office/powerpoint/2010/main" val="3765627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72245" y="620688"/>
            <a:ext cx="8928100" cy="503833"/>
          </a:xfrm>
        </p:spPr>
        <p:txBody>
          <a:bodyPr>
            <a:normAutofit fontScale="90000"/>
          </a:bodyPr>
          <a:lstStyle/>
          <a:p>
            <a:r>
              <a:rPr lang="ru-RU" altLang="ru-RU" sz="2400" b="1" i="1" dirty="0" smtClean="0">
                <a:solidFill>
                  <a:srgbClr val="FF0000"/>
                </a:solidFill>
              </a:rPr>
              <a:t>Кодификатор. </a:t>
            </a:r>
            <a:r>
              <a:rPr lang="ru-RU" altLang="ru-RU" sz="2400" b="1" dirty="0" smtClean="0"/>
              <a:t>Раздел 2. Перечень элементов содержания, проверяемых на основном государственном экзамене по БИОЛОГИИ</a:t>
            </a:r>
          </a:p>
        </p:txBody>
      </p:sp>
      <p:sp>
        <p:nvSpPr>
          <p:cNvPr id="36867" name="Объект 2"/>
          <p:cNvSpPr>
            <a:spLocks noGrp="1"/>
          </p:cNvSpPr>
          <p:nvPr>
            <p:ph idx="1"/>
          </p:nvPr>
        </p:nvSpPr>
        <p:spPr>
          <a:xfrm>
            <a:off x="107950" y="1340247"/>
            <a:ext cx="9036050" cy="5545137"/>
          </a:xfrm>
        </p:spPr>
        <p:txBody>
          <a:bodyPr/>
          <a:lstStyle/>
          <a:p>
            <a:pPr marL="0" indent="0">
              <a:buFont typeface="Arial" panose="020B0604020202020204" pitchFamily="34" charset="0"/>
              <a:buNone/>
            </a:pPr>
            <a:r>
              <a:rPr lang="ru-RU" altLang="ru-RU" sz="2400" b="1" dirty="0" smtClean="0"/>
              <a:t>Раздел 4 : Человек и его здоровье (15 позиций в кодификаторе)</a:t>
            </a:r>
          </a:p>
          <a:p>
            <a:pPr marL="0" indent="0">
              <a:buFont typeface="Arial" panose="020B0604020202020204" pitchFamily="34" charset="0"/>
              <a:buNone/>
            </a:pPr>
            <a:r>
              <a:rPr lang="ru-RU" altLang="ru-RU" sz="1800" dirty="0" smtClean="0"/>
              <a:t>4.1. Место человека в системе животного мира. Сходства и различия человека и животных. Особенности человека как социального существа</a:t>
            </a:r>
          </a:p>
          <a:p>
            <a:pPr marL="0" indent="0">
              <a:buFont typeface="Arial" panose="020B0604020202020204" pitchFamily="34" charset="0"/>
              <a:buNone/>
            </a:pPr>
            <a:r>
              <a:rPr lang="ru-RU" altLang="ru-RU" sz="1800" dirty="0" smtClean="0"/>
              <a:t>4.2. Регуляция функций организма, способы регуляции. Механизмы регуляции функций. Нервная система: центральная и периферическая, соматическая и вегетативная. Рефлекторный принцип работы нервной системы. Рефлекторная  дуга. Эндокринная система. Гормоны, их роль в регуляции физиологических функций организма</a:t>
            </a:r>
          </a:p>
          <a:p>
            <a:pPr marL="0" indent="0">
              <a:buFont typeface="Arial" panose="020B0604020202020204" pitchFamily="34" charset="0"/>
              <a:buNone/>
            </a:pPr>
            <a:r>
              <a:rPr lang="ru-RU" altLang="ru-RU" sz="1800" dirty="0" smtClean="0"/>
              <a:t>4.3. Питание. Пищеварение. Пищеварительная система: строение и функции. Ферменты, роль ферментов в пищеварении</a:t>
            </a:r>
          </a:p>
          <a:p>
            <a:pPr marL="0" indent="0">
              <a:buFont typeface="Arial" panose="020B0604020202020204" pitchFamily="34" charset="0"/>
              <a:buNone/>
            </a:pPr>
            <a:r>
              <a:rPr lang="ru-RU" altLang="ru-RU" sz="1800" dirty="0" smtClean="0"/>
              <a:t>4.4. Дыхательная система: строение и функции</a:t>
            </a:r>
          </a:p>
          <a:p>
            <a:pPr marL="0" indent="0">
              <a:buFont typeface="Arial" panose="020B0604020202020204" pitchFamily="34" charset="0"/>
              <a:buNone/>
            </a:pPr>
            <a:r>
              <a:rPr lang="ru-RU" altLang="ru-RU" sz="1800" dirty="0" smtClean="0"/>
              <a:t>4.5. Функции крови и лимфы. Поддержание постоянства внутренней среды.  Состав крови. Группы крови. Иммунитет</a:t>
            </a:r>
          </a:p>
          <a:p>
            <a:pPr marL="0" indent="0">
              <a:buFont typeface="Arial" panose="020B0604020202020204" pitchFamily="34" charset="0"/>
              <a:buNone/>
            </a:pPr>
            <a:r>
              <a:rPr lang="ru-RU" altLang="ru-RU" sz="1800" dirty="0" smtClean="0"/>
              <a:t>4.6. Кровеносная и лимфатическая системы: строение, функции</a:t>
            </a:r>
          </a:p>
          <a:p>
            <a:pPr marL="0" indent="0">
              <a:buFont typeface="Arial" panose="020B0604020202020204" pitchFamily="34" charset="0"/>
              <a:buNone/>
            </a:pPr>
            <a:r>
              <a:rPr lang="ru-RU" altLang="ru-RU" sz="1800" dirty="0" smtClean="0"/>
              <a:t>4.7. Обмен веществ и превращение энергии. Две стороны обмена веществ и энергии. Витамины </a:t>
            </a:r>
          </a:p>
        </p:txBody>
      </p:sp>
    </p:spTree>
    <p:extLst>
      <p:ext uri="{BB962C8B-B14F-4D97-AF65-F5344CB8AC3E}">
        <p14:creationId xmlns:p14="http://schemas.microsoft.com/office/powerpoint/2010/main" val="2548035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Презентация5">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Презентация5</Template>
  <TotalTime>165</TotalTime>
  <Words>2510</Words>
  <Application>Microsoft Office PowerPoint</Application>
  <PresentationFormat>Экран (4:3)</PresentationFormat>
  <Paragraphs>147</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Презентация5</vt:lpstr>
      <vt:lpstr>Особенности подготовки учащихся по биологии в связи с изменениями во ФГОС, ОГЭ и ВПР</vt:lpstr>
      <vt:lpstr>Парадокс объективного оценивания</vt:lpstr>
      <vt:lpstr>Независимые процедуры внешнего контроля</vt:lpstr>
      <vt:lpstr>Материалы, с которыми работает учитель </vt:lpstr>
      <vt:lpstr>Кодификатор. Раздел 2. Перечень элементов содержания, проверяемых на основном государственном экзамене по БИОЛОГИИ</vt:lpstr>
      <vt:lpstr>Кодификатор. Раздел 2. Перечень элементов содержания, проверяемых на основном государственном экзамене по БИОЛОГИИ</vt:lpstr>
      <vt:lpstr>Кодификатор. Раздел 2. Перечень элементов содержания, проверяемых на основном государственном экзамене по БИОЛОГИИ</vt:lpstr>
      <vt:lpstr>Кодификатор. Раздел 2. Перечень элементов содержания, проверяемых на основном государственном экзамене по БИОЛОГИИ</vt:lpstr>
      <vt:lpstr>Кодификатор. Раздел 2. Перечень элементов содержания, проверяемых на основном государственном экзамене по БИОЛОГИИ</vt:lpstr>
      <vt:lpstr>Кодификатор. Раздел 2. Перечень элементов содержания, проверяемых на основном государственном экзамене по БИОЛОГИИ</vt:lpstr>
      <vt:lpstr>Кодификатор. Раздел 2. Перечень элементов содержания, проверяемых на основном государственном экзамене по БИОЛОГИИ</vt:lpstr>
      <vt:lpstr>Кодификатор. Раздел 2. Перечень элементов содержания, проверяемых на основном государственном экзамене по БИОЛОГИИ</vt:lpstr>
      <vt:lpstr>Кодификатор. Раздел 2. Перечень элементов содержания, проверяемых на основном государственном экзамене по БИОЛОГИИ</vt:lpstr>
      <vt:lpstr>Изменения в КИМ 2020 года по сравнению с 2019 годом</vt:lpstr>
      <vt:lpstr>Как изменился вариант КИМ</vt:lpstr>
      <vt:lpstr>Как изменился вариант КИМ тематически</vt:lpstr>
      <vt:lpstr>Как изменился вариант КИМ тематически</vt:lpstr>
      <vt:lpstr>Примеры новых заданий: №1 из демо-варианта</vt:lpstr>
      <vt:lpstr>Примеры новых заданий: возможные примеры задания №1</vt:lpstr>
      <vt:lpstr>Примеры новых заданий: возможные примеры задания №1</vt:lpstr>
      <vt:lpstr>Примеры новых заданий: №20 из демо-варианта</vt:lpstr>
      <vt:lpstr>Примеры новых заданий: возможные примеры задания №20</vt:lpstr>
      <vt:lpstr>Примеры новых заданий: возможные примеры задания №20</vt:lpstr>
      <vt:lpstr>Как изменился вариант КИМ</vt:lpstr>
      <vt:lpstr>Примеры новых заданий: №27 из демо-варианта</vt:lpstr>
      <vt:lpstr>Примеры новых заданий: возможные примеры задания №27</vt:lpstr>
      <vt:lpstr>Примеры новых заданий: №30 из демо-варианта</vt:lpstr>
      <vt:lpstr>Примеры новых заданий: возможные примеры задания №30</vt:lpstr>
      <vt:lpstr>Пособия для подготовки к ОГЭ_2020_биология</vt:lpstr>
      <vt:lpstr>Презентация PowerPoint</vt:lpstr>
      <vt:lpstr>Материалы КИМ Всероссийских проверочных работ по биологии</vt:lpstr>
      <vt:lpstr>Материалы  КИМ Всероссийских проверочных работ в 11 классе</vt:lpstr>
      <vt:lpstr>Пособия для подготовки к ВПР</vt:lpstr>
      <vt:lpstr>Презентация PowerPoint</vt:lpstr>
      <vt:lpstr>Пособия для подготовки к ВПР</vt:lpstr>
      <vt:lpstr>Презентация PowerPoint</vt:lpstr>
      <vt:lpstr>Пособия издательства «Интеллект-Центр» (готовятся к изданию)</vt:lpstr>
      <vt:lpstr>Спасибо за внимание!  </vt:lpstr>
    </vt:vector>
  </TitlesOfParts>
  <Company>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Naum Soloveychik</dc:creator>
  <cp:lastModifiedBy>Анастасия Черепнева</cp:lastModifiedBy>
  <cp:revision>11</cp:revision>
  <dcterms:created xsi:type="dcterms:W3CDTF">2016-05-25T17:40:02Z</dcterms:created>
  <dcterms:modified xsi:type="dcterms:W3CDTF">2019-11-07T13:52:27Z</dcterms:modified>
</cp:coreProperties>
</file>