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346" r:id="rId3"/>
    <p:sldId id="347" r:id="rId4"/>
    <p:sldId id="348" r:id="rId5"/>
    <p:sldId id="349" r:id="rId6"/>
    <p:sldId id="352" r:id="rId7"/>
    <p:sldId id="350" r:id="rId8"/>
    <p:sldId id="351" r:id="rId9"/>
    <p:sldId id="354" r:id="rId10"/>
    <p:sldId id="355" r:id="rId11"/>
    <p:sldId id="356" r:id="rId12"/>
    <p:sldId id="353" r:id="rId13"/>
    <p:sldId id="364" r:id="rId14"/>
    <p:sldId id="357" r:id="rId15"/>
    <p:sldId id="358" r:id="rId16"/>
    <p:sldId id="365" r:id="rId17"/>
    <p:sldId id="367" r:id="rId18"/>
    <p:sldId id="362" r:id="rId19"/>
    <p:sldId id="368" r:id="rId20"/>
    <p:sldId id="363" r:id="rId21"/>
    <p:sldId id="369" r:id="rId22"/>
    <p:sldId id="370" r:id="rId23"/>
    <p:sldId id="371" r:id="rId24"/>
    <p:sldId id="373" r:id="rId25"/>
    <p:sldId id="359" r:id="rId26"/>
    <p:sldId id="374" r:id="rId27"/>
    <p:sldId id="375" r:id="rId28"/>
    <p:sldId id="376" r:id="rId29"/>
    <p:sldId id="377" r:id="rId30"/>
    <p:sldId id="372" r:id="rId31"/>
    <p:sldId id="378" r:id="rId32"/>
    <p:sldId id="379" r:id="rId33"/>
    <p:sldId id="380" r:id="rId34"/>
    <p:sldId id="381" r:id="rId35"/>
    <p:sldId id="383" r:id="rId36"/>
    <p:sldId id="382" r:id="rId37"/>
    <p:sldId id="384" r:id="rId38"/>
    <p:sldId id="385" r:id="rId39"/>
    <p:sldId id="386" r:id="rId40"/>
    <p:sldId id="360" r:id="rId41"/>
    <p:sldId id="361" r:id="rId42"/>
    <p:sldId id="387" r:id="rId43"/>
    <p:sldId id="388" r:id="rId44"/>
    <p:sldId id="338" r:id="rId45"/>
    <p:sldId id="389" r:id="rId46"/>
    <p:sldId id="345" r:id="rId47"/>
  </p:sldIdLst>
  <p:sldSz cx="9144000" cy="5143500" type="screen16x9"/>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66"/>
    <a:srgbClr val="333399"/>
    <a:srgbClr val="CC3300"/>
    <a:srgbClr val="A828A8"/>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96056" autoAdjust="0"/>
  </p:normalViewPr>
  <p:slideViewPr>
    <p:cSldViewPr>
      <p:cViewPr>
        <p:scale>
          <a:sx n="93" d="100"/>
          <a:sy n="93" d="100"/>
        </p:scale>
        <p:origin x="-108" y="-58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ru-RU"/>
          </a:p>
        </p:txBody>
      </p:sp>
      <p:sp>
        <p:nvSpPr>
          <p:cNvPr id="358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1FDDE9CE-61E7-48F6-9E3C-9C5C00CAF754}" type="datetimeFigureOut">
              <a:rPr lang="ru-RU"/>
              <a:pPr>
                <a:defRPr/>
              </a:pPr>
              <a:t>19.04.2022</a:t>
            </a:fld>
            <a:endParaRPr lang="ru-RU"/>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358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ru-RU"/>
          </a:p>
        </p:txBody>
      </p:sp>
      <p:sp>
        <p:nvSpPr>
          <p:cNvPr id="358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35BEB18-7886-40BC-BD5D-5B4EBE420409}" type="slidenum">
              <a:rPr lang="ru-RU"/>
              <a:pPr>
                <a:defRPr/>
              </a:pPr>
              <a:t>‹#›</a:t>
            </a:fld>
            <a:endParaRPr lang="ru-RU"/>
          </a:p>
        </p:txBody>
      </p:sp>
    </p:spTree>
    <p:extLst>
      <p:ext uri="{BB962C8B-B14F-4D97-AF65-F5344CB8AC3E}">
        <p14:creationId xmlns:p14="http://schemas.microsoft.com/office/powerpoint/2010/main" val="9052766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раз слайда 1">
            <a:extLst>
              <a:ext uri="{FF2B5EF4-FFF2-40B4-BE49-F238E27FC236}">
                <a16:creationId xmlns:a16="http://schemas.microsoft.com/office/drawing/2014/main" xmlns="" id="{D180AA32-C0A3-41C3-BBC4-00382C5B10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Заметки 2">
            <a:extLst>
              <a:ext uri="{FF2B5EF4-FFF2-40B4-BE49-F238E27FC236}">
                <a16:creationId xmlns:a16="http://schemas.microsoft.com/office/drawing/2014/main" xmlns="" id="{6B8E5966-E19E-403E-9885-E0BE2D7A7B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17412" name="Номер слайда 3">
            <a:extLst>
              <a:ext uri="{FF2B5EF4-FFF2-40B4-BE49-F238E27FC236}">
                <a16:creationId xmlns:a16="http://schemas.microsoft.com/office/drawing/2014/main" xmlns="" id="{13054764-953D-4D02-9B1F-85A3544005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21BC5C-130E-4717-8BD9-169BD9A08FBF}" type="slidenum">
              <a:rPr lang="ru-RU" altLang="ru-RU">
                <a:latin typeface="Tahoma" panose="020B0604030504040204" pitchFamily="34" charset="0"/>
              </a:rPr>
              <a:pPr>
                <a:spcBef>
                  <a:spcPct val="0"/>
                </a:spcBef>
              </a:pPr>
              <a:t>5</a:t>
            </a:fld>
            <a:endParaRPr lang="ru-RU" altLang="ru-RU">
              <a:latin typeface="Tahoma" panose="020B0604030504040204" pitchFamily="34" charset="0"/>
            </a:endParaRPr>
          </a:p>
        </p:txBody>
      </p:sp>
    </p:spTree>
    <p:extLst>
      <p:ext uri="{BB962C8B-B14F-4D97-AF65-F5344CB8AC3E}">
        <p14:creationId xmlns:p14="http://schemas.microsoft.com/office/powerpoint/2010/main" val="2683727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35BEB18-7886-40BC-BD5D-5B4EBE420409}" type="slidenum">
              <a:rPr lang="ru-RU" smtClean="0"/>
              <a:pPr>
                <a:defRPr/>
              </a:pPr>
              <a:t>43</a:t>
            </a:fld>
            <a:endParaRPr lang="ru-RU"/>
          </a:p>
        </p:txBody>
      </p:sp>
    </p:spTree>
    <p:extLst>
      <p:ext uri="{BB962C8B-B14F-4D97-AF65-F5344CB8AC3E}">
        <p14:creationId xmlns:p14="http://schemas.microsoft.com/office/powerpoint/2010/main" val="3179282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4225732D-47F8-439F-B506-FF889AA0BEA4}" type="datetimeFigureOut">
              <a:rPr lang="ru-RU"/>
              <a:pPr>
                <a:defRPr/>
              </a:pPr>
              <a:t>19.04.2022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EF75A25-2D48-4AC3-B9C1-47D9E2335106}"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17128CD0-8065-4EEF-B420-A30CF764E29A}" type="datetimeFigureOut">
              <a:rPr lang="ru-RU"/>
              <a:pPr>
                <a:defRPr/>
              </a:pPr>
              <a:t>19.04.2022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79B2E52-4AE3-4164-8D32-C7B24C4E9F8A}"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1"/>
            <a:ext cx="2057400" cy="329088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54781"/>
            <a:ext cx="6019800" cy="329088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2BF0A073-F20E-49DD-9F7C-AE890F07B601}" type="datetimeFigureOut">
              <a:rPr lang="ru-RU"/>
              <a:pPr>
                <a:defRPr/>
              </a:pPr>
              <a:t>19.04.2022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957E594-BAA7-4A53-8B77-83FC0275E693}"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2F270831-FD46-4F9F-B972-CEF2AA5C037C}" type="datetimeFigureOut">
              <a:rPr lang="ru-RU"/>
              <a:pPr>
                <a:defRPr/>
              </a:pPr>
              <a:t>19.04.2022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190A8D3-8818-4D7B-AABC-E195AF189D9C}"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0A54BE4B-9D30-4F9E-A707-4F6D8D3ADC78}" type="datetimeFigureOut">
              <a:rPr lang="ru-RU"/>
              <a:pPr>
                <a:defRPr/>
              </a:pPr>
              <a:t>19.04.2022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DBED13E-7A26-4077-92E5-978126A05B7D}"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C81B3DF0-5554-4081-A06A-5DE8E4B2F582}" type="datetimeFigureOut">
              <a:rPr lang="ru-RU"/>
              <a:pPr>
                <a:defRPr/>
              </a:pPr>
              <a:t>19.04.2022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48878ED-1162-4BA5-A365-7288E5187726}"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2B9D2FCE-E6DE-4401-8643-B9C59F572DEA}" type="datetimeFigureOut">
              <a:rPr lang="ru-RU"/>
              <a:pPr>
                <a:defRPr/>
              </a:pPr>
              <a:t>19.04.2022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D1D46DF1-A76F-420A-BE70-9A04EE51AAEA}"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492BBEA3-A9F4-4548-AFCE-0EF50A131E7C}" type="datetimeFigureOut">
              <a:rPr lang="ru-RU"/>
              <a:pPr>
                <a:defRPr/>
              </a:pPr>
              <a:t>19.04.2022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61632D02-DA5B-49DD-977F-B35DB85A8FEC}"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B783C06-A529-41D8-90CA-871094DA4D99}" type="datetimeFigureOut">
              <a:rPr lang="ru-RU"/>
              <a:pPr>
                <a:defRPr/>
              </a:pPr>
              <a:t>19.04.2022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5FED0525-BD86-4547-B512-406E8FBF62B9}"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4FB8E8FA-693B-4D33-9EAF-C22F429DB495}" type="datetimeFigureOut">
              <a:rPr lang="ru-RU"/>
              <a:pPr>
                <a:defRPr/>
              </a:pPr>
              <a:t>19.04.2022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3153E1B-EBBC-41A1-A63B-A470E5BEC66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EDBFD70A-3411-41FF-9712-654FC2E9FD52}" type="datetimeFigureOut">
              <a:rPr lang="ru-RU"/>
              <a:pPr>
                <a:defRPr/>
              </a:pPr>
              <a:t>19.04.2022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2080A04-EF91-4462-B7FD-F185B1D37768}"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81ED79C-97C3-440E-A881-62F0FAB37E22}" type="datetimeFigureOut">
              <a:rPr lang="ru-RU"/>
              <a:pPr>
                <a:defRPr/>
              </a:pPr>
              <a:t>19.04.2022</a:t>
            </a:fld>
            <a:endParaRPr lang="ru-RU"/>
          </a:p>
        </p:txBody>
      </p:sp>
      <p:sp>
        <p:nvSpPr>
          <p:cNvPr id="5" name="Нижний колонтитул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59B88F0-AF37-4DC4-93E3-ADE22790DE3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mailto:metod@airis.ru" TargetMode="External"/><Relationship Id="rId7" Type="http://schemas.openxmlformats.org/officeDocument/2006/relationships/hyperlink" Target="https://vk.com/airis_press" TargetMode="External"/><Relationship Id="rId2" Type="http://schemas.openxmlformats.org/officeDocument/2006/relationships/hyperlink" Target="mailto:trade@airis.ru" TargetMode="Externa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hyperlink" Target="https://www.youtube.com/channel/UCBBO-679ykLylUCs-qNm9gQ" TargetMode="External"/><Relationship Id="rId10" Type="http://schemas.openxmlformats.org/officeDocument/2006/relationships/image" Target="../media/image73.png"/><Relationship Id="rId4" Type="http://schemas.openxmlformats.org/officeDocument/2006/relationships/hyperlink" Target="http://www.airis.ru/" TargetMode="External"/><Relationship Id="rId9" Type="http://schemas.openxmlformats.org/officeDocument/2006/relationships/hyperlink" Target="https://ok.ru/airispress"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urok.1sept.ru/" TargetMode="External"/><Relationship Id="rId13" Type="http://schemas.openxmlformats.org/officeDocument/2006/relationships/image" Target="../media/image79.emf"/><Relationship Id="rId18" Type="http://schemas.openxmlformats.org/officeDocument/2006/relationships/image" Target="../media/image82.png"/><Relationship Id="rId3" Type="http://schemas.openxmlformats.org/officeDocument/2006/relationships/image" Target="../media/image74.emf"/><Relationship Id="rId7" Type="http://schemas.openxmlformats.org/officeDocument/2006/relationships/image" Target="../media/image76.emf"/><Relationship Id="rId12" Type="http://schemas.openxmlformats.org/officeDocument/2006/relationships/hyperlink" Target="https://ok.ru/digital.september" TargetMode="External"/><Relationship Id="rId17" Type="http://schemas.openxmlformats.org/officeDocument/2006/relationships/image" Target="../media/image81.emf"/><Relationship Id="rId2" Type="http://schemas.openxmlformats.org/officeDocument/2006/relationships/hyperlink" Target="https://edu.1sept.ru/" TargetMode="External"/><Relationship Id="rId16" Type="http://schemas.openxmlformats.org/officeDocument/2006/relationships/hyperlink" Target="https://www.youtube.com/user/PervoeSentyabrya" TargetMode="External"/><Relationship Id="rId1" Type="http://schemas.openxmlformats.org/officeDocument/2006/relationships/slideLayout" Target="../slideLayouts/slideLayout7.xml"/><Relationship Id="rId6" Type="http://schemas.openxmlformats.org/officeDocument/2006/relationships/hyperlink" Target="https://1sept.ru/" TargetMode="External"/><Relationship Id="rId11" Type="http://schemas.openxmlformats.org/officeDocument/2006/relationships/image" Target="../media/image78.emf"/><Relationship Id="rId5" Type="http://schemas.openxmlformats.org/officeDocument/2006/relationships/image" Target="../media/image75.emf"/><Relationship Id="rId15" Type="http://schemas.openxmlformats.org/officeDocument/2006/relationships/image" Target="../media/image80.emf"/><Relationship Id="rId10" Type="http://schemas.openxmlformats.org/officeDocument/2006/relationships/hyperlink" Target="https://ds.1sept.ru/" TargetMode="External"/><Relationship Id="rId4" Type="http://schemas.openxmlformats.org/officeDocument/2006/relationships/hyperlink" Target="https://video.1sept.ru/" TargetMode="External"/><Relationship Id="rId9" Type="http://schemas.openxmlformats.org/officeDocument/2006/relationships/image" Target="../media/image77.emf"/><Relationship Id="rId14" Type="http://schemas.openxmlformats.org/officeDocument/2006/relationships/hyperlink" Target="https://vk.com/digital.september"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C:\Users\kosonya\Desktop\фон1.png"/>
          <p:cNvPicPr>
            <a:picLocks noChangeAspect="1" noChangeArrowheads="1"/>
          </p:cNvPicPr>
          <p:nvPr/>
        </p:nvPicPr>
        <p:blipFill>
          <a:blip r:embed="rId2" cstate="print"/>
          <a:srcRect/>
          <a:stretch>
            <a:fillRect/>
          </a:stretch>
        </p:blipFill>
        <p:spPr bwMode="auto">
          <a:xfrm>
            <a:off x="0" y="-20638"/>
            <a:ext cx="9180513" cy="5164138"/>
          </a:xfrm>
          <a:prstGeom prst="rect">
            <a:avLst/>
          </a:prstGeom>
          <a:noFill/>
          <a:ln w="9525">
            <a:noFill/>
            <a:miter lim="800000"/>
            <a:headEnd/>
            <a:tailEnd/>
          </a:ln>
        </p:spPr>
      </p:pic>
      <p:sp>
        <p:nvSpPr>
          <p:cNvPr id="14338" name="Объект 2"/>
          <p:cNvSpPr>
            <a:spLocks/>
          </p:cNvSpPr>
          <p:nvPr/>
        </p:nvSpPr>
        <p:spPr bwMode="auto">
          <a:xfrm>
            <a:off x="395288" y="2067694"/>
            <a:ext cx="8289925" cy="1655762"/>
          </a:xfrm>
          <a:prstGeom prst="rect">
            <a:avLst/>
          </a:prstGeom>
          <a:noFill/>
          <a:ln w="9525">
            <a:noFill/>
            <a:miter lim="800000"/>
            <a:headEnd/>
            <a:tailEnd/>
          </a:ln>
        </p:spPr>
        <p:txBody>
          <a:bodyPr/>
          <a:lstStyle/>
          <a:p>
            <a:r>
              <a:rPr lang="ru-RU" sz="2000" b="1" dirty="0">
                <a:solidFill>
                  <a:srgbClr val="C00000"/>
                </a:solidFill>
              </a:rPr>
              <a:t> </a:t>
            </a:r>
            <a:r>
              <a:rPr lang="ru-RU" sz="2400" b="1" dirty="0">
                <a:solidFill>
                  <a:srgbClr val="C00000"/>
                </a:solidFill>
              </a:rPr>
              <a:t>Формирование элементарных математических  </a:t>
            </a:r>
          </a:p>
          <a:p>
            <a:r>
              <a:rPr lang="ru-RU" sz="2400" b="1" dirty="0">
                <a:solidFill>
                  <a:srgbClr val="C00000"/>
                </a:solidFill>
              </a:rPr>
              <a:t>                             представлений</a:t>
            </a:r>
          </a:p>
          <a:p>
            <a:r>
              <a:rPr lang="ru-RU" sz="2400" b="1" dirty="0">
                <a:solidFill>
                  <a:srgbClr val="C00000"/>
                </a:solidFill>
              </a:rPr>
              <a:t>                у детей дошкольного возраста</a:t>
            </a:r>
          </a:p>
          <a:p>
            <a:endParaRPr lang="ru-RU" sz="2000" dirty="0">
              <a:solidFill>
                <a:srgbClr val="C00000"/>
              </a:solidFill>
            </a:endParaRPr>
          </a:p>
        </p:txBody>
      </p:sp>
      <p:sp>
        <p:nvSpPr>
          <p:cNvPr id="14339" name="Прямоугольник 4"/>
          <p:cNvSpPr>
            <a:spLocks noChangeArrowheads="1"/>
          </p:cNvSpPr>
          <p:nvPr/>
        </p:nvSpPr>
        <p:spPr bwMode="auto">
          <a:xfrm>
            <a:off x="395288" y="3651250"/>
            <a:ext cx="4824412" cy="917575"/>
          </a:xfrm>
          <a:prstGeom prst="rect">
            <a:avLst/>
          </a:prstGeom>
          <a:noFill/>
          <a:ln w="9525">
            <a:noFill/>
            <a:miter lim="800000"/>
            <a:headEnd/>
            <a:tailEnd/>
          </a:ln>
        </p:spPr>
        <p:txBody>
          <a:bodyPr>
            <a:spAutoFit/>
          </a:bodyPr>
          <a:lstStyle/>
          <a:p>
            <a:pPr algn="r" defTabSz="449263">
              <a:lnSpc>
                <a:spcPct val="150000"/>
              </a:lnSpc>
              <a:buClr>
                <a:srgbClr val="000000"/>
              </a:buClr>
              <a:buSzPct val="100000"/>
              <a:buFont typeface="Times New Roman" pitchFamily="18" charset="0"/>
              <a:buNone/>
            </a:pPr>
            <a:r>
              <a:rPr lang="ru-RU" b="1" dirty="0">
                <a:solidFill>
                  <a:srgbClr val="000066"/>
                </a:solidFill>
                <a:cs typeface="Arial" charset="0"/>
              </a:rPr>
              <a:t>Рижская Елена Викторовна, </a:t>
            </a:r>
          </a:p>
          <a:p>
            <a:pPr algn="r" defTabSz="449263">
              <a:lnSpc>
                <a:spcPct val="150000"/>
              </a:lnSpc>
              <a:buClr>
                <a:srgbClr val="000000"/>
              </a:buClr>
              <a:buSzPct val="100000"/>
              <a:buFont typeface="Times New Roman" pitchFamily="18" charset="0"/>
              <a:buNone/>
            </a:pPr>
            <a:r>
              <a:rPr lang="ru-RU" b="1" dirty="0">
                <a:solidFill>
                  <a:srgbClr val="000066"/>
                </a:solidFill>
                <a:cs typeface="Arial" charset="0"/>
              </a:rPr>
              <a:t>методист издательства «Айрис-пресс»</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B22F5463-F721-44B0-BB54-98C0DAA69D78}"/>
              </a:ext>
            </a:extLst>
          </p:cNvPr>
          <p:cNvSpPr/>
          <p:nvPr/>
        </p:nvSpPr>
        <p:spPr>
          <a:xfrm>
            <a:off x="1907704" y="627534"/>
            <a:ext cx="3455194" cy="1026319"/>
          </a:xfrm>
          <a:prstGeom prst="rect">
            <a:avLst/>
          </a:prstGeom>
          <a:solidFill>
            <a:srgbClr val="C9E7A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ru-RU" sz="1500" b="1" dirty="0">
                <a:solidFill>
                  <a:srgbClr val="002060"/>
                </a:solidFill>
                <a:latin typeface="Arial" panose="020B0604020202020204" pitchFamily="34" charset="0"/>
                <a:cs typeface="Arial" panose="020B0604020202020204" pitchFamily="34" charset="0"/>
              </a:rPr>
              <a:t>Формы познавательной деятельности</a:t>
            </a:r>
          </a:p>
        </p:txBody>
      </p:sp>
      <p:sp>
        <p:nvSpPr>
          <p:cNvPr id="4" name="Прямоугольник 3">
            <a:extLst>
              <a:ext uri="{FF2B5EF4-FFF2-40B4-BE49-F238E27FC236}">
                <a16:creationId xmlns:a16="http://schemas.microsoft.com/office/drawing/2014/main" xmlns="" id="{5CB2852A-5534-4761-8B02-8554F2D78939}"/>
              </a:ext>
            </a:extLst>
          </p:cNvPr>
          <p:cNvSpPr/>
          <p:nvPr/>
        </p:nvSpPr>
        <p:spPr>
          <a:xfrm>
            <a:off x="683568" y="2355726"/>
            <a:ext cx="1835944" cy="1133475"/>
          </a:xfrm>
          <a:prstGeom prst="rect">
            <a:avLst/>
          </a:prstGeom>
          <a:solidFill>
            <a:srgbClr val="C9E7A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1600" b="1" dirty="0">
                <a:solidFill>
                  <a:srgbClr val="002060"/>
                </a:solidFill>
              </a:rPr>
              <a:t>Непосредственная познавательная деятельность</a:t>
            </a:r>
          </a:p>
        </p:txBody>
      </p:sp>
      <p:sp>
        <p:nvSpPr>
          <p:cNvPr id="5" name="Прямоугольник 4">
            <a:extLst>
              <a:ext uri="{FF2B5EF4-FFF2-40B4-BE49-F238E27FC236}">
                <a16:creationId xmlns:a16="http://schemas.microsoft.com/office/drawing/2014/main" xmlns="" id="{70F9F26A-F762-48C4-9BCF-6929ACF922CB}"/>
              </a:ext>
            </a:extLst>
          </p:cNvPr>
          <p:cNvSpPr/>
          <p:nvPr/>
        </p:nvSpPr>
        <p:spPr>
          <a:xfrm>
            <a:off x="2987824" y="2355726"/>
            <a:ext cx="1835944" cy="1133475"/>
          </a:xfrm>
          <a:prstGeom prst="rect">
            <a:avLst/>
          </a:prstGeom>
          <a:solidFill>
            <a:srgbClr val="C9E7A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1600" b="1" dirty="0">
                <a:solidFill>
                  <a:srgbClr val="002060"/>
                </a:solidFill>
              </a:rPr>
              <a:t>Познавательная деятельность в ходе режимных моментов</a:t>
            </a:r>
          </a:p>
        </p:txBody>
      </p:sp>
      <p:sp>
        <p:nvSpPr>
          <p:cNvPr id="6" name="Прямоугольник 5">
            <a:extLst>
              <a:ext uri="{FF2B5EF4-FFF2-40B4-BE49-F238E27FC236}">
                <a16:creationId xmlns:a16="http://schemas.microsoft.com/office/drawing/2014/main" xmlns="" id="{BAEC17A1-2B7A-4B05-A2B8-89940DB7C1C5}"/>
              </a:ext>
            </a:extLst>
          </p:cNvPr>
          <p:cNvSpPr/>
          <p:nvPr/>
        </p:nvSpPr>
        <p:spPr>
          <a:xfrm>
            <a:off x="5292080" y="2355726"/>
            <a:ext cx="1835944" cy="1133475"/>
          </a:xfrm>
          <a:prstGeom prst="rect">
            <a:avLst/>
          </a:prstGeom>
          <a:solidFill>
            <a:srgbClr val="C9E7A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1600" b="1" dirty="0">
                <a:solidFill>
                  <a:srgbClr val="002060"/>
                </a:solidFill>
              </a:rPr>
              <a:t>Самостоятельная деятельность </a:t>
            </a:r>
          </a:p>
          <a:p>
            <a:pPr algn="ctr" eaLnBrk="1" hangingPunct="1">
              <a:defRPr/>
            </a:pPr>
            <a:r>
              <a:rPr lang="ru-RU" sz="1600" b="1" dirty="0">
                <a:solidFill>
                  <a:srgbClr val="002060"/>
                </a:solidFill>
              </a:rPr>
              <a:t>детей</a:t>
            </a:r>
          </a:p>
        </p:txBody>
      </p:sp>
      <p:cxnSp>
        <p:nvCxnSpPr>
          <p:cNvPr id="8" name="Прямая соединительная линия 7">
            <a:extLst>
              <a:ext uri="{FF2B5EF4-FFF2-40B4-BE49-F238E27FC236}">
                <a16:creationId xmlns:a16="http://schemas.microsoft.com/office/drawing/2014/main" xmlns="" id="{B2B64D24-7164-4477-9B58-BAAEA5A1D8AB}"/>
              </a:ext>
            </a:extLst>
          </p:cNvPr>
          <p:cNvCxnSpPr>
            <a:stCxn id="3" idx="2"/>
            <a:endCxn id="5" idx="0"/>
          </p:cNvCxnSpPr>
          <p:nvPr/>
        </p:nvCxnSpPr>
        <p:spPr>
          <a:xfrm>
            <a:off x="3635301" y="1653853"/>
            <a:ext cx="270495" cy="70187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xmlns="" id="{0C563959-3474-4EFE-BCA3-6006747DD663}"/>
              </a:ext>
            </a:extLst>
          </p:cNvPr>
          <p:cNvCxnSpPr>
            <a:stCxn id="3" idx="2"/>
            <a:endCxn id="4" idx="0"/>
          </p:cNvCxnSpPr>
          <p:nvPr/>
        </p:nvCxnSpPr>
        <p:spPr>
          <a:xfrm flipH="1">
            <a:off x="1601540" y="1653853"/>
            <a:ext cx="2033761" cy="70187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xmlns="" id="{A3C0F0C6-C0F5-4140-AD44-FAA4B58FF6DA}"/>
              </a:ext>
            </a:extLst>
          </p:cNvPr>
          <p:cNvCxnSpPr>
            <a:stCxn id="3" idx="2"/>
            <a:endCxn id="6" idx="0"/>
          </p:cNvCxnSpPr>
          <p:nvPr/>
        </p:nvCxnSpPr>
        <p:spPr>
          <a:xfrm>
            <a:off x="3635301" y="1653853"/>
            <a:ext cx="2574751" cy="70187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041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B266B6D5-94A8-4606-803F-1F4762886795}"/>
              </a:ext>
            </a:extLst>
          </p:cNvPr>
          <p:cNvSpPr/>
          <p:nvPr/>
        </p:nvSpPr>
        <p:spPr>
          <a:xfrm>
            <a:off x="2051720" y="627534"/>
            <a:ext cx="3455194" cy="1026319"/>
          </a:xfrm>
          <a:prstGeom prst="rect">
            <a:avLst/>
          </a:prstGeom>
          <a:solidFill>
            <a:srgbClr val="C9F1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r>
              <a:rPr lang="ru-RU" b="1" dirty="0">
                <a:solidFill>
                  <a:srgbClr val="002060"/>
                </a:solidFill>
              </a:rPr>
              <a:t>Формы организации детей</a:t>
            </a:r>
            <a:endParaRPr lang="ru-RU" b="1" dirty="0"/>
          </a:p>
        </p:txBody>
      </p:sp>
      <p:sp>
        <p:nvSpPr>
          <p:cNvPr id="4" name="Прямоугольник 3">
            <a:extLst>
              <a:ext uri="{FF2B5EF4-FFF2-40B4-BE49-F238E27FC236}">
                <a16:creationId xmlns:a16="http://schemas.microsoft.com/office/drawing/2014/main" xmlns="" id="{1538BD1F-2C68-41B7-9498-E64E23177AF4}"/>
              </a:ext>
            </a:extLst>
          </p:cNvPr>
          <p:cNvSpPr/>
          <p:nvPr/>
        </p:nvSpPr>
        <p:spPr>
          <a:xfrm>
            <a:off x="395536" y="2283718"/>
            <a:ext cx="1835944" cy="1133475"/>
          </a:xfrm>
          <a:prstGeom prst="rect">
            <a:avLst/>
          </a:prstGeom>
          <a:solidFill>
            <a:srgbClr val="C9F1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r>
              <a:rPr lang="ru-RU" b="1" dirty="0">
                <a:solidFill>
                  <a:srgbClr val="002060"/>
                </a:solidFill>
              </a:rPr>
              <a:t>Групповая</a:t>
            </a:r>
          </a:p>
        </p:txBody>
      </p:sp>
      <p:sp>
        <p:nvSpPr>
          <p:cNvPr id="5" name="Прямоугольник 4">
            <a:extLst>
              <a:ext uri="{FF2B5EF4-FFF2-40B4-BE49-F238E27FC236}">
                <a16:creationId xmlns:a16="http://schemas.microsoft.com/office/drawing/2014/main" xmlns="" id="{4FC2F00B-A5D4-4BF7-B28D-1D8065726762}"/>
              </a:ext>
            </a:extLst>
          </p:cNvPr>
          <p:cNvSpPr/>
          <p:nvPr/>
        </p:nvSpPr>
        <p:spPr>
          <a:xfrm>
            <a:off x="2771800" y="2283718"/>
            <a:ext cx="1835944" cy="1133475"/>
          </a:xfrm>
          <a:prstGeom prst="rect">
            <a:avLst/>
          </a:prstGeom>
          <a:solidFill>
            <a:srgbClr val="C9F1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r>
              <a:rPr lang="ru-RU" b="1" dirty="0">
                <a:solidFill>
                  <a:srgbClr val="002060"/>
                </a:solidFill>
              </a:rPr>
              <a:t>Подгрупповая</a:t>
            </a:r>
          </a:p>
        </p:txBody>
      </p:sp>
      <p:sp>
        <p:nvSpPr>
          <p:cNvPr id="6" name="Прямоугольник 5">
            <a:extLst>
              <a:ext uri="{FF2B5EF4-FFF2-40B4-BE49-F238E27FC236}">
                <a16:creationId xmlns:a16="http://schemas.microsoft.com/office/drawing/2014/main" xmlns="" id="{186E7715-A562-4675-A407-81BE5924D2AC}"/>
              </a:ext>
            </a:extLst>
          </p:cNvPr>
          <p:cNvSpPr/>
          <p:nvPr/>
        </p:nvSpPr>
        <p:spPr>
          <a:xfrm>
            <a:off x="5076056" y="2283718"/>
            <a:ext cx="1782365" cy="1133475"/>
          </a:xfrm>
          <a:prstGeom prst="rect">
            <a:avLst/>
          </a:prstGeom>
          <a:solidFill>
            <a:srgbClr val="C9F1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r>
              <a:rPr lang="ru-RU" sz="1600" b="1" dirty="0">
                <a:solidFill>
                  <a:srgbClr val="002060"/>
                </a:solidFill>
              </a:rPr>
              <a:t>Индивидуальная</a:t>
            </a:r>
          </a:p>
        </p:txBody>
      </p:sp>
      <p:cxnSp>
        <p:nvCxnSpPr>
          <p:cNvPr id="8" name="Прямая соединительная линия 7">
            <a:extLst>
              <a:ext uri="{FF2B5EF4-FFF2-40B4-BE49-F238E27FC236}">
                <a16:creationId xmlns:a16="http://schemas.microsoft.com/office/drawing/2014/main" xmlns="" id="{5ACD107C-5C05-42B6-A0C4-64E3951B33EF}"/>
              </a:ext>
            </a:extLst>
          </p:cNvPr>
          <p:cNvCxnSpPr>
            <a:stCxn id="3" idx="2"/>
            <a:endCxn id="5" idx="0"/>
          </p:cNvCxnSpPr>
          <p:nvPr/>
        </p:nvCxnSpPr>
        <p:spPr>
          <a:xfrm flipH="1">
            <a:off x="3689772" y="1653853"/>
            <a:ext cx="89545" cy="62986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xmlns="" id="{8042DA70-69B0-4345-9D79-41DA45805BCC}"/>
              </a:ext>
            </a:extLst>
          </p:cNvPr>
          <p:cNvCxnSpPr>
            <a:stCxn id="3" idx="2"/>
            <a:endCxn id="4" idx="0"/>
          </p:cNvCxnSpPr>
          <p:nvPr/>
        </p:nvCxnSpPr>
        <p:spPr>
          <a:xfrm flipH="1">
            <a:off x="1313508" y="1653853"/>
            <a:ext cx="2465809" cy="62986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xmlns="" id="{C2275B70-3627-4421-B53B-BA63F625B6C0}"/>
              </a:ext>
            </a:extLst>
          </p:cNvPr>
          <p:cNvCxnSpPr>
            <a:stCxn id="3" idx="2"/>
            <a:endCxn id="6" idx="0"/>
          </p:cNvCxnSpPr>
          <p:nvPr/>
        </p:nvCxnSpPr>
        <p:spPr>
          <a:xfrm>
            <a:off x="3779317" y="1653853"/>
            <a:ext cx="2187922" cy="62986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389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Прямоугольник 1">
            <a:extLst>
              <a:ext uri="{FF2B5EF4-FFF2-40B4-BE49-F238E27FC236}">
                <a16:creationId xmlns:a16="http://schemas.microsoft.com/office/drawing/2014/main" xmlns="" id="{791C609E-3708-4525-9C48-BB5D8E26B34C}"/>
              </a:ext>
            </a:extLst>
          </p:cNvPr>
          <p:cNvSpPr>
            <a:spLocks noChangeArrowheads="1"/>
          </p:cNvSpPr>
          <p:nvPr/>
        </p:nvSpPr>
        <p:spPr bwMode="auto">
          <a:xfrm>
            <a:off x="1835696" y="506032"/>
            <a:ext cx="49137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A5AB81"/>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D8B25C"/>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568278"/>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9pPr>
          </a:lstStyle>
          <a:p>
            <a:pPr algn="ctr" eaLnBrk="1" hangingPunct="1">
              <a:spcBef>
                <a:spcPct val="0"/>
              </a:spcBef>
              <a:buClrTx/>
              <a:buSzTx/>
              <a:buFontTx/>
              <a:buNone/>
            </a:pPr>
            <a:r>
              <a:rPr lang="ru-RU" altLang="ru-RU" sz="1800" b="1" dirty="0">
                <a:solidFill>
                  <a:srgbClr val="C00000"/>
                </a:solidFill>
                <a:latin typeface="Tahoma" panose="020B0604030504040204" pitchFamily="34" charset="0"/>
              </a:rPr>
              <a:t>Содержание образовательной деятельности</a:t>
            </a:r>
          </a:p>
        </p:txBody>
      </p:sp>
      <p:sp>
        <p:nvSpPr>
          <p:cNvPr id="28675" name="Rectangle 2">
            <a:extLst>
              <a:ext uri="{FF2B5EF4-FFF2-40B4-BE49-F238E27FC236}">
                <a16:creationId xmlns:a16="http://schemas.microsoft.com/office/drawing/2014/main" xmlns="" id="{69E95C79-7657-4BFE-A2A8-F3784575568F}"/>
              </a:ext>
            </a:extLst>
          </p:cNvPr>
          <p:cNvSpPr txBox="1">
            <a:spLocks noChangeArrowheads="1"/>
          </p:cNvSpPr>
          <p:nvPr/>
        </p:nvSpPr>
        <p:spPr bwMode="auto">
          <a:xfrm>
            <a:off x="323528" y="1530355"/>
            <a:ext cx="5929313" cy="324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A5AB81"/>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D8B25C"/>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568278"/>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9pPr>
          </a:lstStyle>
          <a:p>
            <a:pPr eaLnBrk="1" hangingPunct="1">
              <a:lnSpc>
                <a:spcPct val="150000"/>
              </a:lnSpc>
              <a:buClr>
                <a:srgbClr val="002060"/>
              </a:buClr>
              <a:buSzPct val="86000"/>
              <a:buFont typeface="Trebuchet MS" panose="020B0603020202020204" pitchFamily="34" charset="0"/>
              <a:buAutoNum type="arabicPeriod"/>
            </a:pPr>
            <a:r>
              <a:rPr lang="ru-RU" altLang="ru-RU" sz="1500" dirty="0">
                <a:solidFill>
                  <a:srgbClr val="002060"/>
                </a:solidFill>
                <a:latin typeface="Tahoma" panose="020B0604030504040204" pitchFamily="34" charset="0"/>
              </a:rPr>
              <a:t>Графические задачи</a:t>
            </a:r>
          </a:p>
          <a:p>
            <a:pPr eaLnBrk="1" hangingPunct="1">
              <a:lnSpc>
                <a:spcPct val="150000"/>
              </a:lnSpc>
              <a:buClr>
                <a:srgbClr val="002060"/>
              </a:buClr>
              <a:buSzPct val="86000"/>
              <a:buFont typeface="Trebuchet MS" panose="020B0603020202020204" pitchFamily="34" charset="0"/>
              <a:buAutoNum type="arabicPeriod"/>
            </a:pPr>
            <a:r>
              <a:rPr lang="ru-RU" altLang="ru-RU" sz="1500" dirty="0">
                <a:solidFill>
                  <a:srgbClr val="002060"/>
                </a:solidFill>
                <a:latin typeface="Tahoma" panose="020B0604030504040204" pitchFamily="34" charset="0"/>
              </a:rPr>
              <a:t>Геометрические понятия</a:t>
            </a:r>
          </a:p>
          <a:p>
            <a:pPr eaLnBrk="1" hangingPunct="1">
              <a:lnSpc>
                <a:spcPct val="150000"/>
              </a:lnSpc>
              <a:buClr>
                <a:srgbClr val="002060"/>
              </a:buClr>
              <a:buSzPct val="86000"/>
              <a:buFont typeface="Trebuchet MS" panose="020B0603020202020204" pitchFamily="34" charset="0"/>
              <a:buAutoNum type="arabicPeriod"/>
            </a:pPr>
            <a:r>
              <a:rPr lang="ru-RU" altLang="ru-RU" sz="1500" dirty="0">
                <a:solidFill>
                  <a:srgbClr val="002060"/>
                </a:solidFill>
                <a:latin typeface="Tahoma" panose="020B0604030504040204" pitchFamily="34" charset="0"/>
              </a:rPr>
              <a:t>Количество и счет</a:t>
            </a:r>
          </a:p>
          <a:p>
            <a:pPr eaLnBrk="1" hangingPunct="1">
              <a:lnSpc>
                <a:spcPct val="150000"/>
              </a:lnSpc>
              <a:buClr>
                <a:srgbClr val="002060"/>
              </a:buClr>
              <a:buSzPct val="86000"/>
              <a:buFont typeface="Trebuchet MS" panose="020B0603020202020204" pitchFamily="34" charset="0"/>
              <a:buAutoNum type="arabicPeriod"/>
            </a:pPr>
            <a:r>
              <a:rPr lang="ru-RU" altLang="ru-RU" sz="1500" dirty="0">
                <a:solidFill>
                  <a:srgbClr val="002060"/>
                </a:solidFill>
                <a:latin typeface="Tahoma" panose="020B0604030504040204" pitchFamily="34" charset="0"/>
              </a:rPr>
              <a:t>Величина</a:t>
            </a:r>
          </a:p>
          <a:p>
            <a:pPr eaLnBrk="1" hangingPunct="1">
              <a:lnSpc>
                <a:spcPct val="150000"/>
              </a:lnSpc>
              <a:buClr>
                <a:srgbClr val="002060"/>
              </a:buClr>
              <a:buSzPct val="86000"/>
              <a:buFont typeface="Trebuchet MS" panose="020B0603020202020204" pitchFamily="34" charset="0"/>
              <a:buAutoNum type="arabicPeriod"/>
            </a:pPr>
            <a:r>
              <a:rPr lang="ru-RU" altLang="ru-RU" sz="1500" dirty="0">
                <a:solidFill>
                  <a:srgbClr val="002060"/>
                </a:solidFill>
                <a:latin typeface="Tahoma" panose="020B0604030504040204" pitchFamily="34" charset="0"/>
              </a:rPr>
              <a:t>Ориентировка в пространстве</a:t>
            </a:r>
          </a:p>
          <a:p>
            <a:pPr eaLnBrk="1" hangingPunct="1">
              <a:lnSpc>
                <a:spcPct val="150000"/>
              </a:lnSpc>
              <a:buClr>
                <a:srgbClr val="002060"/>
              </a:buClr>
              <a:buSzPct val="86000"/>
              <a:buFont typeface="Trebuchet MS" panose="020B0603020202020204" pitchFamily="34" charset="0"/>
              <a:buAutoNum type="arabicPeriod"/>
            </a:pPr>
            <a:r>
              <a:rPr lang="ru-RU" altLang="ru-RU" sz="1500" dirty="0">
                <a:solidFill>
                  <a:srgbClr val="002060"/>
                </a:solidFill>
                <a:latin typeface="Tahoma" panose="020B0604030504040204" pitchFamily="34" charset="0"/>
              </a:rPr>
              <a:t>Ориентировка во времени</a:t>
            </a:r>
          </a:p>
          <a:p>
            <a:pPr eaLnBrk="1" hangingPunct="1">
              <a:lnSpc>
                <a:spcPct val="150000"/>
              </a:lnSpc>
              <a:buClr>
                <a:srgbClr val="002060"/>
              </a:buClr>
              <a:buSzPct val="86000"/>
              <a:buFont typeface="Trebuchet MS" panose="020B0603020202020204" pitchFamily="34" charset="0"/>
              <a:buAutoNum type="arabicPeriod"/>
            </a:pPr>
            <a:r>
              <a:rPr lang="ru-RU" altLang="ru-RU" sz="1500" dirty="0">
                <a:solidFill>
                  <a:srgbClr val="002060"/>
                </a:solidFill>
                <a:latin typeface="Tahoma" panose="020B0604030504040204" pitchFamily="34" charset="0"/>
              </a:rPr>
              <a:t>Конструирование и моделирование</a:t>
            </a:r>
          </a:p>
          <a:p>
            <a:pPr eaLnBrk="1" hangingPunct="1">
              <a:lnSpc>
                <a:spcPct val="150000"/>
              </a:lnSpc>
              <a:buClr>
                <a:srgbClr val="002060"/>
              </a:buClr>
              <a:buSzPct val="86000"/>
              <a:buFont typeface="Trebuchet MS" panose="020B0603020202020204" pitchFamily="34" charset="0"/>
              <a:buAutoNum type="arabicPeriod"/>
            </a:pPr>
            <a:r>
              <a:rPr lang="ru-RU" altLang="ru-RU" sz="1500" dirty="0">
                <a:solidFill>
                  <a:srgbClr val="002060"/>
                </a:solidFill>
                <a:latin typeface="Tahoma" panose="020B0604030504040204" pitchFamily="34" charset="0"/>
              </a:rPr>
              <a:t>Исследование и экспериментирование</a:t>
            </a:r>
          </a:p>
        </p:txBody>
      </p:sp>
      <p:sp>
        <p:nvSpPr>
          <p:cNvPr id="28676" name="Прямоугольник 4">
            <a:extLst>
              <a:ext uri="{FF2B5EF4-FFF2-40B4-BE49-F238E27FC236}">
                <a16:creationId xmlns:a16="http://schemas.microsoft.com/office/drawing/2014/main" xmlns="" id="{FAC68312-E309-43E1-BD9C-94CF1E03884E}"/>
              </a:ext>
            </a:extLst>
          </p:cNvPr>
          <p:cNvSpPr>
            <a:spLocks noChangeArrowheads="1"/>
          </p:cNvSpPr>
          <p:nvPr/>
        </p:nvSpPr>
        <p:spPr bwMode="auto">
          <a:xfrm>
            <a:off x="827584" y="1207190"/>
            <a:ext cx="3251211" cy="323165"/>
          </a:xfrm>
          <a:prstGeom prst="rect">
            <a:avLst/>
          </a:prstGeom>
          <a:solidFill>
            <a:schemeClr val="bg1"/>
          </a:solidFill>
          <a:ln>
            <a:noFill/>
          </a:ln>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A5AB81"/>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D8B25C"/>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568278"/>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9pPr>
          </a:lstStyle>
          <a:p>
            <a:pPr eaLnBrk="1" hangingPunct="1">
              <a:spcBef>
                <a:spcPct val="0"/>
              </a:spcBef>
              <a:buClrTx/>
              <a:buSzTx/>
              <a:buFontTx/>
              <a:buNone/>
            </a:pPr>
            <a:r>
              <a:rPr lang="ru-RU" altLang="ru-RU" sz="1500" b="1" u="sng" dirty="0">
                <a:solidFill>
                  <a:srgbClr val="002060"/>
                </a:solidFill>
                <a:latin typeface="Tahoma" panose="020B0604030504040204" pitchFamily="34" charset="0"/>
              </a:rPr>
              <a:t>Тематические разделы ФЭМП</a:t>
            </a:r>
            <a:r>
              <a:rPr lang="ru-RU" altLang="ru-RU" sz="1500" b="1" dirty="0">
                <a:solidFill>
                  <a:srgbClr val="002060"/>
                </a:solidFill>
                <a:latin typeface="Tahoma" panose="020B0604030504040204" pitchFamily="34" charset="0"/>
              </a:rPr>
              <a:t>:</a:t>
            </a:r>
          </a:p>
        </p:txBody>
      </p:sp>
      <p:pic>
        <p:nvPicPr>
          <p:cNvPr id="28677" name="Picture 5">
            <a:extLst>
              <a:ext uri="{FF2B5EF4-FFF2-40B4-BE49-F238E27FC236}">
                <a16:creationId xmlns:a16="http://schemas.microsoft.com/office/drawing/2014/main" xmlns="" id="{FB68612A-AFC9-48DA-8AEE-DD0C85ACAA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987574"/>
            <a:ext cx="2255690" cy="271881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368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1116013" y="555625"/>
            <a:ext cx="6696075" cy="431800"/>
          </a:xfrm>
          <a:prstGeom prst="rect">
            <a:avLst/>
          </a:prstGeom>
          <a:noFill/>
          <a:ln w="9525">
            <a:noFill/>
            <a:miter lim="800000"/>
            <a:headEnd/>
            <a:tailEnd/>
          </a:ln>
        </p:spPr>
        <p:txBody>
          <a:bodyPr anchor="ctr"/>
          <a:lstStyle/>
          <a:p>
            <a:pPr algn="ctr"/>
            <a:r>
              <a:rPr lang="ru-RU" b="1" dirty="0">
                <a:solidFill>
                  <a:srgbClr val="C00000"/>
                </a:solidFill>
                <a:cs typeface="Arial" charset="0"/>
              </a:rPr>
              <a:t>Вторая группа раннего возраста</a:t>
            </a:r>
          </a:p>
          <a:p>
            <a:pPr algn="ctr"/>
            <a:r>
              <a:rPr lang="ru-RU" b="1" dirty="0">
                <a:solidFill>
                  <a:srgbClr val="C00000"/>
                </a:solidFill>
                <a:cs typeface="Arial" charset="0"/>
              </a:rPr>
              <a:t>(от 2 до 3 лет)</a:t>
            </a:r>
          </a:p>
        </p:txBody>
      </p:sp>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sp>
        <p:nvSpPr>
          <p:cNvPr id="2" name="Прямоугольник 1"/>
          <p:cNvSpPr/>
          <p:nvPr/>
        </p:nvSpPr>
        <p:spPr>
          <a:xfrm>
            <a:off x="683630" y="1275606"/>
            <a:ext cx="7560840" cy="3724866"/>
          </a:xfrm>
          <a:prstGeom prst="rect">
            <a:avLst/>
          </a:prstGeom>
        </p:spPr>
        <p:txBody>
          <a:bodyPr wrap="square">
            <a:spAutoFit/>
          </a:bodyPr>
          <a:lstStyle/>
          <a:p>
            <a:pPr>
              <a:lnSpc>
                <a:spcPct val="107000"/>
              </a:lnSpc>
              <a:spcAft>
                <a:spcPts val="800"/>
              </a:spcAft>
            </a:pPr>
            <a:r>
              <a:rPr lang="ru-RU" b="1" dirty="0">
                <a:solidFill>
                  <a:srgbClr val="C00000"/>
                </a:solidFill>
                <a:cs typeface="Arial" charset="0"/>
              </a:rPr>
              <a:t>Количество. </a:t>
            </a:r>
            <a:r>
              <a:rPr lang="ru-RU" sz="1500" dirty="0">
                <a:solidFill>
                  <a:srgbClr val="002060"/>
                </a:solidFill>
                <a:latin typeface="Tahoma" panose="020B0604030504040204" pitchFamily="34" charset="0"/>
              </a:rPr>
              <a:t>Привлекаем детей к формированию групп однородных предметов. Учим различать количество предметов (один – много).</a:t>
            </a:r>
          </a:p>
          <a:p>
            <a:pPr>
              <a:lnSpc>
                <a:spcPct val="107000"/>
              </a:lnSpc>
              <a:spcAft>
                <a:spcPts val="800"/>
              </a:spcAft>
            </a:pPr>
            <a:r>
              <a:rPr lang="ru-RU" b="1" dirty="0">
                <a:solidFill>
                  <a:srgbClr val="C00000"/>
                </a:solidFill>
                <a:cs typeface="Arial" charset="0"/>
              </a:rPr>
              <a:t>Величина.</a:t>
            </a:r>
            <a:r>
              <a:rPr lang="ru-RU" sz="1500" dirty="0">
                <a:solidFill>
                  <a:srgbClr val="002060"/>
                </a:solidFill>
                <a:latin typeface="Tahoma" panose="020B0604030504040204" pitchFamily="34" charset="0"/>
              </a:rPr>
              <a:t> Привлекаем внимание детей к предметам контрастных размеров и их обозначению в речи (большой – маленький, высокий – низкий и т.д.).</a:t>
            </a:r>
          </a:p>
          <a:p>
            <a:pPr>
              <a:lnSpc>
                <a:spcPct val="107000"/>
              </a:lnSpc>
              <a:spcAft>
                <a:spcPts val="800"/>
              </a:spcAft>
            </a:pPr>
            <a:r>
              <a:rPr lang="ru-RU" b="1" dirty="0">
                <a:solidFill>
                  <a:srgbClr val="C00000"/>
                </a:solidFill>
                <a:cs typeface="Arial" charset="0"/>
              </a:rPr>
              <a:t>Форма. </a:t>
            </a:r>
            <a:r>
              <a:rPr lang="ru-RU" sz="1500" dirty="0">
                <a:solidFill>
                  <a:srgbClr val="002060"/>
                </a:solidFill>
                <a:latin typeface="Tahoma" panose="020B0604030504040204" pitchFamily="34" charset="0"/>
              </a:rPr>
              <a:t>Учим различать предметы по форме и называть их (кубик, шар и т.д.).</a:t>
            </a:r>
          </a:p>
          <a:p>
            <a:pPr>
              <a:lnSpc>
                <a:spcPct val="107000"/>
              </a:lnSpc>
              <a:spcAft>
                <a:spcPts val="800"/>
              </a:spcAft>
            </a:pPr>
            <a:r>
              <a:rPr lang="ru-RU" b="1" dirty="0">
                <a:solidFill>
                  <a:srgbClr val="C00000"/>
                </a:solidFill>
                <a:cs typeface="Arial" charset="0"/>
              </a:rPr>
              <a:t>Ориентировка в пространстве. </a:t>
            </a:r>
            <a:r>
              <a:rPr lang="ru-RU" sz="1500" dirty="0">
                <a:solidFill>
                  <a:srgbClr val="002060"/>
                </a:solidFill>
                <a:latin typeface="Tahoma" panose="020B0604030504040204" pitchFamily="34" charset="0"/>
              </a:rPr>
              <a:t>Продолжаем накапливать у детей опыт практического освоения окружающего пространства.</a:t>
            </a:r>
          </a:p>
          <a:p>
            <a:pPr>
              <a:lnSpc>
                <a:spcPct val="107000"/>
              </a:lnSpc>
              <a:spcAft>
                <a:spcPts val="800"/>
              </a:spcAft>
            </a:pPr>
            <a:r>
              <a:rPr lang="ru-RU" sz="1500" dirty="0">
                <a:solidFill>
                  <a:srgbClr val="002060"/>
                </a:solidFill>
                <a:latin typeface="Tahoma" panose="020B0604030504040204" pitchFamily="34" charset="0"/>
              </a:rPr>
              <a:t>Расширяем опыт ориентировки в частях собственного тела </a:t>
            </a:r>
          </a:p>
          <a:p>
            <a:pPr>
              <a:lnSpc>
                <a:spcPct val="107000"/>
              </a:lnSpc>
              <a:spcAft>
                <a:spcPts val="800"/>
              </a:spcAft>
            </a:pPr>
            <a:r>
              <a:rPr lang="ru-RU" sz="1500" dirty="0">
                <a:solidFill>
                  <a:srgbClr val="002060"/>
                </a:solidFill>
                <a:latin typeface="Tahoma" panose="020B0604030504040204" pitchFamily="34" charset="0"/>
              </a:rPr>
              <a:t>(голова, лицо, руки, ноги, спина).</a:t>
            </a:r>
          </a:p>
          <a:p>
            <a:pPr>
              <a:lnSpc>
                <a:spcPct val="107000"/>
              </a:lnSpc>
              <a:spcAft>
                <a:spcPts val="800"/>
              </a:spcAft>
            </a:pPr>
            <a:r>
              <a:rPr lang="ru-RU" sz="1500" dirty="0">
                <a:solidFill>
                  <a:srgbClr val="002060"/>
                </a:solidFill>
                <a:latin typeface="Tahoma" panose="020B0604030504040204" pitchFamily="34" charset="0"/>
              </a:rPr>
              <a:t>Учим двигаться за взрослым в определенном направлении.</a:t>
            </a:r>
          </a:p>
          <a:p>
            <a:pPr>
              <a:lnSpc>
                <a:spcPct val="107000"/>
              </a:lnSpc>
              <a:spcAft>
                <a:spcPts val="800"/>
              </a:spcAft>
            </a:pPr>
            <a:r>
              <a:rPr lang="ru-RU" sz="1500" dirty="0">
                <a:solidFill>
                  <a:srgbClr val="002060"/>
                </a:solidFill>
                <a:latin typeface="Tahoma" panose="020B0604030504040204" pitchFamily="34" charset="0"/>
              </a:rPr>
              <a:t>  </a:t>
            </a:r>
          </a:p>
        </p:txBody>
      </p:sp>
    </p:spTree>
    <p:extLst>
      <p:ext uri="{BB962C8B-B14F-4D97-AF65-F5344CB8AC3E}">
        <p14:creationId xmlns:p14="http://schemas.microsoft.com/office/powerpoint/2010/main" val="4237137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097" y="2211710"/>
            <a:ext cx="3148115" cy="2376265"/>
          </a:xfrm>
          <a:prstGeom prst="rect">
            <a:avLst/>
          </a:prstGeom>
        </p:spPr>
      </p:pic>
      <p:pic>
        <p:nvPicPr>
          <p:cNvPr id="7" name="26172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923928" y="555526"/>
            <a:ext cx="4191893" cy="4191893"/>
          </a:xfrm>
          <a:prstGeom prst="rect">
            <a:avLst/>
          </a:prstGeom>
        </p:spPr>
      </p:pic>
      <p:sp>
        <p:nvSpPr>
          <p:cNvPr id="2" name="Прямоугольник 1"/>
          <p:cNvSpPr/>
          <p:nvPr/>
        </p:nvSpPr>
        <p:spPr>
          <a:xfrm>
            <a:off x="88761" y="563061"/>
            <a:ext cx="3779912" cy="1479251"/>
          </a:xfrm>
          <a:prstGeom prst="rect">
            <a:avLst/>
          </a:prstGeom>
        </p:spPr>
        <p:txBody>
          <a:bodyPr wrap="square">
            <a:spAutoFit/>
          </a:bodyPr>
          <a:lstStyle/>
          <a:p>
            <a:pPr>
              <a:lnSpc>
                <a:spcPct val="107000"/>
              </a:lnSpc>
              <a:spcAft>
                <a:spcPts val="800"/>
              </a:spcAft>
            </a:pPr>
            <a:r>
              <a:rPr lang="ru-RU" b="1" dirty="0">
                <a:solidFill>
                  <a:srgbClr val="C00000"/>
                </a:solidFill>
                <a:cs typeface="Arial" charset="0"/>
              </a:rPr>
              <a:t>Вот такие фигуры. Вкладыши.</a:t>
            </a:r>
          </a:p>
          <a:p>
            <a:pPr>
              <a:lnSpc>
                <a:spcPct val="107000"/>
              </a:lnSpc>
              <a:spcAft>
                <a:spcPts val="800"/>
              </a:spcAft>
            </a:pPr>
            <a:r>
              <a:rPr lang="ru-RU" sz="1500" dirty="0">
                <a:solidFill>
                  <a:srgbClr val="002060"/>
                </a:solidFill>
                <a:latin typeface="Tahoma" panose="020B0604030504040204" pitchFamily="34" charset="0"/>
              </a:rPr>
              <a:t>16 фигур разного цвета и размера. Задача ребенка – вставить фигуру в нужную рамку, определяем ее форму и цвет (по возможности).</a:t>
            </a:r>
          </a:p>
        </p:txBody>
      </p:sp>
    </p:spTree>
    <p:extLst>
      <p:ext uri="{BB962C8B-B14F-4D97-AF65-F5344CB8AC3E}">
        <p14:creationId xmlns:p14="http://schemas.microsoft.com/office/powerpoint/2010/main" val="3376729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810" y="771550"/>
            <a:ext cx="6131013" cy="3921731"/>
          </a:xfrm>
          <a:prstGeom prst="rect">
            <a:avLst/>
          </a:prstGeom>
        </p:spPr>
      </p:pic>
      <p:sp>
        <p:nvSpPr>
          <p:cNvPr id="2" name="Прямоугольник 1"/>
          <p:cNvSpPr/>
          <p:nvPr/>
        </p:nvSpPr>
        <p:spPr>
          <a:xfrm>
            <a:off x="323528" y="771550"/>
            <a:ext cx="2141984" cy="3854132"/>
          </a:xfrm>
          <a:prstGeom prst="rect">
            <a:avLst/>
          </a:prstGeom>
        </p:spPr>
        <p:txBody>
          <a:bodyPr wrap="square">
            <a:spAutoFit/>
          </a:bodyPr>
          <a:lstStyle/>
          <a:p>
            <a:pPr>
              <a:lnSpc>
                <a:spcPct val="107000"/>
              </a:lnSpc>
              <a:spcAft>
                <a:spcPts val="800"/>
              </a:spcAft>
            </a:pPr>
            <a:r>
              <a:rPr lang="ru-RU" b="1" dirty="0">
                <a:solidFill>
                  <a:srgbClr val="C00000"/>
                </a:solidFill>
                <a:cs typeface="Arial" charset="0"/>
              </a:rPr>
              <a:t>Вот такие </a:t>
            </a:r>
            <a:r>
              <a:rPr lang="ru-RU" b="1" dirty="0" err="1">
                <a:solidFill>
                  <a:srgbClr val="C00000"/>
                </a:solidFill>
                <a:cs typeface="Arial" charset="0"/>
              </a:rPr>
              <a:t>пазлы</a:t>
            </a:r>
            <a:r>
              <a:rPr lang="ru-RU" b="1" dirty="0">
                <a:solidFill>
                  <a:srgbClr val="C00000"/>
                </a:solidFill>
                <a:cs typeface="Arial" charset="0"/>
              </a:rPr>
              <a:t>.</a:t>
            </a:r>
          </a:p>
          <a:p>
            <a:pPr>
              <a:lnSpc>
                <a:spcPct val="107000"/>
              </a:lnSpc>
              <a:spcAft>
                <a:spcPts val="800"/>
              </a:spcAft>
            </a:pPr>
            <a:r>
              <a:rPr lang="ru-RU" sz="1500" dirty="0">
                <a:solidFill>
                  <a:srgbClr val="002060"/>
                </a:solidFill>
                <a:latin typeface="Tahoma" panose="020B0604030504040204" pitchFamily="34" charset="0"/>
              </a:rPr>
              <a:t>10 </a:t>
            </a:r>
            <a:r>
              <a:rPr lang="ru-RU" sz="1500" dirty="0" err="1">
                <a:solidFill>
                  <a:srgbClr val="002060"/>
                </a:solidFill>
                <a:latin typeface="Tahoma" panose="020B0604030504040204" pitchFamily="34" charset="0"/>
              </a:rPr>
              <a:t>пазлов</a:t>
            </a:r>
            <a:r>
              <a:rPr lang="ru-RU" sz="1500" dirty="0">
                <a:solidFill>
                  <a:srgbClr val="002060"/>
                </a:solidFill>
                <a:latin typeface="Tahoma" panose="020B0604030504040204" pitchFamily="34" charset="0"/>
              </a:rPr>
              <a:t>. Знакомим с понятиями «большой – маленький», учим сравнивать предметы по величине.</a:t>
            </a:r>
          </a:p>
          <a:p>
            <a:pPr>
              <a:lnSpc>
                <a:spcPct val="107000"/>
              </a:lnSpc>
              <a:spcAft>
                <a:spcPts val="800"/>
              </a:spcAft>
            </a:pPr>
            <a:r>
              <a:rPr lang="ru-RU" sz="1500" dirty="0">
                <a:solidFill>
                  <a:srgbClr val="002060"/>
                </a:solidFill>
                <a:latin typeface="Tahoma" panose="020B0604030504040204" pitchFamily="34" charset="0"/>
              </a:rPr>
              <a:t>По три детали с одинаковыми картинками разного размера (большой – средний – маленький) складываем в </a:t>
            </a:r>
            <a:r>
              <a:rPr lang="ru-RU" sz="1500" dirty="0" err="1">
                <a:solidFill>
                  <a:srgbClr val="002060"/>
                </a:solidFill>
                <a:latin typeface="Tahoma" panose="020B0604030504040204" pitchFamily="34" charset="0"/>
              </a:rPr>
              <a:t>пазл</a:t>
            </a:r>
            <a:r>
              <a:rPr lang="ru-RU" dirty="0">
                <a:latin typeface="Calibri" panose="020F0502020204030204" pitchFamily="34"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4752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106" y="483102"/>
            <a:ext cx="2743200" cy="2520696"/>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399" y="2606802"/>
            <a:ext cx="1371600" cy="235762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9287" y="2606802"/>
            <a:ext cx="1371600" cy="2322576"/>
          </a:xfrm>
          <a:prstGeom prst="rect">
            <a:avLst/>
          </a:prstGeom>
        </p:spPr>
      </p:pic>
      <p:sp>
        <p:nvSpPr>
          <p:cNvPr id="6" name="Прямоугольник 5"/>
          <p:cNvSpPr/>
          <p:nvPr/>
        </p:nvSpPr>
        <p:spPr>
          <a:xfrm>
            <a:off x="4139952" y="555526"/>
            <a:ext cx="4572000" cy="2178417"/>
          </a:xfrm>
          <a:prstGeom prst="rect">
            <a:avLst/>
          </a:prstGeom>
        </p:spPr>
        <p:txBody>
          <a:bodyPr>
            <a:spAutoFit/>
          </a:bodyPr>
          <a:lstStyle/>
          <a:p>
            <a:pPr>
              <a:lnSpc>
                <a:spcPct val="107000"/>
              </a:lnSpc>
              <a:spcAft>
                <a:spcPts val="800"/>
              </a:spcAft>
            </a:pPr>
            <a:r>
              <a:rPr lang="ru-RU" b="1" dirty="0">
                <a:solidFill>
                  <a:srgbClr val="C00000"/>
                </a:solidFill>
                <a:cs typeface="Arial" charset="0"/>
              </a:rPr>
              <a:t>Посчитай, сколько.</a:t>
            </a:r>
          </a:p>
          <a:p>
            <a:pPr>
              <a:lnSpc>
                <a:spcPct val="107000"/>
              </a:lnSpc>
              <a:spcAft>
                <a:spcPts val="800"/>
              </a:spcAft>
            </a:pPr>
            <a:r>
              <a:rPr lang="ru-RU" sz="1500" dirty="0">
                <a:solidFill>
                  <a:srgbClr val="002060"/>
                </a:solidFill>
                <a:latin typeface="Tahoma" panose="020B0604030504040204" pitchFamily="34" charset="0"/>
              </a:rPr>
              <a:t>Собираем </a:t>
            </a:r>
            <a:r>
              <a:rPr lang="ru-RU" sz="1500" dirty="0" err="1">
                <a:solidFill>
                  <a:srgbClr val="002060"/>
                </a:solidFill>
                <a:latin typeface="Tahoma" panose="020B0604030504040204" pitchFamily="34" charset="0"/>
              </a:rPr>
              <a:t>пазлы</a:t>
            </a:r>
            <a:r>
              <a:rPr lang="ru-RU" sz="1500" dirty="0">
                <a:solidFill>
                  <a:srgbClr val="002060"/>
                </a:solidFill>
                <a:latin typeface="Tahoma" panose="020B0604030504040204" pitchFamily="34" charset="0"/>
              </a:rPr>
              <a:t> с особыми замками.</a:t>
            </a:r>
          </a:p>
          <a:p>
            <a:pPr>
              <a:lnSpc>
                <a:spcPct val="107000"/>
              </a:lnSpc>
              <a:spcAft>
                <a:spcPts val="800"/>
              </a:spcAft>
            </a:pPr>
            <a:r>
              <a:rPr lang="ru-RU" sz="1500" dirty="0">
                <a:solidFill>
                  <a:srgbClr val="002060"/>
                </a:solidFill>
                <a:latin typeface="Tahoma" panose="020B0604030504040204" pitchFamily="34" charset="0"/>
              </a:rPr>
              <a:t>Тренируем мелкую моторику, скоординированную работу рук.</a:t>
            </a:r>
          </a:p>
          <a:p>
            <a:pPr>
              <a:lnSpc>
                <a:spcPct val="107000"/>
              </a:lnSpc>
              <a:spcAft>
                <a:spcPts val="800"/>
              </a:spcAft>
            </a:pPr>
            <a:r>
              <a:rPr lang="ru-RU" sz="1500" dirty="0">
                <a:solidFill>
                  <a:srgbClr val="002060"/>
                </a:solidFill>
                <a:latin typeface="Tahoma" panose="020B0604030504040204" pitchFamily="34" charset="0"/>
              </a:rPr>
              <a:t>Учим различать количество предметов (один – много). Формируем группы однородных предметов.</a:t>
            </a:r>
          </a:p>
        </p:txBody>
      </p:sp>
    </p:spTree>
    <p:extLst>
      <p:ext uri="{BB962C8B-B14F-4D97-AF65-F5344CB8AC3E}">
        <p14:creationId xmlns:p14="http://schemas.microsoft.com/office/powerpoint/2010/main" val="1295335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1115616" y="483766"/>
            <a:ext cx="6696075" cy="431800"/>
          </a:xfrm>
          <a:prstGeom prst="rect">
            <a:avLst/>
          </a:prstGeom>
          <a:noFill/>
          <a:ln w="9525">
            <a:noFill/>
            <a:miter lim="800000"/>
            <a:headEnd/>
            <a:tailEnd/>
          </a:ln>
        </p:spPr>
        <p:txBody>
          <a:bodyPr anchor="ctr"/>
          <a:lstStyle/>
          <a:p>
            <a:pPr algn="ctr"/>
            <a:r>
              <a:rPr lang="ru-RU" b="1" dirty="0">
                <a:solidFill>
                  <a:srgbClr val="C00000"/>
                </a:solidFill>
                <a:cs typeface="Arial" charset="0"/>
              </a:rPr>
              <a:t>Младшая группа (от 3 до 4 лет)</a:t>
            </a:r>
          </a:p>
        </p:txBody>
      </p:sp>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sp>
        <p:nvSpPr>
          <p:cNvPr id="2" name="Прямоугольник 1"/>
          <p:cNvSpPr/>
          <p:nvPr/>
        </p:nvSpPr>
        <p:spPr>
          <a:xfrm>
            <a:off x="323528" y="915566"/>
            <a:ext cx="8496944" cy="3639073"/>
          </a:xfrm>
          <a:prstGeom prst="rect">
            <a:avLst/>
          </a:prstGeom>
        </p:spPr>
        <p:txBody>
          <a:bodyPr wrap="square">
            <a:spAutoFit/>
          </a:bodyPr>
          <a:lstStyle/>
          <a:p>
            <a:pPr>
              <a:lnSpc>
                <a:spcPct val="107000"/>
              </a:lnSpc>
              <a:spcAft>
                <a:spcPts val="800"/>
              </a:spcAft>
            </a:pPr>
            <a:r>
              <a:rPr lang="ru-RU" sz="1600" b="1" dirty="0">
                <a:solidFill>
                  <a:srgbClr val="C00000"/>
                </a:solidFill>
                <a:cs typeface="Arial" charset="0"/>
              </a:rPr>
              <a:t>Количество.</a:t>
            </a:r>
            <a:r>
              <a:rPr lang="ru-RU" b="1" dirty="0">
                <a:solidFill>
                  <a:srgbClr val="C00000"/>
                </a:solidFill>
                <a:cs typeface="Arial" charset="0"/>
              </a:rPr>
              <a:t> </a:t>
            </a:r>
            <a:r>
              <a:rPr lang="ru-RU" sz="1200" dirty="0">
                <a:solidFill>
                  <a:srgbClr val="002060"/>
                </a:solidFill>
                <a:latin typeface="Tahoma" panose="020B0604030504040204" pitchFamily="34" charset="0"/>
              </a:rPr>
              <a:t>Учим составлять группы из однородных предметов. Учим различать понятия «много, один, ни одного, по одному», понимать вопрос «Сколько?». Сравнивать две равные (неравные) группы предметов, понимать вопросы «Поровну ли?», «Чего больше (меньше)?».</a:t>
            </a:r>
          </a:p>
          <a:p>
            <a:pPr>
              <a:lnSpc>
                <a:spcPct val="107000"/>
              </a:lnSpc>
              <a:spcAft>
                <a:spcPts val="800"/>
              </a:spcAft>
            </a:pPr>
            <a:r>
              <a:rPr lang="ru-RU" sz="1600" b="1" dirty="0">
                <a:solidFill>
                  <a:srgbClr val="C00000"/>
                </a:solidFill>
                <a:cs typeface="Arial" charset="0"/>
              </a:rPr>
              <a:t>Величина.</a:t>
            </a:r>
            <a:r>
              <a:rPr lang="ru-RU" sz="1500" dirty="0">
                <a:solidFill>
                  <a:srgbClr val="002060"/>
                </a:solidFill>
                <a:latin typeface="Tahoma" panose="020B0604030504040204" pitchFamily="34" charset="0"/>
              </a:rPr>
              <a:t> </a:t>
            </a:r>
            <a:r>
              <a:rPr lang="ru-RU" sz="1200" dirty="0">
                <a:solidFill>
                  <a:srgbClr val="002060"/>
                </a:solidFill>
                <a:latin typeface="Tahoma" panose="020B0604030504040204" pitchFamily="34" charset="0"/>
              </a:rPr>
              <a:t>Сравниваем предметы контрастных и одинаковых размеров, соизмеряем предметы по заданному признаку величины (длине, ширине, высоте и др.). Пользуемся приемами наложения и приложения. Обозначаем результат сравнения словами.</a:t>
            </a:r>
          </a:p>
          <a:p>
            <a:pPr>
              <a:lnSpc>
                <a:spcPct val="107000"/>
              </a:lnSpc>
              <a:spcAft>
                <a:spcPts val="800"/>
              </a:spcAft>
            </a:pPr>
            <a:r>
              <a:rPr lang="ru-RU" sz="1600" b="1" dirty="0">
                <a:solidFill>
                  <a:srgbClr val="C00000"/>
                </a:solidFill>
                <a:cs typeface="Arial" charset="0"/>
              </a:rPr>
              <a:t>Форма. </a:t>
            </a:r>
            <a:r>
              <a:rPr lang="ru-RU" sz="1200" dirty="0">
                <a:solidFill>
                  <a:srgbClr val="002060"/>
                </a:solidFill>
                <a:latin typeface="Tahoma" panose="020B0604030504040204" pitchFamily="34" charset="0"/>
              </a:rPr>
              <a:t>Знакомим с геометрическими фигурами: кругом, квадратом, треугольником. Обследуем форму этих фигур, используя зрение и осязание.</a:t>
            </a:r>
          </a:p>
          <a:p>
            <a:pPr>
              <a:lnSpc>
                <a:spcPct val="107000"/>
              </a:lnSpc>
              <a:spcAft>
                <a:spcPts val="800"/>
              </a:spcAft>
            </a:pPr>
            <a:r>
              <a:rPr lang="ru-RU" sz="1600" b="1" dirty="0">
                <a:solidFill>
                  <a:srgbClr val="C00000"/>
                </a:solidFill>
                <a:cs typeface="Arial" charset="0"/>
              </a:rPr>
              <a:t>Ориентировка в пространстве. </a:t>
            </a:r>
            <a:r>
              <a:rPr lang="ru-RU" sz="1200" dirty="0">
                <a:solidFill>
                  <a:srgbClr val="002060"/>
                </a:solidFill>
                <a:latin typeface="Tahoma" panose="020B0604030504040204" pitchFamily="34" charset="0"/>
              </a:rPr>
              <a:t>Развиваем умение ориентироваться в расположении частей своего тела и в соответствии с ними различать пространственные направления от себя </a:t>
            </a:r>
          </a:p>
          <a:p>
            <a:pPr>
              <a:lnSpc>
                <a:spcPct val="107000"/>
              </a:lnSpc>
              <a:spcAft>
                <a:spcPts val="800"/>
              </a:spcAft>
            </a:pPr>
            <a:r>
              <a:rPr lang="ru-RU" sz="1200" dirty="0">
                <a:solidFill>
                  <a:srgbClr val="002060"/>
                </a:solidFill>
                <a:latin typeface="Tahoma" panose="020B0604030504040204" pitchFamily="34" charset="0"/>
              </a:rPr>
              <a:t>(вверху – внизу, впереди – сзади, справа – слева), различать правую и левую руки.</a:t>
            </a:r>
          </a:p>
          <a:p>
            <a:pPr>
              <a:lnSpc>
                <a:spcPct val="107000"/>
              </a:lnSpc>
              <a:spcAft>
                <a:spcPts val="800"/>
              </a:spcAft>
            </a:pPr>
            <a:r>
              <a:rPr lang="ru-RU" sz="1600" b="1" dirty="0">
                <a:solidFill>
                  <a:srgbClr val="C00000"/>
                </a:solidFill>
                <a:cs typeface="Arial" charset="0"/>
              </a:rPr>
              <a:t>Ориентировка во времени. </a:t>
            </a:r>
          </a:p>
          <a:p>
            <a:pPr>
              <a:lnSpc>
                <a:spcPct val="107000"/>
              </a:lnSpc>
              <a:spcAft>
                <a:spcPts val="800"/>
              </a:spcAft>
            </a:pPr>
            <a:r>
              <a:rPr lang="ru-RU" sz="1200" dirty="0">
                <a:solidFill>
                  <a:srgbClr val="002060"/>
                </a:solidFill>
                <a:latin typeface="Tahoma" panose="020B0604030504040204" pitchFamily="34" charset="0"/>
              </a:rPr>
              <a:t>Учим ориентироваться в контрастных частях суток: день – ночь, утро – вечер.</a:t>
            </a:r>
          </a:p>
        </p:txBody>
      </p:sp>
    </p:spTree>
    <p:extLst>
      <p:ext uri="{BB962C8B-B14F-4D97-AF65-F5344CB8AC3E}">
        <p14:creationId xmlns:p14="http://schemas.microsoft.com/office/powerpoint/2010/main" val="2168269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721" y="588892"/>
            <a:ext cx="3024336" cy="257317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1576" y="3131397"/>
            <a:ext cx="2910981" cy="170765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653" y="3124876"/>
            <a:ext cx="1881801" cy="1886819"/>
          </a:xfrm>
          <a:prstGeom prst="rect">
            <a:avLst/>
          </a:prstGeom>
        </p:spPr>
      </p:pic>
      <p:sp>
        <p:nvSpPr>
          <p:cNvPr id="2" name="Прямоугольник 1"/>
          <p:cNvSpPr/>
          <p:nvPr/>
        </p:nvSpPr>
        <p:spPr>
          <a:xfrm>
            <a:off x="4427984" y="411510"/>
            <a:ext cx="4608512" cy="3029547"/>
          </a:xfrm>
          <a:prstGeom prst="rect">
            <a:avLst/>
          </a:prstGeom>
        </p:spPr>
        <p:txBody>
          <a:bodyPr wrap="square">
            <a:spAutoFit/>
          </a:bodyPr>
          <a:lstStyle/>
          <a:p>
            <a:pPr algn="ctr">
              <a:lnSpc>
                <a:spcPct val="107000"/>
              </a:lnSpc>
              <a:spcAft>
                <a:spcPts val="800"/>
              </a:spcAft>
            </a:pPr>
            <a:r>
              <a:rPr lang="ru-RU" b="1" dirty="0">
                <a:solidFill>
                  <a:srgbClr val="C00000"/>
                </a:solidFill>
                <a:cs typeface="Arial" charset="0"/>
              </a:rPr>
              <a:t>Обучающие кубики</a:t>
            </a:r>
          </a:p>
          <a:p>
            <a:pPr algn="ctr">
              <a:lnSpc>
                <a:spcPct val="107000"/>
              </a:lnSpc>
              <a:spcAft>
                <a:spcPts val="800"/>
              </a:spcAft>
            </a:pPr>
            <a:r>
              <a:rPr lang="ru-RU" b="1" dirty="0">
                <a:solidFill>
                  <a:srgbClr val="C00000"/>
                </a:solidFill>
                <a:cs typeface="Arial" charset="0"/>
              </a:rPr>
              <a:t>Раз, два, три, четыре, пять.</a:t>
            </a:r>
          </a:p>
          <a:p>
            <a:pPr>
              <a:lnSpc>
                <a:spcPct val="107000"/>
              </a:lnSpc>
              <a:spcAft>
                <a:spcPts val="800"/>
              </a:spcAft>
            </a:pPr>
            <a:r>
              <a:rPr lang="ru-RU" sz="1500" dirty="0">
                <a:solidFill>
                  <a:srgbClr val="002060"/>
                </a:solidFill>
                <a:latin typeface="Tahoma" panose="020B0604030504040204" pitchFamily="34" charset="0"/>
              </a:rPr>
              <a:t>Составляем группы из однородных предметов,</a:t>
            </a:r>
          </a:p>
          <a:p>
            <a:pPr>
              <a:lnSpc>
                <a:spcPct val="107000"/>
              </a:lnSpc>
              <a:spcAft>
                <a:spcPts val="800"/>
              </a:spcAft>
            </a:pPr>
            <a:r>
              <a:rPr lang="ru-RU" sz="1500" dirty="0">
                <a:solidFill>
                  <a:srgbClr val="002060"/>
                </a:solidFill>
                <a:latin typeface="Tahoma" panose="020B0604030504040204" pitchFamily="34" charset="0"/>
              </a:rPr>
              <a:t> учим понимать вопрос «Сколько?»,</a:t>
            </a:r>
          </a:p>
          <a:p>
            <a:pPr>
              <a:lnSpc>
                <a:spcPct val="107000"/>
              </a:lnSpc>
              <a:spcAft>
                <a:spcPts val="800"/>
              </a:spcAft>
            </a:pPr>
            <a:r>
              <a:rPr lang="ru-RU" sz="1500" dirty="0">
                <a:solidFill>
                  <a:srgbClr val="002060"/>
                </a:solidFill>
                <a:latin typeface="Tahoma" panose="020B0604030504040204" pitchFamily="34" charset="0"/>
              </a:rPr>
              <a:t> сравниваем две равные (неравные) группы предметов,</a:t>
            </a:r>
          </a:p>
          <a:p>
            <a:pPr>
              <a:lnSpc>
                <a:spcPct val="107000"/>
              </a:lnSpc>
              <a:spcAft>
                <a:spcPts val="800"/>
              </a:spcAft>
            </a:pPr>
            <a:r>
              <a:rPr lang="ru-RU" sz="1500" dirty="0">
                <a:solidFill>
                  <a:srgbClr val="002060"/>
                </a:solidFill>
                <a:latin typeface="Tahoma" panose="020B0604030504040204" pitchFamily="34" charset="0"/>
              </a:rPr>
              <a:t> учим понимать вопросы «Поровну ли?», «Чего больше (меньше)?». </a:t>
            </a:r>
          </a:p>
          <a:p>
            <a:pPr>
              <a:lnSpc>
                <a:spcPct val="107000"/>
              </a:lnSpc>
              <a:spcAft>
                <a:spcPts val="800"/>
              </a:spcAft>
            </a:pPr>
            <a:r>
              <a:rPr lang="ru-RU" sz="1500" dirty="0">
                <a:solidFill>
                  <a:srgbClr val="002060"/>
                </a:solidFill>
                <a:latin typeface="Tahoma" panose="020B0604030504040204" pitchFamily="34" charset="0"/>
              </a:rPr>
              <a:t>Используем систему заданий на карточках.</a:t>
            </a:r>
          </a:p>
        </p:txBody>
      </p:sp>
    </p:spTree>
    <p:extLst>
      <p:ext uri="{BB962C8B-B14F-4D97-AF65-F5344CB8AC3E}">
        <p14:creationId xmlns:p14="http://schemas.microsoft.com/office/powerpoint/2010/main" val="632498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9542"/>
            <a:ext cx="4709826" cy="3600400"/>
          </a:xfrm>
          <a:prstGeom prst="rect">
            <a:avLst/>
          </a:prstGeom>
        </p:spPr>
      </p:pic>
      <p:sp>
        <p:nvSpPr>
          <p:cNvPr id="4" name="Прямоугольник 3"/>
          <p:cNvSpPr/>
          <p:nvPr/>
        </p:nvSpPr>
        <p:spPr>
          <a:xfrm>
            <a:off x="4572000" y="843558"/>
            <a:ext cx="4572000" cy="2075696"/>
          </a:xfrm>
          <a:prstGeom prst="rect">
            <a:avLst/>
          </a:prstGeom>
        </p:spPr>
        <p:txBody>
          <a:bodyPr>
            <a:spAutoFit/>
          </a:bodyPr>
          <a:lstStyle/>
          <a:p>
            <a:pPr>
              <a:lnSpc>
                <a:spcPct val="107000"/>
              </a:lnSpc>
              <a:spcAft>
                <a:spcPts val="800"/>
              </a:spcAft>
            </a:pPr>
            <a:r>
              <a:rPr lang="ru-RU" b="1" dirty="0" err="1">
                <a:solidFill>
                  <a:srgbClr val="C00000"/>
                </a:solidFill>
                <a:cs typeface="Arial" charset="0"/>
              </a:rPr>
              <a:t>Пазлы</a:t>
            </a:r>
            <a:r>
              <a:rPr lang="ru-RU" b="1" dirty="0">
                <a:solidFill>
                  <a:srgbClr val="C00000"/>
                </a:solidFill>
                <a:cs typeface="Arial" charset="0"/>
              </a:rPr>
              <a:t> «Раз, два, три, четыре»</a:t>
            </a:r>
          </a:p>
          <a:p>
            <a:pPr>
              <a:lnSpc>
                <a:spcPct val="107000"/>
              </a:lnSpc>
              <a:spcAft>
                <a:spcPts val="800"/>
              </a:spcAft>
            </a:pPr>
            <a:r>
              <a:rPr lang="ru-RU" dirty="0">
                <a:solidFill>
                  <a:srgbClr val="002060"/>
                </a:solidFill>
                <a:latin typeface="Tahoma" panose="020B0604030504040204" pitchFamily="34" charset="0"/>
              </a:rPr>
              <a:t>10 </a:t>
            </a:r>
            <a:r>
              <a:rPr lang="ru-RU" dirty="0" err="1">
                <a:solidFill>
                  <a:srgbClr val="002060"/>
                </a:solidFill>
                <a:latin typeface="Tahoma" panose="020B0604030504040204" pitchFamily="34" charset="0"/>
              </a:rPr>
              <a:t>пазлов</a:t>
            </a:r>
            <a:r>
              <a:rPr lang="ru-RU" dirty="0">
                <a:solidFill>
                  <a:srgbClr val="002060"/>
                </a:solidFill>
                <a:latin typeface="Tahoma" panose="020B0604030504040204" pitchFamily="34" charset="0"/>
              </a:rPr>
              <a:t> в виде поезда, в котором едут животные.</a:t>
            </a:r>
          </a:p>
          <a:p>
            <a:pPr>
              <a:lnSpc>
                <a:spcPct val="107000"/>
              </a:lnSpc>
              <a:spcAft>
                <a:spcPts val="800"/>
              </a:spcAft>
            </a:pPr>
            <a:r>
              <a:rPr lang="ru-RU" dirty="0">
                <a:solidFill>
                  <a:srgbClr val="002060"/>
                </a:solidFill>
                <a:latin typeface="Tahoma" panose="020B0604030504040204" pitchFamily="34" charset="0"/>
              </a:rPr>
              <a:t>Нужно сложить </a:t>
            </a:r>
            <a:r>
              <a:rPr lang="ru-RU" dirty="0" err="1">
                <a:solidFill>
                  <a:srgbClr val="002060"/>
                </a:solidFill>
                <a:latin typeface="Tahoma" panose="020B0604030504040204" pitchFamily="34" charset="0"/>
              </a:rPr>
              <a:t>пазл</a:t>
            </a:r>
            <a:r>
              <a:rPr lang="ru-RU" dirty="0">
                <a:solidFill>
                  <a:srgbClr val="002060"/>
                </a:solidFill>
                <a:latin typeface="Tahoma" panose="020B0604030504040204" pitchFamily="34" charset="0"/>
              </a:rPr>
              <a:t> так, чтобы количество животных и номер вагона совпадали.</a:t>
            </a:r>
          </a:p>
        </p:txBody>
      </p:sp>
    </p:spTree>
    <p:extLst>
      <p:ext uri="{BB962C8B-B14F-4D97-AF65-F5344CB8AC3E}">
        <p14:creationId xmlns:p14="http://schemas.microsoft.com/office/powerpoint/2010/main" val="2000174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a:extLst>
              <a:ext uri="{FF2B5EF4-FFF2-40B4-BE49-F238E27FC236}">
                <a16:creationId xmlns:a16="http://schemas.microsoft.com/office/drawing/2014/main" xmlns="" id="{39312369-8B9E-4C49-8830-D0D9555E89B7}"/>
              </a:ext>
            </a:extLst>
          </p:cNvPr>
          <p:cNvSpPr>
            <a:spLocks noGrp="1"/>
          </p:cNvSpPr>
          <p:nvPr>
            <p:ph type="title"/>
          </p:nvPr>
        </p:nvSpPr>
        <p:spPr>
          <a:xfrm>
            <a:off x="1979712" y="465922"/>
            <a:ext cx="4550773" cy="302418"/>
          </a:xfrm>
        </p:spPr>
        <p:txBody>
          <a:bodyPr>
            <a:noAutofit/>
          </a:bodyPr>
          <a:lstStyle/>
          <a:p>
            <a:pPr algn="ctr"/>
            <a:r>
              <a:rPr lang="ru-RU" altLang="ru-RU" sz="2100" b="1" dirty="0">
                <a:solidFill>
                  <a:srgbClr val="C00000"/>
                </a:solidFill>
                <a:latin typeface="Tahoma" panose="020B0604030504040204" pitchFamily="34" charset="0"/>
                <a:ea typeface="+mn-ea"/>
                <a:cs typeface="+mn-cs"/>
              </a:rPr>
              <a:t>Познавательное развитие</a:t>
            </a:r>
          </a:p>
        </p:txBody>
      </p:sp>
      <p:sp>
        <p:nvSpPr>
          <p:cNvPr id="15363" name="Объект 2">
            <a:extLst>
              <a:ext uri="{FF2B5EF4-FFF2-40B4-BE49-F238E27FC236}">
                <a16:creationId xmlns:a16="http://schemas.microsoft.com/office/drawing/2014/main" xmlns="" id="{7DF0B06F-2340-4601-8B1E-609FB8D0A48F}"/>
              </a:ext>
            </a:extLst>
          </p:cNvPr>
          <p:cNvSpPr>
            <a:spLocks noGrp="1"/>
          </p:cNvSpPr>
          <p:nvPr>
            <p:ph sz="quarter" idx="1"/>
          </p:nvPr>
        </p:nvSpPr>
        <p:spPr>
          <a:xfrm>
            <a:off x="306977" y="716973"/>
            <a:ext cx="4138662" cy="3264550"/>
          </a:xfrm>
        </p:spPr>
        <p:txBody>
          <a:bodyPr>
            <a:normAutofit fontScale="92500" lnSpcReduction="20000"/>
          </a:bodyPr>
          <a:lstStyle/>
          <a:p>
            <a:pPr marL="0" indent="0" algn="just">
              <a:lnSpc>
                <a:spcPct val="150000"/>
              </a:lnSpc>
              <a:buNone/>
            </a:pPr>
            <a:r>
              <a:rPr lang="en-US" altLang="ru-RU" sz="1800" dirty="0">
                <a:solidFill>
                  <a:srgbClr val="002060"/>
                </a:solidFill>
              </a:rPr>
              <a:t>     </a:t>
            </a:r>
            <a:r>
              <a:rPr lang="ru-RU" altLang="ru-RU" sz="1650" dirty="0">
                <a:solidFill>
                  <a:srgbClr val="002060"/>
                </a:solidFill>
              </a:rPr>
              <a:t>Одним из важнейших направлений системы образования РФ является использование преемственных образовательных программ для формирования личности ребенка, развития его умственных и творческих способностей, решения проблем адаптации во внешней среде.</a:t>
            </a:r>
          </a:p>
          <a:p>
            <a:pPr marL="0" indent="0" algn="just">
              <a:lnSpc>
                <a:spcPct val="150000"/>
              </a:lnSpc>
              <a:buNone/>
            </a:pPr>
            <a:r>
              <a:rPr lang="ru-RU" altLang="ru-RU" sz="1650" dirty="0">
                <a:solidFill>
                  <a:srgbClr val="002060"/>
                </a:solidFill>
              </a:rPr>
              <a:t>В последнее время происходит активное внедрение новейших технологий, разработок, продвинутых методик обучения в начальной школе.</a:t>
            </a:r>
          </a:p>
          <a:p>
            <a:pPr marL="0" indent="0" algn="just">
              <a:lnSpc>
                <a:spcPct val="150000"/>
              </a:lnSpc>
              <a:buNone/>
            </a:pPr>
            <a:endParaRPr lang="ru-RU" altLang="ru-RU" sz="1500" dirty="0">
              <a:solidFill>
                <a:srgbClr val="002060"/>
              </a:solidFill>
            </a:endParaRPr>
          </a:p>
        </p:txBody>
      </p:sp>
      <p:sp>
        <p:nvSpPr>
          <p:cNvPr id="11" name="TextBox 10">
            <a:extLst>
              <a:ext uri="{FF2B5EF4-FFF2-40B4-BE49-F238E27FC236}">
                <a16:creationId xmlns:a16="http://schemas.microsoft.com/office/drawing/2014/main" xmlns="" id="{3B211BF2-D5B6-41DA-82D4-2E00B1DBFE76}"/>
              </a:ext>
            </a:extLst>
          </p:cNvPr>
          <p:cNvSpPr txBox="1"/>
          <p:nvPr/>
        </p:nvSpPr>
        <p:spPr>
          <a:xfrm>
            <a:off x="328589" y="3807599"/>
            <a:ext cx="4138662" cy="1246495"/>
          </a:xfrm>
          <a:prstGeom prst="rect">
            <a:avLst/>
          </a:prstGeom>
          <a:noFill/>
        </p:spPr>
        <p:txBody>
          <a:bodyPr wrap="square">
            <a:spAutoFit/>
          </a:bodyPr>
          <a:lstStyle/>
          <a:p>
            <a:pPr algn="just"/>
            <a:r>
              <a:rPr lang="ru-RU" altLang="ru-RU" sz="1500" dirty="0">
                <a:solidFill>
                  <a:srgbClr val="002060"/>
                </a:solidFill>
                <a:latin typeface="+mn-lt"/>
              </a:rPr>
              <a:t>Не отстает от школы и дошкольное образование, которое является первой ступенью образования и главная задача которого – развитие ребенка с сохранением его здоровья. </a:t>
            </a:r>
          </a:p>
        </p:txBody>
      </p:sp>
      <p:pic>
        <p:nvPicPr>
          <p:cNvPr id="1026" name="Picture 2" descr="https://psy-files.ru/wp-content/uploads/f/b/4/fb4e1b9dd749d86638d616f6e061054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843558"/>
            <a:ext cx="3328184" cy="382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39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431" y="1125232"/>
            <a:ext cx="2808312" cy="2978984"/>
          </a:xfrm>
          <a:prstGeom prst="rect">
            <a:avLst/>
          </a:prstGeom>
        </p:spPr>
      </p:pic>
      <p:sp>
        <p:nvSpPr>
          <p:cNvPr id="2" name="Прямоугольник 1"/>
          <p:cNvSpPr/>
          <p:nvPr/>
        </p:nvSpPr>
        <p:spPr>
          <a:xfrm>
            <a:off x="5220072" y="915566"/>
            <a:ext cx="3760256" cy="2425408"/>
          </a:xfrm>
          <a:prstGeom prst="rect">
            <a:avLst/>
          </a:prstGeom>
        </p:spPr>
        <p:txBody>
          <a:bodyPr wrap="square">
            <a:spAutoFit/>
          </a:bodyPr>
          <a:lstStyle/>
          <a:p>
            <a:pPr>
              <a:lnSpc>
                <a:spcPct val="107000"/>
              </a:lnSpc>
              <a:spcAft>
                <a:spcPts val="800"/>
              </a:spcAft>
            </a:pPr>
            <a:r>
              <a:rPr lang="ru-RU" b="1" dirty="0">
                <a:solidFill>
                  <a:srgbClr val="C00000"/>
                </a:solidFill>
                <a:cs typeface="Arial" charset="0"/>
              </a:rPr>
              <a:t>Лото «По грибы, по ягоды».</a:t>
            </a:r>
          </a:p>
          <a:p>
            <a:pPr>
              <a:lnSpc>
                <a:spcPct val="107000"/>
              </a:lnSpc>
              <a:spcAft>
                <a:spcPts val="800"/>
              </a:spcAft>
            </a:pPr>
            <a:r>
              <a:rPr lang="ru-RU" sz="1500" dirty="0">
                <a:solidFill>
                  <a:srgbClr val="002060"/>
                </a:solidFill>
                <a:latin typeface="Tahoma" panose="020B0604030504040204" pitchFamily="34" charset="0"/>
              </a:rPr>
              <a:t>Развиваем зрительное восприятие, мелкую моторику, умение рассуждать и обобщать.</a:t>
            </a:r>
          </a:p>
          <a:p>
            <a:pPr>
              <a:lnSpc>
                <a:spcPct val="107000"/>
              </a:lnSpc>
              <a:spcAft>
                <a:spcPts val="800"/>
              </a:spcAft>
            </a:pPr>
            <a:r>
              <a:rPr lang="ru-RU" sz="1500" dirty="0">
                <a:solidFill>
                  <a:srgbClr val="002060"/>
                </a:solidFill>
                <a:latin typeface="Tahoma" panose="020B0604030504040204" pitchFamily="34" charset="0"/>
              </a:rPr>
              <a:t>Находим «лишние» предметы на карточках, классифицируем предметы.</a:t>
            </a:r>
          </a:p>
          <a:p>
            <a:pPr>
              <a:lnSpc>
                <a:spcPct val="107000"/>
              </a:lnSpc>
              <a:spcAft>
                <a:spcPts val="800"/>
              </a:spcAft>
            </a:pPr>
            <a:r>
              <a:rPr lang="ru-RU" sz="1500" dirty="0">
                <a:solidFill>
                  <a:srgbClr val="002060"/>
                </a:solidFill>
                <a:latin typeface="Tahoma" panose="020B0604030504040204" pitchFamily="34" charset="0"/>
              </a:rPr>
              <a:t>Сравниваем получившиеся группы предметов, определяем их количество. </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46" y="478680"/>
            <a:ext cx="2808312" cy="209307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7" y="2546593"/>
            <a:ext cx="2798982" cy="2274173"/>
          </a:xfrm>
          <a:prstGeom prst="rect">
            <a:avLst/>
          </a:prstGeom>
        </p:spPr>
      </p:pic>
    </p:spTree>
    <p:extLst>
      <p:ext uri="{BB962C8B-B14F-4D97-AF65-F5344CB8AC3E}">
        <p14:creationId xmlns:p14="http://schemas.microsoft.com/office/powerpoint/2010/main" val="2055324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483518"/>
            <a:ext cx="2649097" cy="4320480"/>
          </a:xfrm>
          <a:prstGeom prst="rect">
            <a:avLst/>
          </a:prstGeom>
        </p:spPr>
      </p:pic>
      <p:sp>
        <p:nvSpPr>
          <p:cNvPr id="5" name="Прямоугольник 4"/>
          <p:cNvSpPr/>
          <p:nvPr/>
        </p:nvSpPr>
        <p:spPr>
          <a:xfrm>
            <a:off x="3707904" y="555526"/>
            <a:ext cx="4572000" cy="1631216"/>
          </a:xfrm>
          <a:prstGeom prst="rect">
            <a:avLst/>
          </a:prstGeom>
        </p:spPr>
        <p:txBody>
          <a:bodyPr>
            <a:spAutoFit/>
          </a:bodyPr>
          <a:lstStyle/>
          <a:p>
            <a:pPr>
              <a:lnSpc>
                <a:spcPct val="107000"/>
              </a:lnSpc>
              <a:spcAft>
                <a:spcPts val="800"/>
              </a:spcAft>
            </a:pPr>
            <a:r>
              <a:rPr lang="ru-RU" b="1" dirty="0">
                <a:solidFill>
                  <a:srgbClr val="C00000"/>
                </a:solidFill>
                <a:cs typeface="Arial" charset="0"/>
              </a:rPr>
              <a:t>Карточки </a:t>
            </a:r>
            <a:r>
              <a:rPr lang="en-US" b="1" dirty="0">
                <a:solidFill>
                  <a:srgbClr val="C00000"/>
                </a:solidFill>
                <a:cs typeface="Arial" charset="0"/>
              </a:rPr>
              <a:t>IQ-</a:t>
            </a:r>
            <a:r>
              <a:rPr lang="ru-RU" b="1" dirty="0">
                <a:solidFill>
                  <a:srgbClr val="C00000"/>
                </a:solidFill>
                <a:cs typeface="Arial" charset="0"/>
              </a:rPr>
              <a:t>малыш</a:t>
            </a:r>
          </a:p>
          <a:p>
            <a:pPr>
              <a:lnSpc>
                <a:spcPct val="107000"/>
              </a:lnSpc>
              <a:spcAft>
                <a:spcPts val="800"/>
              </a:spcAft>
            </a:pPr>
            <a:r>
              <a:rPr lang="ru-RU" b="1" dirty="0">
                <a:solidFill>
                  <a:srgbClr val="C00000"/>
                </a:solidFill>
                <a:cs typeface="Arial" charset="0"/>
              </a:rPr>
              <a:t>«Плоские фигуры»</a:t>
            </a:r>
          </a:p>
          <a:p>
            <a:pPr>
              <a:lnSpc>
                <a:spcPct val="107000"/>
              </a:lnSpc>
              <a:spcAft>
                <a:spcPts val="800"/>
              </a:spcAft>
            </a:pPr>
            <a:r>
              <a:rPr lang="ru-RU" sz="1500" dirty="0">
                <a:solidFill>
                  <a:srgbClr val="002060"/>
                </a:solidFill>
                <a:latin typeface="Tahoma" panose="020B0604030504040204" pitchFamily="34" charset="0"/>
              </a:rPr>
              <a:t>Знакомим с геометрическими фигурами: кругом, квадратом, треугольником. Учим обследовать форму фигур, используя зрение и осязание.</a:t>
            </a:r>
          </a:p>
        </p:txBody>
      </p:sp>
    </p:spTree>
    <p:extLst>
      <p:ext uri="{BB962C8B-B14F-4D97-AF65-F5344CB8AC3E}">
        <p14:creationId xmlns:p14="http://schemas.microsoft.com/office/powerpoint/2010/main" val="1911993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483518"/>
            <a:ext cx="2649097" cy="4011910"/>
          </a:xfrm>
          <a:prstGeom prst="rect">
            <a:avLst/>
          </a:prstGeom>
        </p:spPr>
      </p:pic>
      <p:sp>
        <p:nvSpPr>
          <p:cNvPr id="6" name="Прямоугольник 5"/>
          <p:cNvSpPr/>
          <p:nvPr/>
        </p:nvSpPr>
        <p:spPr>
          <a:xfrm>
            <a:off x="3707904" y="555526"/>
            <a:ext cx="4572000" cy="1631216"/>
          </a:xfrm>
          <a:prstGeom prst="rect">
            <a:avLst/>
          </a:prstGeom>
        </p:spPr>
        <p:txBody>
          <a:bodyPr>
            <a:spAutoFit/>
          </a:bodyPr>
          <a:lstStyle/>
          <a:p>
            <a:pPr>
              <a:lnSpc>
                <a:spcPct val="107000"/>
              </a:lnSpc>
              <a:spcAft>
                <a:spcPts val="800"/>
              </a:spcAft>
            </a:pPr>
            <a:r>
              <a:rPr lang="ru-RU" b="1" dirty="0">
                <a:solidFill>
                  <a:srgbClr val="C00000"/>
                </a:solidFill>
                <a:cs typeface="Arial" charset="0"/>
              </a:rPr>
              <a:t>Карточки </a:t>
            </a:r>
            <a:r>
              <a:rPr lang="en-US" b="1" dirty="0">
                <a:solidFill>
                  <a:srgbClr val="C00000"/>
                </a:solidFill>
                <a:cs typeface="Arial" charset="0"/>
              </a:rPr>
              <a:t>IQ-</a:t>
            </a:r>
            <a:r>
              <a:rPr lang="ru-RU" b="1" dirty="0">
                <a:solidFill>
                  <a:srgbClr val="C00000"/>
                </a:solidFill>
                <a:cs typeface="Arial" charset="0"/>
              </a:rPr>
              <a:t>малыш</a:t>
            </a:r>
          </a:p>
          <a:p>
            <a:pPr>
              <a:lnSpc>
                <a:spcPct val="107000"/>
              </a:lnSpc>
              <a:spcAft>
                <a:spcPts val="800"/>
              </a:spcAft>
            </a:pPr>
            <a:r>
              <a:rPr lang="ru-RU" b="1" dirty="0">
                <a:solidFill>
                  <a:srgbClr val="C00000"/>
                </a:solidFill>
                <a:cs typeface="Arial" charset="0"/>
              </a:rPr>
              <a:t>«Время»</a:t>
            </a:r>
          </a:p>
          <a:p>
            <a:pPr>
              <a:lnSpc>
                <a:spcPct val="107000"/>
              </a:lnSpc>
              <a:spcAft>
                <a:spcPts val="800"/>
              </a:spcAft>
            </a:pPr>
            <a:r>
              <a:rPr lang="ru-RU" sz="1500" dirty="0">
                <a:solidFill>
                  <a:srgbClr val="002060"/>
                </a:solidFill>
                <a:latin typeface="Tahoma" panose="020B0604030504040204" pitchFamily="34" charset="0"/>
              </a:rPr>
              <a:t>Формируем первичные временные понятия, закрепляем представления о частях суток и их последовательной смене.</a:t>
            </a:r>
          </a:p>
        </p:txBody>
      </p:sp>
    </p:spTree>
    <p:extLst>
      <p:ext uri="{BB962C8B-B14F-4D97-AF65-F5344CB8AC3E}">
        <p14:creationId xmlns:p14="http://schemas.microsoft.com/office/powerpoint/2010/main" val="4101794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90269"/>
            <a:ext cx="3168352" cy="2945577"/>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3395042"/>
            <a:ext cx="1947127" cy="148772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552" y="3357087"/>
            <a:ext cx="1238694" cy="1563638"/>
          </a:xfrm>
          <a:prstGeom prst="rect">
            <a:avLst/>
          </a:prstGeom>
        </p:spPr>
      </p:pic>
      <p:sp>
        <p:nvSpPr>
          <p:cNvPr id="7" name="Прямоугольник 6"/>
          <p:cNvSpPr/>
          <p:nvPr/>
        </p:nvSpPr>
        <p:spPr>
          <a:xfrm>
            <a:off x="3563888" y="411511"/>
            <a:ext cx="5580112" cy="3135217"/>
          </a:xfrm>
          <a:prstGeom prst="rect">
            <a:avLst/>
          </a:prstGeom>
        </p:spPr>
        <p:txBody>
          <a:bodyPr wrap="square">
            <a:spAutoFit/>
          </a:bodyPr>
          <a:lstStyle/>
          <a:p>
            <a:pPr algn="ctr">
              <a:spcAft>
                <a:spcPts val="800"/>
              </a:spcAft>
            </a:pPr>
            <a:r>
              <a:rPr lang="ru-RU" b="1" dirty="0">
                <a:solidFill>
                  <a:srgbClr val="C00000"/>
                </a:solidFill>
                <a:cs typeface="Arial" charset="0"/>
              </a:rPr>
              <a:t>Посылка малышу. </a:t>
            </a:r>
          </a:p>
          <a:p>
            <a:pPr algn="ctr">
              <a:spcAft>
                <a:spcPts val="800"/>
              </a:spcAft>
            </a:pPr>
            <a:r>
              <a:rPr lang="ru-RU" b="1" dirty="0">
                <a:solidFill>
                  <a:srgbClr val="C00000"/>
                </a:solidFill>
                <a:cs typeface="Arial" charset="0"/>
              </a:rPr>
              <a:t>Пирамидка с системой развивающих заданий.</a:t>
            </a:r>
          </a:p>
          <a:p>
            <a:pPr>
              <a:lnSpc>
                <a:spcPct val="107000"/>
              </a:lnSpc>
              <a:spcAft>
                <a:spcPts val="800"/>
              </a:spcAft>
            </a:pPr>
            <a:r>
              <a:rPr lang="ru-RU" sz="1500" dirty="0">
                <a:solidFill>
                  <a:srgbClr val="002060"/>
                </a:solidFill>
                <a:latin typeface="Tahoma" panose="020B0604030504040204" pitchFamily="34" charset="0"/>
              </a:rPr>
              <a:t>Знакомим детей с </a:t>
            </a:r>
            <a:r>
              <a:rPr lang="ru-RU" sz="1500" b="1" dirty="0">
                <a:solidFill>
                  <a:srgbClr val="002060"/>
                </a:solidFill>
                <a:latin typeface="Tahoma" panose="020B0604030504040204" pitchFamily="34" charset="0"/>
              </a:rPr>
              <a:t>цветом, формой, размером,</a:t>
            </a:r>
            <a:r>
              <a:rPr lang="ru-RU" sz="1500" dirty="0">
                <a:solidFill>
                  <a:srgbClr val="002060"/>
                </a:solidFill>
                <a:latin typeface="Tahoma" panose="020B0604030504040204" pitchFamily="34" charset="0"/>
              </a:rPr>
              <a:t> пространственными представлениями и понятиями «больше-меньше, выше-ниже, над-под».</a:t>
            </a:r>
          </a:p>
          <a:p>
            <a:pPr>
              <a:lnSpc>
                <a:spcPct val="107000"/>
              </a:lnSpc>
              <a:spcAft>
                <a:spcPts val="800"/>
              </a:spcAft>
            </a:pPr>
            <a:r>
              <a:rPr lang="ru-RU" sz="1500" dirty="0">
                <a:solidFill>
                  <a:srgbClr val="002060"/>
                </a:solidFill>
                <a:latin typeface="Tahoma" panose="020B0604030504040204" pitchFamily="34" charset="0"/>
              </a:rPr>
              <a:t>Осваиваем начальные навыки счета. </a:t>
            </a:r>
          </a:p>
          <a:p>
            <a:pPr>
              <a:lnSpc>
                <a:spcPct val="107000"/>
              </a:lnSpc>
              <a:spcAft>
                <a:spcPts val="800"/>
              </a:spcAft>
            </a:pPr>
            <a:r>
              <a:rPr lang="ru-RU" sz="1500" dirty="0">
                <a:solidFill>
                  <a:srgbClr val="002060"/>
                </a:solidFill>
                <a:latin typeface="Tahoma" panose="020B0604030504040204" pitchFamily="34" charset="0"/>
              </a:rPr>
              <a:t>Развиваем мелкую моторику, внимание, восприятие, память, логическое и пространственное мышление.</a:t>
            </a:r>
          </a:p>
          <a:p>
            <a:pPr>
              <a:lnSpc>
                <a:spcPct val="107000"/>
              </a:lnSpc>
              <a:spcAft>
                <a:spcPts val="800"/>
              </a:spcAft>
            </a:pPr>
            <a:r>
              <a:rPr lang="ru-RU" sz="1500" dirty="0">
                <a:solidFill>
                  <a:srgbClr val="002060"/>
                </a:solidFill>
                <a:latin typeface="Tahoma" panose="020B0604030504040204" pitchFamily="34" charset="0"/>
              </a:rPr>
              <a:t>Строим занятия от простого к сложному, постепенно вводим новые более сложные задания.</a:t>
            </a:r>
          </a:p>
        </p:txBody>
      </p:sp>
    </p:spTree>
    <p:extLst>
      <p:ext uri="{BB962C8B-B14F-4D97-AF65-F5344CB8AC3E}">
        <p14:creationId xmlns:p14="http://schemas.microsoft.com/office/powerpoint/2010/main" val="4138330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1187624" y="483518"/>
            <a:ext cx="6696075" cy="431800"/>
          </a:xfrm>
          <a:prstGeom prst="rect">
            <a:avLst/>
          </a:prstGeom>
          <a:noFill/>
          <a:ln w="9525">
            <a:noFill/>
            <a:miter lim="800000"/>
            <a:headEnd/>
            <a:tailEnd/>
          </a:ln>
        </p:spPr>
        <p:txBody>
          <a:bodyPr anchor="ctr"/>
          <a:lstStyle/>
          <a:p>
            <a:pPr algn="ctr"/>
            <a:r>
              <a:rPr lang="ru-RU" b="1" dirty="0">
                <a:solidFill>
                  <a:srgbClr val="C00000"/>
                </a:solidFill>
                <a:cs typeface="Arial" charset="0"/>
              </a:rPr>
              <a:t>Средняя группа (от 4 до 5 лет)</a:t>
            </a:r>
          </a:p>
        </p:txBody>
      </p:sp>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sp>
        <p:nvSpPr>
          <p:cNvPr id="2" name="Прямоугольник 1"/>
          <p:cNvSpPr/>
          <p:nvPr/>
        </p:nvSpPr>
        <p:spPr>
          <a:xfrm>
            <a:off x="323528" y="915566"/>
            <a:ext cx="8568952" cy="3939155"/>
          </a:xfrm>
          <a:prstGeom prst="rect">
            <a:avLst/>
          </a:prstGeom>
        </p:spPr>
        <p:txBody>
          <a:bodyPr wrap="square">
            <a:spAutoFit/>
          </a:bodyPr>
          <a:lstStyle/>
          <a:p>
            <a:pPr>
              <a:lnSpc>
                <a:spcPct val="107000"/>
              </a:lnSpc>
              <a:spcAft>
                <a:spcPts val="800"/>
              </a:spcAft>
            </a:pPr>
            <a:r>
              <a:rPr lang="ru-RU" sz="1600" b="1" dirty="0">
                <a:solidFill>
                  <a:srgbClr val="C00000"/>
                </a:solidFill>
                <a:cs typeface="Arial" charset="0"/>
              </a:rPr>
              <a:t>Количество и счет.</a:t>
            </a:r>
            <a:r>
              <a:rPr lang="ru-RU" b="1" dirty="0">
                <a:solidFill>
                  <a:srgbClr val="C00000"/>
                </a:solidFill>
                <a:cs typeface="Arial" charset="0"/>
              </a:rPr>
              <a:t> </a:t>
            </a:r>
            <a:r>
              <a:rPr lang="ru-RU" sz="1100" dirty="0">
                <a:solidFill>
                  <a:srgbClr val="002060"/>
                </a:solidFill>
                <a:latin typeface="Tahoma" panose="020B0604030504040204" pitchFamily="34" charset="0"/>
              </a:rPr>
              <a:t>Учим считать до 5 (на основе наглядности), называть числительные по порядку. Формируем представления о порядковом счете, учим правильно пользоваться количественными и порядковыми числительными. Формируем представление о равенстве и неравенстве групп на основе счета. Учим уравнивать неравные группы. На основе счета устанавливаем равенство (неравенство) групп. Учим отсчитывать предметы из большего количества.</a:t>
            </a:r>
          </a:p>
          <a:p>
            <a:pPr>
              <a:lnSpc>
                <a:spcPct val="107000"/>
              </a:lnSpc>
              <a:spcAft>
                <a:spcPts val="800"/>
              </a:spcAft>
            </a:pPr>
            <a:r>
              <a:rPr lang="ru-RU" sz="1600" b="1" dirty="0">
                <a:solidFill>
                  <a:srgbClr val="C00000"/>
                </a:solidFill>
                <a:cs typeface="Arial" charset="0"/>
              </a:rPr>
              <a:t>Величина.</a:t>
            </a:r>
            <a:r>
              <a:rPr lang="ru-RU" sz="1500" dirty="0">
                <a:solidFill>
                  <a:srgbClr val="002060"/>
                </a:solidFill>
                <a:latin typeface="Tahoma" panose="020B0604030504040204" pitchFamily="34" charset="0"/>
              </a:rPr>
              <a:t> </a:t>
            </a:r>
            <a:r>
              <a:rPr lang="ru-RU" sz="1100" dirty="0">
                <a:solidFill>
                  <a:srgbClr val="002060"/>
                </a:solidFill>
                <a:latin typeface="Tahoma" panose="020B0604030504040204" pitchFamily="34" charset="0"/>
              </a:rPr>
              <a:t>Совершенствуем умение сравнивать два предмета по величине (длине, ширине, высоте, толщине), устанавливать размерные отношения между 3 – 5 предметами. Вводить в активную речь детей понятия, обозначающие размерные отношения предметов. </a:t>
            </a:r>
          </a:p>
          <a:p>
            <a:pPr>
              <a:lnSpc>
                <a:spcPct val="107000"/>
              </a:lnSpc>
              <a:spcAft>
                <a:spcPts val="800"/>
              </a:spcAft>
            </a:pPr>
            <a:r>
              <a:rPr lang="ru-RU" sz="1600" b="1" dirty="0">
                <a:solidFill>
                  <a:srgbClr val="C00000"/>
                </a:solidFill>
                <a:cs typeface="Arial" charset="0"/>
              </a:rPr>
              <a:t>Форма. </a:t>
            </a:r>
            <a:r>
              <a:rPr lang="ru-RU" sz="1100" dirty="0">
                <a:solidFill>
                  <a:srgbClr val="002060"/>
                </a:solidFill>
                <a:latin typeface="Tahoma" panose="020B0604030504040204" pitchFamily="34" charset="0"/>
              </a:rPr>
              <a:t>Развиваем у детей представления о геометрических фигурах, вводим понятие «шар, куб». Учим выделять особые признаки фигур. Знакомим с прямоугольником, учим различать его элементы. </a:t>
            </a:r>
          </a:p>
          <a:p>
            <a:pPr>
              <a:lnSpc>
                <a:spcPct val="107000"/>
              </a:lnSpc>
              <a:spcAft>
                <a:spcPts val="800"/>
              </a:spcAft>
            </a:pPr>
            <a:r>
              <a:rPr lang="ru-RU" sz="1600" b="1" dirty="0">
                <a:solidFill>
                  <a:srgbClr val="C00000"/>
                </a:solidFill>
                <a:cs typeface="Arial" charset="0"/>
              </a:rPr>
              <a:t>Ориентировка в пространстве.</a:t>
            </a:r>
            <a:r>
              <a:rPr lang="ru-RU" sz="1100" dirty="0">
                <a:solidFill>
                  <a:srgbClr val="002060"/>
                </a:solidFill>
                <a:latin typeface="Tahoma" panose="020B0604030504040204" pitchFamily="34" charset="0"/>
              </a:rPr>
              <a:t>  Развиваем умения определять пространственные направления от себя, обозначать словами положение предметов по отношению к себе. </a:t>
            </a:r>
          </a:p>
          <a:p>
            <a:pPr>
              <a:lnSpc>
                <a:spcPct val="107000"/>
              </a:lnSpc>
              <a:spcAft>
                <a:spcPts val="800"/>
              </a:spcAft>
            </a:pPr>
            <a:r>
              <a:rPr lang="ru-RU" sz="1100" dirty="0">
                <a:solidFill>
                  <a:srgbClr val="002060"/>
                </a:solidFill>
                <a:latin typeface="Tahoma" panose="020B0604030504040204" pitchFamily="34" charset="0"/>
              </a:rPr>
              <a:t>Знакомим с пространственными отношениями: далеко-близко. </a:t>
            </a:r>
          </a:p>
          <a:p>
            <a:pPr>
              <a:lnSpc>
                <a:spcPct val="107000"/>
              </a:lnSpc>
              <a:spcAft>
                <a:spcPts val="800"/>
              </a:spcAft>
            </a:pPr>
            <a:r>
              <a:rPr lang="ru-RU" sz="1600" b="1" dirty="0">
                <a:solidFill>
                  <a:srgbClr val="C00000"/>
                </a:solidFill>
                <a:cs typeface="Arial" charset="0"/>
              </a:rPr>
              <a:t>Ориентировка во времени.</a:t>
            </a:r>
            <a:r>
              <a:rPr lang="ru-RU" sz="1100" dirty="0">
                <a:solidFill>
                  <a:srgbClr val="002060"/>
                </a:solidFill>
                <a:latin typeface="Tahoma" panose="020B0604030504040204" pitchFamily="34" charset="0"/>
              </a:rPr>
              <a:t> </a:t>
            </a:r>
          </a:p>
          <a:p>
            <a:pPr>
              <a:lnSpc>
                <a:spcPct val="107000"/>
              </a:lnSpc>
              <a:spcAft>
                <a:spcPts val="800"/>
              </a:spcAft>
            </a:pPr>
            <a:r>
              <a:rPr lang="ru-RU" sz="1000" dirty="0">
                <a:solidFill>
                  <a:srgbClr val="002060"/>
                </a:solidFill>
                <a:latin typeface="Tahoma" panose="020B0604030504040204" pitchFamily="34" charset="0"/>
              </a:rPr>
              <a:t>Расширяем представление о частях суток, их характерных особенностях и последовательности; </a:t>
            </a:r>
          </a:p>
          <a:p>
            <a:pPr>
              <a:lnSpc>
                <a:spcPct val="107000"/>
              </a:lnSpc>
              <a:spcAft>
                <a:spcPts val="800"/>
              </a:spcAft>
            </a:pPr>
            <a:r>
              <a:rPr lang="ru-RU" sz="1000" dirty="0">
                <a:solidFill>
                  <a:srgbClr val="002060"/>
                </a:solidFill>
                <a:latin typeface="Tahoma" panose="020B0604030504040204" pitchFamily="34" charset="0"/>
              </a:rPr>
              <a:t>объясняем значение слов: вчера, сегодня, завтра.</a:t>
            </a:r>
          </a:p>
        </p:txBody>
      </p:sp>
    </p:spTree>
    <p:extLst>
      <p:ext uri="{BB962C8B-B14F-4D97-AF65-F5344CB8AC3E}">
        <p14:creationId xmlns:p14="http://schemas.microsoft.com/office/powerpoint/2010/main" val="1692848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25" y="2355726"/>
            <a:ext cx="3456384" cy="2664817"/>
          </a:xfrm>
          <a:prstGeom prst="rect">
            <a:avLst/>
          </a:prstGeom>
        </p:spPr>
      </p:pic>
      <p:pic>
        <p:nvPicPr>
          <p:cNvPr id="6" name="26169_w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563888" y="627534"/>
            <a:ext cx="5472608" cy="4032448"/>
          </a:xfrm>
          <a:prstGeom prst="rect">
            <a:avLst/>
          </a:prstGeom>
        </p:spPr>
      </p:pic>
      <p:sp>
        <p:nvSpPr>
          <p:cNvPr id="2" name="Прямоугольник 1"/>
          <p:cNvSpPr/>
          <p:nvPr/>
        </p:nvSpPr>
        <p:spPr>
          <a:xfrm>
            <a:off x="130726" y="705495"/>
            <a:ext cx="3145681" cy="1660455"/>
          </a:xfrm>
          <a:prstGeom prst="rect">
            <a:avLst/>
          </a:prstGeom>
        </p:spPr>
        <p:txBody>
          <a:bodyPr wrap="square">
            <a:spAutoFit/>
          </a:bodyPr>
          <a:lstStyle/>
          <a:p>
            <a:pPr>
              <a:lnSpc>
                <a:spcPct val="107000"/>
              </a:lnSpc>
              <a:spcAft>
                <a:spcPts val="800"/>
              </a:spcAft>
            </a:pPr>
            <a:r>
              <a:rPr lang="ru-RU" b="1" dirty="0">
                <a:solidFill>
                  <a:srgbClr val="C00000"/>
                </a:solidFill>
                <a:cs typeface="Arial" charset="0"/>
              </a:rPr>
              <a:t> </a:t>
            </a:r>
            <a:r>
              <a:rPr lang="en-US" sz="1600" b="1" dirty="0">
                <a:solidFill>
                  <a:srgbClr val="C00000"/>
                </a:solidFill>
                <a:cs typeface="Arial" charset="0"/>
              </a:rPr>
              <a:t>IQ</a:t>
            </a:r>
            <a:r>
              <a:rPr lang="ru-RU" sz="1600" b="1" dirty="0">
                <a:solidFill>
                  <a:srgbClr val="C00000"/>
                </a:solidFill>
                <a:cs typeface="Arial" charset="0"/>
              </a:rPr>
              <a:t> Игры «Вот такой счет. Домино»</a:t>
            </a:r>
          </a:p>
          <a:p>
            <a:pPr>
              <a:lnSpc>
                <a:spcPct val="107000"/>
              </a:lnSpc>
              <a:spcAft>
                <a:spcPts val="800"/>
              </a:spcAft>
            </a:pPr>
            <a:r>
              <a:rPr lang="ru-RU" sz="1100" dirty="0">
                <a:solidFill>
                  <a:srgbClr val="002060"/>
                </a:solidFill>
                <a:latin typeface="Tahoma" panose="020B0604030504040204" pitchFamily="34" charset="0"/>
              </a:rPr>
              <a:t>Знакомим с цифрами и учим считать до 5. Выкладываем карточки по принципу домино: Число два – 2 предмета, число 3 – 3 предмета и т.д. Это помогает быстрому обучению ребенка количественному счету.</a:t>
            </a:r>
          </a:p>
        </p:txBody>
      </p:sp>
    </p:spTree>
    <p:extLst>
      <p:ext uri="{BB962C8B-B14F-4D97-AF65-F5344CB8AC3E}">
        <p14:creationId xmlns:p14="http://schemas.microsoft.com/office/powerpoint/2010/main" val="2843297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83518"/>
            <a:ext cx="4193936" cy="4032448"/>
          </a:xfrm>
          <a:prstGeom prst="rect">
            <a:avLst/>
          </a:prstGeom>
        </p:spPr>
      </p:pic>
      <p:sp>
        <p:nvSpPr>
          <p:cNvPr id="9" name="Прямоугольник 8"/>
          <p:cNvSpPr/>
          <p:nvPr/>
        </p:nvSpPr>
        <p:spPr>
          <a:xfrm>
            <a:off x="4499992" y="627534"/>
            <a:ext cx="4464496" cy="2335383"/>
          </a:xfrm>
          <a:prstGeom prst="rect">
            <a:avLst/>
          </a:prstGeom>
        </p:spPr>
        <p:txBody>
          <a:bodyPr wrap="square">
            <a:spAutoFit/>
          </a:bodyPr>
          <a:lstStyle/>
          <a:p>
            <a:pPr algn="ctr">
              <a:lnSpc>
                <a:spcPct val="107000"/>
              </a:lnSpc>
              <a:spcAft>
                <a:spcPts val="800"/>
              </a:spcAft>
            </a:pPr>
            <a:r>
              <a:rPr lang="ru-RU" b="1" dirty="0">
                <a:solidFill>
                  <a:srgbClr val="C00000"/>
                </a:solidFill>
                <a:cs typeface="Arial" charset="0"/>
              </a:rPr>
              <a:t> </a:t>
            </a:r>
            <a:r>
              <a:rPr lang="en-US" sz="1600" b="1" dirty="0">
                <a:solidFill>
                  <a:srgbClr val="C00000"/>
                </a:solidFill>
                <a:cs typeface="Arial" charset="0"/>
              </a:rPr>
              <a:t>IQ</a:t>
            </a:r>
            <a:r>
              <a:rPr lang="ru-RU" sz="1600" b="1" dirty="0">
                <a:solidFill>
                  <a:srgbClr val="C00000"/>
                </a:solidFill>
                <a:cs typeface="Arial" charset="0"/>
              </a:rPr>
              <a:t> Лото «Счет и фигуры. Подбери число»</a:t>
            </a:r>
          </a:p>
          <a:p>
            <a:pPr>
              <a:lnSpc>
                <a:spcPct val="107000"/>
              </a:lnSpc>
              <a:spcAft>
                <a:spcPts val="800"/>
              </a:spcAft>
            </a:pPr>
            <a:r>
              <a:rPr lang="ru-RU" sz="1400" dirty="0">
                <a:solidFill>
                  <a:srgbClr val="002060"/>
                </a:solidFill>
                <a:latin typeface="Tahoma" panose="020B0604030504040204" pitchFamily="34" charset="0"/>
              </a:rPr>
              <a:t>Знакомим с цифрами и учим считать до 5. Учим называть числительные по порядку. Подбираем число по количеству изображенных предметов. Знакомим с цифрами, обозначающими количество предметов (до 5). Учим сравнивать количество предметов, уравнивать неравные группы.  Это помогает быстрому обучению ребенка количественному счету.</a:t>
            </a:r>
          </a:p>
        </p:txBody>
      </p:sp>
    </p:spTree>
    <p:extLst>
      <p:ext uri="{BB962C8B-B14F-4D97-AF65-F5344CB8AC3E}">
        <p14:creationId xmlns:p14="http://schemas.microsoft.com/office/powerpoint/2010/main" val="2732618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98" y="432048"/>
            <a:ext cx="1582179" cy="4227934"/>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4202" y="483518"/>
            <a:ext cx="2020260" cy="413031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483517"/>
            <a:ext cx="2003013" cy="4137335"/>
          </a:xfrm>
          <a:prstGeom prst="rect">
            <a:avLst/>
          </a:prstGeom>
        </p:spPr>
      </p:pic>
      <p:sp>
        <p:nvSpPr>
          <p:cNvPr id="6" name="Прямоугольник 5"/>
          <p:cNvSpPr/>
          <p:nvPr/>
        </p:nvSpPr>
        <p:spPr>
          <a:xfrm>
            <a:off x="5652120" y="509809"/>
            <a:ext cx="3384376" cy="2771336"/>
          </a:xfrm>
          <a:prstGeom prst="rect">
            <a:avLst/>
          </a:prstGeom>
        </p:spPr>
        <p:txBody>
          <a:bodyPr wrap="square">
            <a:spAutoFit/>
          </a:bodyPr>
          <a:lstStyle/>
          <a:p>
            <a:pPr>
              <a:lnSpc>
                <a:spcPct val="107000"/>
              </a:lnSpc>
              <a:spcAft>
                <a:spcPts val="800"/>
              </a:spcAft>
            </a:pPr>
            <a:r>
              <a:rPr lang="ru-RU" b="1" dirty="0">
                <a:solidFill>
                  <a:srgbClr val="C00000"/>
                </a:solidFill>
                <a:cs typeface="Arial" charset="0"/>
              </a:rPr>
              <a:t> </a:t>
            </a:r>
            <a:r>
              <a:rPr lang="ru-RU" sz="1600" b="1" dirty="0">
                <a:solidFill>
                  <a:srgbClr val="C00000"/>
                </a:solidFill>
                <a:cs typeface="Arial" charset="0"/>
              </a:rPr>
              <a:t>Логика и моторика. Игры с прищепками. Счет и форма.</a:t>
            </a:r>
          </a:p>
          <a:p>
            <a:pPr>
              <a:lnSpc>
                <a:spcPct val="107000"/>
              </a:lnSpc>
              <a:spcAft>
                <a:spcPts val="800"/>
              </a:spcAft>
            </a:pPr>
            <a:r>
              <a:rPr lang="ru-RU" sz="1100" dirty="0">
                <a:solidFill>
                  <a:srgbClr val="002060"/>
                </a:solidFill>
                <a:latin typeface="Tahoma" panose="020B0604030504040204" pitchFamily="34" charset="0"/>
              </a:rPr>
              <a:t>Знакомим с цифрами и учим считать до 5. Учим называть числительные по порядку. Учим сравнивать количество предметов, уравнивать неравные группы.  Тренируемся в счете. </a:t>
            </a:r>
          </a:p>
          <a:p>
            <a:pPr>
              <a:lnSpc>
                <a:spcPct val="107000"/>
              </a:lnSpc>
              <a:spcAft>
                <a:spcPts val="800"/>
              </a:spcAft>
            </a:pPr>
            <a:r>
              <a:rPr lang="ru-RU" sz="1100" dirty="0">
                <a:solidFill>
                  <a:srgbClr val="002060"/>
                </a:solidFill>
                <a:latin typeface="Tahoma" panose="020B0604030504040204" pitchFamily="34" charset="0"/>
              </a:rPr>
              <a:t>Закрепляем знания о геометрических фигурах, цвете, форме и величине предметов. Дети могут проверять свои ответы и исправлять свои ошибки без помощи взрослых.</a:t>
            </a:r>
          </a:p>
          <a:p>
            <a:pPr>
              <a:lnSpc>
                <a:spcPct val="107000"/>
              </a:lnSpc>
              <a:spcAft>
                <a:spcPts val="800"/>
              </a:spcAft>
            </a:pPr>
            <a:r>
              <a:rPr lang="ru-RU" sz="1100" dirty="0">
                <a:solidFill>
                  <a:srgbClr val="002060"/>
                </a:solidFill>
                <a:latin typeface="Tahoma" panose="020B0604030504040204" pitchFamily="34" charset="0"/>
              </a:rPr>
              <a:t> Это помогает быстрому обучению ребенка количественному счету. </a:t>
            </a:r>
          </a:p>
        </p:txBody>
      </p:sp>
    </p:spTree>
    <p:extLst>
      <p:ext uri="{BB962C8B-B14F-4D97-AF65-F5344CB8AC3E}">
        <p14:creationId xmlns:p14="http://schemas.microsoft.com/office/powerpoint/2010/main" val="3312633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 y="483518"/>
            <a:ext cx="2597397" cy="4392488"/>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484039"/>
            <a:ext cx="3183512" cy="3599880"/>
          </a:xfrm>
          <a:prstGeom prst="rect">
            <a:avLst/>
          </a:prstGeom>
        </p:spPr>
      </p:pic>
      <p:sp>
        <p:nvSpPr>
          <p:cNvPr id="9" name="Прямоугольник 8"/>
          <p:cNvSpPr/>
          <p:nvPr/>
        </p:nvSpPr>
        <p:spPr>
          <a:xfrm>
            <a:off x="5652120" y="509809"/>
            <a:ext cx="3384376" cy="2705612"/>
          </a:xfrm>
          <a:prstGeom prst="rect">
            <a:avLst/>
          </a:prstGeom>
        </p:spPr>
        <p:txBody>
          <a:bodyPr wrap="square">
            <a:spAutoFit/>
          </a:bodyPr>
          <a:lstStyle/>
          <a:p>
            <a:pPr>
              <a:lnSpc>
                <a:spcPct val="107000"/>
              </a:lnSpc>
              <a:spcAft>
                <a:spcPts val="800"/>
              </a:spcAft>
            </a:pPr>
            <a:r>
              <a:rPr lang="ru-RU" sz="1600" b="1" dirty="0">
                <a:solidFill>
                  <a:srgbClr val="C00000"/>
                </a:solidFill>
                <a:cs typeface="Arial" charset="0"/>
              </a:rPr>
              <a:t>Умные игры с картами. </a:t>
            </a:r>
            <a:r>
              <a:rPr lang="ru-RU" sz="1600" b="1" dirty="0" err="1">
                <a:solidFill>
                  <a:srgbClr val="C00000"/>
                </a:solidFill>
                <a:cs typeface="Arial" charset="0"/>
              </a:rPr>
              <a:t>Сосчитайка</a:t>
            </a:r>
            <a:r>
              <a:rPr lang="ru-RU" sz="1600" b="1" dirty="0">
                <a:solidFill>
                  <a:srgbClr val="C00000"/>
                </a:solidFill>
                <a:cs typeface="Arial" charset="0"/>
              </a:rPr>
              <a:t>.</a:t>
            </a:r>
          </a:p>
          <a:p>
            <a:pPr>
              <a:lnSpc>
                <a:spcPct val="107000"/>
              </a:lnSpc>
              <a:spcAft>
                <a:spcPts val="800"/>
              </a:spcAft>
            </a:pPr>
            <a:r>
              <a:rPr lang="ru-RU" sz="1200" dirty="0">
                <a:solidFill>
                  <a:srgbClr val="002060"/>
                </a:solidFill>
                <a:latin typeface="Tahoma" panose="020B0604030504040204" pitchFamily="34" charset="0"/>
              </a:rPr>
              <a:t>Разработаны опытными педагогами-психологами с учетом нейропсихологических особенностей детей.</a:t>
            </a:r>
          </a:p>
          <a:p>
            <a:pPr>
              <a:lnSpc>
                <a:spcPct val="107000"/>
              </a:lnSpc>
              <a:spcAft>
                <a:spcPts val="800"/>
              </a:spcAft>
            </a:pPr>
            <a:r>
              <a:rPr lang="ru-RU" sz="1200" dirty="0">
                <a:solidFill>
                  <a:srgbClr val="002060"/>
                </a:solidFill>
                <a:latin typeface="Tahoma" panose="020B0604030504040204" pitchFamily="34" charset="0"/>
              </a:rPr>
              <a:t>Знакомим детей с цифрами, изучаем количественный и порядковый счет, учим выполнять простейшие арифметические действия.</a:t>
            </a:r>
          </a:p>
          <a:p>
            <a:pPr>
              <a:lnSpc>
                <a:spcPct val="107000"/>
              </a:lnSpc>
              <a:spcAft>
                <a:spcPts val="800"/>
              </a:spcAft>
            </a:pPr>
            <a:r>
              <a:rPr lang="ru-RU" sz="1200" dirty="0">
                <a:solidFill>
                  <a:srgbClr val="002060"/>
                </a:solidFill>
                <a:latin typeface="Tahoma" panose="020B0604030504040204" pitchFamily="34" charset="0"/>
              </a:rPr>
              <a:t>Развиваем логическое мышление, память и внимание.</a:t>
            </a:r>
          </a:p>
        </p:txBody>
      </p:sp>
    </p:spTree>
    <p:extLst>
      <p:ext uri="{BB962C8B-B14F-4D97-AF65-F5344CB8AC3E}">
        <p14:creationId xmlns:p14="http://schemas.microsoft.com/office/powerpoint/2010/main" val="2403124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483518"/>
            <a:ext cx="2257360" cy="374441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0427" y="471654"/>
            <a:ext cx="1608042" cy="2244112"/>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2513" y="2416822"/>
            <a:ext cx="1783870" cy="2489489"/>
          </a:xfrm>
          <a:prstGeom prst="rect">
            <a:avLst/>
          </a:prstGeom>
        </p:spPr>
      </p:pic>
      <p:sp>
        <p:nvSpPr>
          <p:cNvPr id="10" name="Прямоугольник 9"/>
          <p:cNvSpPr/>
          <p:nvPr/>
        </p:nvSpPr>
        <p:spPr>
          <a:xfrm>
            <a:off x="4211960" y="509809"/>
            <a:ext cx="4585841" cy="1907317"/>
          </a:xfrm>
          <a:prstGeom prst="rect">
            <a:avLst/>
          </a:prstGeom>
        </p:spPr>
        <p:txBody>
          <a:bodyPr wrap="square">
            <a:spAutoFit/>
          </a:bodyPr>
          <a:lstStyle/>
          <a:p>
            <a:pPr>
              <a:lnSpc>
                <a:spcPct val="107000"/>
              </a:lnSpc>
              <a:spcAft>
                <a:spcPts val="800"/>
              </a:spcAft>
            </a:pPr>
            <a:r>
              <a:rPr lang="ru-RU" sz="1600" b="1" dirty="0">
                <a:solidFill>
                  <a:srgbClr val="C00000"/>
                </a:solidFill>
                <a:cs typeface="Arial" charset="0"/>
              </a:rPr>
              <a:t>Умные блокноты. 80 задачек для самых сообразительных.</a:t>
            </a:r>
          </a:p>
          <a:p>
            <a:pPr>
              <a:lnSpc>
                <a:spcPct val="107000"/>
              </a:lnSpc>
              <a:spcAft>
                <a:spcPts val="800"/>
              </a:spcAft>
            </a:pPr>
            <a:r>
              <a:rPr lang="ru-RU" sz="1400" dirty="0">
                <a:solidFill>
                  <a:srgbClr val="002060"/>
                </a:solidFill>
                <a:latin typeface="Tahoma" panose="020B0604030504040204" pitchFamily="34" charset="0"/>
              </a:rPr>
              <a:t>Учим ребенка решать логические задачи, ориентироваться в пространстве, искать закономерности, находить соответствия, определять лишние предметы. Повторяем геометрические фигуры.</a:t>
            </a:r>
          </a:p>
        </p:txBody>
      </p:sp>
    </p:spTree>
    <p:extLst>
      <p:ext uri="{BB962C8B-B14F-4D97-AF65-F5344CB8AC3E}">
        <p14:creationId xmlns:p14="http://schemas.microsoft.com/office/powerpoint/2010/main" val="3406672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D2B61A07-FED5-4C0E-8E36-2D19E91C217E}"/>
              </a:ext>
            </a:extLst>
          </p:cNvPr>
          <p:cNvSpPr>
            <a:spLocks noGrp="1"/>
          </p:cNvSpPr>
          <p:nvPr>
            <p:ph sz="quarter" idx="1"/>
          </p:nvPr>
        </p:nvSpPr>
        <p:spPr>
          <a:xfrm>
            <a:off x="600892" y="1391194"/>
            <a:ext cx="7981406" cy="3183187"/>
          </a:xfrm>
        </p:spPr>
        <p:txBody>
          <a:bodyPr/>
          <a:lstStyle/>
          <a:p>
            <a:pPr marL="0" indent="0" algn="just">
              <a:buNone/>
              <a:defRPr/>
            </a:pPr>
            <a:r>
              <a:rPr lang="ru-RU" sz="1800" dirty="0">
                <a:solidFill>
                  <a:srgbClr val="002060"/>
                </a:solidFill>
                <a:cs typeface="Arial" panose="020B0604020202020204" pitchFamily="34" charset="0"/>
              </a:rPr>
              <a:t>В Федеральном государственном образовательном стандарте дошкольного образования (ФГОС ДО) говорится, что работа воспитателя должна быть направлена на формирование у детей познавательной </a:t>
            </a:r>
            <a:r>
              <a:rPr lang="ru-RU" sz="1800" dirty="0">
                <a:solidFill>
                  <a:srgbClr val="002060"/>
                </a:solidFill>
              </a:rPr>
              <a:t>активности</a:t>
            </a:r>
            <a:r>
              <a:rPr lang="ru-RU" sz="1800" dirty="0">
                <a:solidFill>
                  <a:srgbClr val="002060"/>
                </a:solidFill>
                <a:cs typeface="Arial" panose="020B0604020202020204" pitchFamily="34" charset="0"/>
              </a:rPr>
              <a:t> и исследовательских навыков.</a:t>
            </a:r>
          </a:p>
          <a:p>
            <a:pPr marL="0" indent="0" algn="just">
              <a:buNone/>
              <a:defRPr/>
            </a:pPr>
            <a:r>
              <a:rPr lang="ru-RU" sz="1800" dirty="0">
                <a:solidFill>
                  <a:srgbClr val="002060"/>
                </a:solidFill>
                <a:cs typeface="Arial" panose="020B0604020202020204" pitchFamily="34" charset="0"/>
              </a:rPr>
              <a:t>ФГОС ДО выделяет «Основные принципы дошкольного образования», среди которых </a:t>
            </a:r>
            <a:r>
              <a:rPr lang="ru-RU" sz="1800" b="1" dirty="0">
                <a:solidFill>
                  <a:srgbClr val="002060"/>
                </a:solidFill>
                <a:cs typeface="Arial" panose="020B0604020202020204" pitchFamily="34" charset="0"/>
              </a:rPr>
              <a:t>«формирование познавательных интересов и познавательных действий ребенка в различных видах деятельности» (п. 1.4.7.).</a:t>
            </a:r>
          </a:p>
        </p:txBody>
      </p:sp>
      <p:sp>
        <p:nvSpPr>
          <p:cNvPr id="8" name="Заголовок 1">
            <a:extLst>
              <a:ext uri="{FF2B5EF4-FFF2-40B4-BE49-F238E27FC236}">
                <a16:creationId xmlns:a16="http://schemas.microsoft.com/office/drawing/2014/main" xmlns="" id="{5A6C1053-86E5-4B40-9D29-05C2D91EB220}"/>
              </a:ext>
            </a:extLst>
          </p:cNvPr>
          <p:cNvSpPr>
            <a:spLocks noGrp="1"/>
          </p:cNvSpPr>
          <p:nvPr>
            <p:ph type="title"/>
          </p:nvPr>
        </p:nvSpPr>
        <p:spPr>
          <a:xfrm>
            <a:off x="1967593" y="483518"/>
            <a:ext cx="4550773" cy="720080"/>
          </a:xfrm>
        </p:spPr>
        <p:txBody>
          <a:bodyPr>
            <a:noAutofit/>
          </a:bodyPr>
          <a:lstStyle/>
          <a:p>
            <a:pPr algn="ctr"/>
            <a:r>
              <a:rPr lang="ru-RU" altLang="ru-RU" sz="2100" b="1" dirty="0">
                <a:solidFill>
                  <a:srgbClr val="C00000"/>
                </a:solidFill>
                <a:latin typeface="Tahoma" panose="020B0604030504040204" pitchFamily="34" charset="0"/>
                <a:ea typeface="+mn-ea"/>
                <a:cs typeface="+mn-cs"/>
              </a:rPr>
              <a:t>Познавательное развитие</a:t>
            </a:r>
          </a:p>
        </p:txBody>
      </p:sp>
      <p:pic>
        <p:nvPicPr>
          <p:cNvPr id="2050" name="Picture 2" descr="http://ds13.omsk.obr55.ru/files/2019/08/fgos_do-1-d1b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987" y="3411747"/>
            <a:ext cx="1940702" cy="132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1115616" y="411510"/>
            <a:ext cx="6696075" cy="431800"/>
          </a:xfrm>
          <a:prstGeom prst="rect">
            <a:avLst/>
          </a:prstGeom>
          <a:noFill/>
          <a:ln w="9525">
            <a:noFill/>
            <a:miter lim="800000"/>
            <a:headEnd/>
            <a:tailEnd/>
          </a:ln>
        </p:spPr>
        <p:txBody>
          <a:bodyPr anchor="ctr"/>
          <a:lstStyle/>
          <a:p>
            <a:pPr algn="ctr"/>
            <a:r>
              <a:rPr lang="ru-RU" b="1" dirty="0">
                <a:solidFill>
                  <a:srgbClr val="C00000"/>
                </a:solidFill>
                <a:cs typeface="Arial" charset="0"/>
              </a:rPr>
              <a:t>Старшая группа (от 5 до 6 лет)</a:t>
            </a:r>
          </a:p>
        </p:txBody>
      </p:sp>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sp>
        <p:nvSpPr>
          <p:cNvPr id="2" name="Прямоугольник 1"/>
          <p:cNvSpPr/>
          <p:nvPr/>
        </p:nvSpPr>
        <p:spPr>
          <a:xfrm>
            <a:off x="179512" y="771550"/>
            <a:ext cx="8856984" cy="4103816"/>
          </a:xfrm>
          <a:prstGeom prst="rect">
            <a:avLst/>
          </a:prstGeom>
        </p:spPr>
        <p:txBody>
          <a:bodyPr wrap="square">
            <a:spAutoFit/>
          </a:bodyPr>
          <a:lstStyle/>
          <a:p>
            <a:pPr>
              <a:lnSpc>
                <a:spcPct val="107000"/>
              </a:lnSpc>
              <a:spcAft>
                <a:spcPts val="800"/>
              </a:spcAft>
            </a:pPr>
            <a:r>
              <a:rPr lang="ru-RU" sz="1600" b="1" dirty="0">
                <a:solidFill>
                  <a:srgbClr val="C00000"/>
                </a:solidFill>
                <a:cs typeface="Arial" charset="0"/>
              </a:rPr>
              <a:t>Количество и счет.</a:t>
            </a:r>
            <a:r>
              <a:rPr lang="ru-RU" b="1" dirty="0">
                <a:solidFill>
                  <a:srgbClr val="C00000"/>
                </a:solidFill>
                <a:cs typeface="Arial" charset="0"/>
              </a:rPr>
              <a:t> </a:t>
            </a:r>
            <a:r>
              <a:rPr lang="ru-RU" sz="1100" dirty="0">
                <a:solidFill>
                  <a:srgbClr val="002060"/>
                </a:solidFill>
                <a:latin typeface="Tahoma" panose="020B0604030504040204" pitchFamily="34" charset="0"/>
              </a:rPr>
              <a:t>Учим считать до 10, последовательно знакомим с составом каждого числа в пределах от 5 до 10 (на основе наглядности). Сравниваем рядом стоящие числа в пределах 10. Учим получать равенство из неравенства. Считаем в прямом и обратном порядке. Знакомим с цифрами от 0 до 9. Знакомим с порядковым счетом в пределах 10. Знакомим с количественным составом числа из единиц в пределах 5. Совершенствуем уравнивание неравных групп предметов. Учим устанавливать равенство (неравенство) групп предметов.  </a:t>
            </a:r>
          </a:p>
          <a:p>
            <a:pPr>
              <a:lnSpc>
                <a:spcPct val="107000"/>
              </a:lnSpc>
              <a:spcAft>
                <a:spcPts val="800"/>
              </a:spcAft>
            </a:pPr>
            <a:r>
              <a:rPr lang="ru-RU" sz="1600" b="1" dirty="0">
                <a:solidFill>
                  <a:srgbClr val="C00000"/>
                </a:solidFill>
                <a:cs typeface="Arial" charset="0"/>
              </a:rPr>
              <a:t>Величина.</a:t>
            </a:r>
            <a:r>
              <a:rPr lang="ru-RU" sz="1500" dirty="0">
                <a:solidFill>
                  <a:srgbClr val="002060"/>
                </a:solidFill>
                <a:latin typeface="Tahoma" panose="020B0604030504040204" pitchFamily="34" charset="0"/>
              </a:rPr>
              <a:t> </a:t>
            </a:r>
            <a:r>
              <a:rPr lang="ru-RU" sz="1100" dirty="0">
                <a:solidFill>
                  <a:srgbClr val="002060"/>
                </a:solidFill>
                <a:latin typeface="Tahoma" panose="020B0604030504040204" pitchFamily="34" charset="0"/>
              </a:rPr>
              <a:t>Учим устанавливать размерные отношения между 5 – 10 предметами разной длины, высоты, ширины или толщины. Располагаем их в возрастающем (убывающем) порядке. Формируем понятие о том, что предмет можно разделить на несколько равных частей, сравнивать целое и части.</a:t>
            </a:r>
            <a:endParaRPr lang="ru-RU" sz="1500" dirty="0">
              <a:solidFill>
                <a:srgbClr val="002060"/>
              </a:solidFill>
              <a:latin typeface="Tahoma" panose="020B0604030504040204" pitchFamily="34" charset="0"/>
            </a:endParaRPr>
          </a:p>
          <a:p>
            <a:pPr>
              <a:lnSpc>
                <a:spcPct val="107000"/>
              </a:lnSpc>
              <a:spcAft>
                <a:spcPts val="800"/>
              </a:spcAft>
            </a:pPr>
            <a:r>
              <a:rPr lang="ru-RU" sz="1600" b="1" dirty="0">
                <a:solidFill>
                  <a:srgbClr val="C00000"/>
                </a:solidFill>
                <a:cs typeface="Arial" charset="0"/>
              </a:rPr>
              <a:t>Форма. </a:t>
            </a:r>
            <a:r>
              <a:rPr lang="ru-RU" sz="1100" dirty="0">
                <a:solidFill>
                  <a:srgbClr val="002060"/>
                </a:solidFill>
                <a:latin typeface="Tahoma" panose="020B0604030504040204" pitchFamily="34" charset="0"/>
              </a:rPr>
              <a:t>Развиваем у детей геометрическую зоркость: умение анализировать и сравнивать предметы по форме, представления о том, как из одной формы сделать другую. Знакомим с овалом, даем представление о четырехугольнике.</a:t>
            </a:r>
          </a:p>
          <a:p>
            <a:pPr>
              <a:lnSpc>
                <a:spcPct val="107000"/>
              </a:lnSpc>
              <a:spcAft>
                <a:spcPts val="800"/>
              </a:spcAft>
            </a:pPr>
            <a:r>
              <a:rPr lang="ru-RU" sz="1600" b="1" dirty="0">
                <a:solidFill>
                  <a:srgbClr val="C00000"/>
                </a:solidFill>
                <a:cs typeface="Arial" charset="0"/>
              </a:rPr>
              <a:t>Ориентировка в пространстве.</a:t>
            </a:r>
            <a:r>
              <a:rPr lang="ru-RU" sz="1100" dirty="0">
                <a:solidFill>
                  <a:srgbClr val="002060"/>
                </a:solidFill>
                <a:latin typeface="Tahoma" panose="020B0604030504040204" pitchFamily="34" charset="0"/>
              </a:rPr>
              <a:t> Совершенствуем умения ориентироваться в окружающем пространстве, понимать смысл пространственных отношений. Учим ориентироваться на листе бумаги.</a:t>
            </a:r>
          </a:p>
          <a:p>
            <a:pPr>
              <a:lnSpc>
                <a:spcPct val="107000"/>
              </a:lnSpc>
              <a:spcAft>
                <a:spcPts val="800"/>
              </a:spcAft>
            </a:pPr>
            <a:r>
              <a:rPr lang="ru-RU" sz="1600" b="1" dirty="0">
                <a:solidFill>
                  <a:srgbClr val="C00000"/>
                </a:solidFill>
                <a:cs typeface="Arial" charset="0"/>
              </a:rPr>
              <a:t>Ориентировка во времени.</a:t>
            </a:r>
            <a:r>
              <a:rPr lang="ru-RU" sz="1100" dirty="0">
                <a:solidFill>
                  <a:srgbClr val="002060"/>
                </a:solidFill>
                <a:latin typeface="Tahoma" panose="020B0604030504040204" pitchFamily="34" charset="0"/>
              </a:rPr>
              <a:t> </a:t>
            </a:r>
          </a:p>
          <a:p>
            <a:pPr>
              <a:lnSpc>
                <a:spcPct val="107000"/>
              </a:lnSpc>
              <a:spcAft>
                <a:spcPts val="800"/>
              </a:spcAft>
            </a:pPr>
            <a:r>
              <a:rPr lang="ru-RU" sz="1000" dirty="0">
                <a:solidFill>
                  <a:srgbClr val="002060"/>
                </a:solidFill>
                <a:latin typeface="Tahoma" panose="020B0604030504040204" pitchFamily="34" charset="0"/>
              </a:rPr>
              <a:t>Даем представление о том, что утро, день, вечер, ночь составляют сутки. </a:t>
            </a:r>
          </a:p>
          <a:p>
            <a:pPr>
              <a:lnSpc>
                <a:spcPct val="107000"/>
              </a:lnSpc>
              <a:spcAft>
                <a:spcPts val="800"/>
              </a:spcAft>
            </a:pPr>
            <a:r>
              <a:rPr lang="ru-RU" sz="1000" dirty="0">
                <a:solidFill>
                  <a:srgbClr val="002060"/>
                </a:solidFill>
                <a:latin typeface="Tahoma" panose="020B0604030504040204" pitchFamily="34" charset="0"/>
              </a:rPr>
              <a:t>Учим устанавливать последовательность событий: что было раньше, что позже (потом), </a:t>
            </a:r>
          </a:p>
          <a:p>
            <a:pPr>
              <a:lnSpc>
                <a:spcPct val="107000"/>
              </a:lnSpc>
              <a:spcAft>
                <a:spcPts val="800"/>
              </a:spcAft>
            </a:pPr>
            <a:r>
              <a:rPr lang="ru-RU" sz="1000" dirty="0">
                <a:solidFill>
                  <a:srgbClr val="002060"/>
                </a:solidFill>
                <a:latin typeface="Tahoma" panose="020B0604030504040204" pitchFamily="34" charset="0"/>
              </a:rPr>
              <a:t>какой день сегодня, вчера, завтра.</a:t>
            </a:r>
          </a:p>
        </p:txBody>
      </p:sp>
    </p:spTree>
    <p:extLst>
      <p:ext uri="{BB962C8B-B14F-4D97-AF65-F5344CB8AC3E}">
        <p14:creationId xmlns:p14="http://schemas.microsoft.com/office/powerpoint/2010/main" val="3274470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5566"/>
            <a:ext cx="1376604" cy="3805546"/>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663240" y="2544406"/>
            <a:ext cx="1601496" cy="3240360"/>
          </a:xfrm>
          <a:prstGeom prst="rect">
            <a:avLst/>
          </a:prstGeom>
        </p:spPr>
      </p:pic>
      <p:sp>
        <p:nvSpPr>
          <p:cNvPr id="11" name="Прямоугольник 10"/>
          <p:cNvSpPr/>
          <p:nvPr/>
        </p:nvSpPr>
        <p:spPr>
          <a:xfrm>
            <a:off x="3923928" y="529672"/>
            <a:ext cx="5112568" cy="2376228"/>
          </a:xfrm>
          <a:prstGeom prst="rect">
            <a:avLst/>
          </a:prstGeom>
        </p:spPr>
        <p:txBody>
          <a:bodyPr wrap="square">
            <a:spAutoFit/>
          </a:bodyPr>
          <a:lstStyle/>
          <a:p>
            <a:pPr>
              <a:lnSpc>
                <a:spcPct val="107000"/>
              </a:lnSpc>
              <a:spcAft>
                <a:spcPts val="800"/>
              </a:spcAft>
            </a:pPr>
            <a:r>
              <a:rPr lang="ru-RU" sz="1600" b="1" dirty="0">
                <a:solidFill>
                  <a:srgbClr val="C00000"/>
                </a:solidFill>
                <a:cs typeface="Arial" charset="0"/>
              </a:rPr>
              <a:t>Игры со шнурками. </a:t>
            </a:r>
          </a:p>
          <a:p>
            <a:pPr>
              <a:lnSpc>
                <a:spcPct val="107000"/>
              </a:lnSpc>
              <a:spcAft>
                <a:spcPts val="800"/>
              </a:spcAft>
            </a:pPr>
            <a:r>
              <a:rPr lang="ru-RU" sz="1600" b="1" dirty="0">
                <a:solidFill>
                  <a:srgbClr val="C00000"/>
                </a:solidFill>
                <a:cs typeface="Arial" charset="0"/>
              </a:rPr>
              <a:t>Запоминаем цифры и учимся считать. </a:t>
            </a:r>
          </a:p>
          <a:p>
            <a:pPr>
              <a:lnSpc>
                <a:spcPct val="107000"/>
              </a:lnSpc>
              <a:spcAft>
                <a:spcPts val="800"/>
              </a:spcAft>
            </a:pPr>
            <a:r>
              <a:rPr lang="ru-RU" sz="1600" b="1" dirty="0">
                <a:solidFill>
                  <a:srgbClr val="C00000"/>
                </a:solidFill>
                <a:cs typeface="Arial" charset="0"/>
              </a:rPr>
              <a:t>Учимся рассматривать и сравнивать предметы.</a:t>
            </a:r>
          </a:p>
          <a:p>
            <a:pPr>
              <a:lnSpc>
                <a:spcPct val="107000"/>
              </a:lnSpc>
              <a:spcAft>
                <a:spcPts val="800"/>
              </a:spcAft>
            </a:pPr>
            <a:r>
              <a:rPr lang="ru-RU" sz="1200" dirty="0">
                <a:solidFill>
                  <a:srgbClr val="002060"/>
                </a:solidFill>
                <a:latin typeface="Tahoma" panose="020B0604030504040204" pitchFamily="34" charset="0"/>
              </a:rPr>
              <a:t>Один из самых эффективных способов развития детей дошкольного возраста. Учим считать до 10. Сравниваем рядом стоящие числа в пределах 10. Учим получать равенство из неравенства. Знакомим с цифрами от 0 до 9. Совершенствуем умения ориентироваться в окружающем пространстве, понимать смысл пространственных отношений. Развиваем геометрическую зоркость.  </a:t>
            </a: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460736"/>
            <a:ext cx="1388781" cy="3839206"/>
          </a:xfrm>
          <a:prstGeom prst="rect">
            <a:avLst/>
          </a:prstGeom>
        </p:spPr>
      </p:pic>
    </p:spTree>
    <p:extLst>
      <p:ext uri="{BB962C8B-B14F-4D97-AF65-F5344CB8AC3E}">
        <p14:creationId xmlns:p14="http://schemas.microsoft.com/office/powerpoint/2010/main" val="2749000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3518"/>
            <a:ext cx="2671547" cy="401078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483518"/>
            <a:ext cx="2532185" cy="2592288"/>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2931790"/>
            <a:ext cx="2121477" cy="2055476"/>
          </a:xfrm>
          <a:prstGeom prst="rect">
            <a:avLst/>
          </a:prstGeom>
        </p:spPr>
      </p:pic>
      <p:sp>
        <p:nvSpPr>
          <p:cNvPr id="11" name="Прямоугольник 10"/>
          <p:cNvSpPr/>
          <p:nvPr/>
        </p:nvSpPr>
        <p:spPr>
          <a:xfrm>
            <a:off x="4932040" y="411510"/>
            <a:ext cx="3888432" cy="355803"/>
          </a:xfrm>
          <a:prstGeom prst="rect">
            <a:avLst/>
          </a:prstGeom>
        </p:spPr>
        <p:txBody>
          <a:bodyPr wrap="square">
            <a:spAutoFit/>
          </a:bodyPr>
          <a:lstStyle/>
          <a:p>
            <a:pPr>
              <a:lnSpc>
                <a:spcPct val="107000"/>
              </a:lnSpc>
              <a:spcAft>
                <a:spcPts val="800"/>
              </a:spcAft>
            </a:pPr>
            <a:r>
              <a:rPr lang="ru-RU" sz="1600" b="1" dirty="0">
                <a:solidFill>
                  <a:srgbClr val="C00000"/>
                </a:solidFill>
                <a:cs typeface="Arial" charset="0"/>
              </a:rPr>
              <a:t>   Проверяй-ка! Учимся считать.</a:t>
            </a:r>
          </a:p>
        </p:txBody>
      </p:sp>
      <p:sp>
        <p:nvSpPr>
          <p:cNvPr id="2" name="Прямоугольник 1"/>
          <p:cNvSpPr/>
          <p:nvPr/>
        </p:nvSpPr>
        <p:spPr>
          <a:xfrm>
            <a:off x="4788024" y="771550"/>
            <a:ext cx="4355976" cy="2874120"/>
          </a:xfrm>
          <a:prstGeom prst="rect">
            <a:avLst/>
          </a:prstGeom>
        </p:spPr>
        <p:txBody>
          <a:bodyPr wrap="square">
            <a:spAutoFit/>
          </a:bodyPr>
          <a:lstStyle/>
          <a:p>
            <a:pPr>
              <a:lnSpc>
                <a:spcPct val="107000"/>
              </a:lnSpc>
              <a:spcAft>
                <a:spcPts val="800"/>
              </a:spcAft>
            </a:pPr>
            <a:r>
              <a:rPr lang="ru-RU" sz="1200" dirty="0">
                <a:solidFill>
                  <a:srgbClr val="002060"/>
                </a:solidFill>
                <a:latin typeface="Tahoma" panose="020B0604030504040204" pitchFamily="34" charset="0"/>
              </a:rPr>
              <a:t>Ребенок осваивает счет без механического запоминания. </a:t>
            </a:r>
          </a:p>
          <a:p>
            <a:pPr>
              <a:lnSpc>
                <a:spcPct val="107000"/>
              </a:lnSpc>
              <a:spcAft>
                <a:spcPts val="800"/>
              </a:spcAft>
            </a:pPr>
            <a:r>
              <a:rPr lang="ru-RU" sz="1200" dirty="0">
                <a:solidFill>
                  <a:srgbClr val="002060"/>
                </a:solidFill>
                <a:latin typeface="Tahoma" panose="020B0604030504040204" pitchFamily="34" charset="0"/>
              </a:rPr>
              <a:t>Знакомим со счетом в пределах 10, с числами первого десятка. Учим называть числа в прямом и обратном порядке. Сравниваем рядом стоящие числа в пределах 10. Считаем в прямом и обратном порядке. Знакомим с цифрами от 0 до 9. </a:t>
            </a:r>
          </a:p>
          <a:p>
            <a:pPr>
              <a:lnSpc>
                <a:spcPct val="107000"/>
              </a:lnSpc>
              <a:spcAft>
                <a:spcPts val="800"/>
              </a:spcAft>
            </a:pPr>
            <a:r>
              <a:rPr lang="ru-RU" sz="1200" dirty="0">
                <a:solidFill>
                  <a:srgbClr val="002060"/>
                </a:solidFill>
                <a:latin typeface="Tahoma" panose="020B0604030504040204" pitchFamily="34" charset="0"/>
              </a:rPr>
              <a:t>Развиваем у детей геометрическую зоркость: умение анализировать и сравнивать предметы по форме.</a:t>
            </a:r>
          </a:p>
          <a:p>
            <a:pPr>
              <a:lnSpc>
                <a:spcPct val="107000"/>
              </a:lnSpc>
              <a:spcAft>
                <a:spcPts val="800"/>
              </a:spcAft>
            </a:pPr>
            <a:r>
              <a:rPr lang="ru-RU" sz="1200" dirty="0">
                <a:solidFill>
                  <a:srgbClr val="002060"/>
                </a:solidFill>
                <a:latin typeface="Tahoma" panose="020B0604030504040204" pitchFamily="34" charset="0"/>
              </a:rPr>
              <a:t> Пособие ориентировано на развитие навыков самоконтроля и само и взаимопроверки. </a:t>
            </a:r>
          </a:p>
          <a:p>
            <a:pPr>
              <a:lnSpc>
                <a:spcPct val="107000"/>
              </a:lnSpc>
              <a:spcAft>
                <a:spcPts val="800"/>
              </a:spcAft>
            </a:pPr>
            <a:r>
              <a:rPr lang="ru-RU" sz="1200" dirty="0">
                <a:solidFill>
                  <a:srgbClr val="002060"/>
                </a:solidFill>
                <a:latin typeface="Tahoma" panose="020B0604030504040204" pitchFamily="34" charset="0"/>
              </a:rPr>
              <a:t>Все задания ориентированы на визуальное восприятие вычислительной деятельности. </a:t>
            </a:r>
            <a:endParaRPr lang="ru-RU" sz="1200" b="1" dirty="0">
              <a:solidFill>
                <a:srgbClr val="002060"/>
              </a:solidFill>
              <a:latin typeface="Tahoma" panose="020B0604030504040204" pitchFamily="34" charset="0"/>
            </a:endParaRPr>
          </a:p>
        </p:txBody>
      </p:sp>
    </p:spTree>
    <p:extLst>
      <p:ext uri="{BB962C8B-B14F-4D97-AF65-F5344CB8AC3E}">
        <p14:creationId xmlns:p14="http://schemas.microsoft.com/office/powerpoint/2010/main" val="4234206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627534"/>
            <a:ext cx="2510967" cy="3967328"/>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483518"/>
            <a:ext cx="2115255" cy="223276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225" y="2790306"/>
            <a:ext cx="2118207" cy="2235885"/>
          </a:xfrm>
          <a:prstGeom prst="rect">
            <a:avLst/>
          </a:prstGeom>
        </p:spPr>
      </p:pic>
      <p:sp>
        <p:nvSpPr>
          <p:cNvPr id="12" name="Прямоугольник 11"/>
          <p:cNvSpPr/>
          <p:nvPr/>
        </p:nvSpPr>
        <p:spPr>
          <a:xfrm>
            <a:off x="4741542" y="529672"/>
            <a:ext cx="4222946" cy="2412712"/>
          </a:xfrm>
          <a:prstGeom prst="rect">
            <a:avLst/>
          </a:prstGeom>
        </p:spPr>
        <p:txBody>
          <a:bodyPr wrap="square">
            <a:spAutoFit/>
          </a:bodyPr>
          <a:lstStyle/>
          <a:p>
            <a:pPr>
              <a:lnSpc>
                <a:spcPct val="107000"/>
              </a:lnSpc>
              <a:spcAft>
                <a:spcPts val="800"/>
              </a:spcAft>
            </a:pPr>
            <a:r>
              <a:rPr lang="ru-RU" sz="1600" b="1" dirty="0">
                <a:solidFill>
                  <a:srgbClr val="C00000"/>
                </a:solidFill>
                <a:cs typeface="Arial" charset="0"/>
              </a:rPr>
              <a:t>Занимательные карточки.</a:t>
            </a:r>
          </a:p>
          <a:p>
            <a:pPr>
              <a:lnSpc>
                <a:spcPct val="107000"/>
              </a:lnSpc>
              <a:spcAft>
                <a:spcPts val="800"/>
              </a:spcAft>
            </a:pPr>
            <a:r>
              <a:rPr lang="ru-RU" sz="1600" b="1" dirty="0">
                <a:solidFill>
                  <a:srgbClr val="C00000"/>
                </a:solidFill>
                <a:cs typeface="Arial" charset="0"/>
              </a:rPr>
              <a:t>Цифры. Основы счета до 10.</a:t>
            </a:r>
          </a:p>
          <a:p>
            <a:pPr>
              <a:lnSpc>
                <a:spcPct val="107000"/>
              </a:lnSpc>
              <a:spcAft>
                <a:spcPts val="800"/>
              </a:spcAft>
            </a:pPr>
            <a:r>
              <a:rPr lang="ru-RU" sz="1400" dirty="0">
                <a:solidFill>
                  <a:srgbClr val="002060"/>
                </a:solidFill>
                <a:latin typeface="Tahoma" panose="020B0604030504040204" pitchFamily="34" charset="0"/>
              </a:rPr>
              <a:t>Отрабатываем навык счета до 10.</a:t>
            </a:r>
          </a:p>
          <a:p>
            <a:pPr>
              <a:lnSpc>
                <a:spcPct val="107000"/>
              </a:lnSpc>
              <a:spcAft>
                <a:spcPts val="800"/>
              </a:spcAft>
            </a:pPr>
            <a:r>
              <a:rPr lang="ru-RU" sz="1400" dirty="0">
                <a:solidFill>
                  <a:srgbClr val="002060"/>
                </a:solidFill>
                <a:latin typeface="Tahoma" panose="020B0604030504040204" pitchFamily="34" charset="0"/>
              </a:rPr>
              <a:t> Знакомим ребенка с графическим образом цифр. </a:t>
            </a:r>
          </a:p>
          <a:p>
            <a:pPr>
              <a:lnSpc>
                <a:spcPct val="107000"/>
              </a:lnSpc>
              <a:spcAft>
                <a:spcPts val="800"/>
              </a:spcAft>
            </a:pPr>
            <a:r>
              <a:rPr lang="ru-RU" sz="1400" dirty="0">
                <a:solidFill>
                  <a:srgbClr val="002060"/>
                </a:solidFill>
                <a:latin typeface="Tahoma" panose="020B0604030504040204" pitchFamily="34" charset="0"/>
              </a:rPr>
              <a:t>Отрабатываем состав числа, простые математические действия и понятия «больше-меньше».</a:t>
            </a:r>
          </a:p>
        </p:txBody>
      </p:sp>
    </p:spTree>
    <p:extLst>
      <p:ext uri="{BB962C8B-B14F-4D97-AF65-F5344CB8AC3E}">
        <p14:creationId xmlns:p14="http://schemas.microsoft.com/office/powerpoint/2010/main" val="1333969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 y="432048"/>
            <a:ext cx="2630333" cy="4155926"/>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555526"/>
            <a:ext cx="3417106" cy="1662991"/>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2188296"/>
            <a:ext cx="2779114" cy="2640158"/>
          </a:xfrm>
          <a:prstGeom prst="rect">
            <a:avLst/>
          </a:prstGeom>
        </p:spPr>
      </p:pic>
      <p:sp>
        <p:nvSpPr>
          <p:cNvPr id="10" name="Прямоугольник 9"/>
          <p:cNvSpPr/>
          <p:nvPr/>
        </p:nvSpPr>
        <p:spPr>
          <a:xfrm>
            <a:off x="5868144" y="573832"/>
            <a:ext cx="3168352" cy="2750753"/>
          </a:xfrm>
          <a:prstGeom prst="rect">
            <a:avLst/>
          </a:prstGeom>
        </p:spPr>
        <p:txBody>
          <a:bodyPr wrap="square">
            <a:spAutoFit/>
          </a:bodyPr>
          <a:lstStyle/>
          <a:p>
            <a:pPr>
              <a:lnSpc>
                <a:spcPct val="107000"/>
              </a:lnSpc>
              <a:spcAft>
                <a:spcPts val="800"/>
              </a:spcAft>
            </a:pPr>
            <a:r>
              <a:rPr lang="ru-RU" sz="1600" b="1" dirty="0">
                <a:solidFill>
                  <a:srgbClr val="C00000"/>
                </a:solidFill>
                <a:cs typeface="Arial" charset="0"/>
              </a:rPr>
              <a:t>Занимательные карточки.</a:t>
            </a:r>
          </a:p>
          <a:p>
            <a:pPr>
              <a:lnSpc>
                <a:spcPct val="107000"/>
              </a:lnSpc>
              <a:spcAft>
                <a:spcPts val="800"/>
              </a:spcAft>
            </a:pPr>
            <a:r>
              <a:rPr lang="ru-RU" sz="1600" b="1" dirty="0">
                <a:solidFill>
                  <a:srgbClr val="C00000"/>
                </a:solidFill>
                <a:cs typeface="Arial" charset="0"/>
              </a:rPr>
              <a:t>Мышата. Счет в пределах 10.</a:t>
            </a:r>
          </a:p>
          <a:p>
            <a:pPr>
              <a:lnSpc>
                <a:spcPct val="107000"/>
              </a:lnSpc>
              <a:spcAft>
                <a:spcPts val="800"/>
              </a:spcAft>
            </a:pPr>
            <a:r>
              <a:rPr lang="ru-RU" sz="1300" dirty="0">
                <a:solidFill>
                  <a:srgbClr val="002060"/>
                </a:solidFill>
                <a:latin typeface="Tahoma" panose="020B0604030504040204" pitchFamily="34" charset="0"/>
              </a:rPr>
              <a:t>Отрабатываем навык счета до 10. Отрабатываем состав числа, простые математические действия и понятия «больше-меньше». Учимся составлять задачи. Совершенствуем умения ориентироваться в окружающем пространстве, понимать смысл пространственных отношений. Развиваем речь.</a:t>
            </a:r>
          </a:p>
        </p:txBody>
      </p:sp>
    </p:spTree>
    <p:extLst>
      <p:ext uri="{BB962C8B-B14F-4D97-AF65-F5344CB8AC3E}">
        <p14:creationId xmlns:p14="http://schemas.microsoft.com/office/powerpoint/2010/main" val="317195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1115616" y="411510"/>
            <a:ext cx="6696075" cy="431800"/>
          </a:xfrm>
          <a:prstGeom prst="rect">
            <a:avLst/>
          </a:prstGeom>
          <a:noFill/>
          <a:ln w="9525">
            <a:noFill/>
            <a:miter lim="800000"/>
            <a:headEnd/>
            <a:tailEnd/>
          </a:ln>
        </p:spPr>
        <p:txBody>
          <a:bodyPr anchor="ctr"/>
          <a:lstStyle/>
          <a:p>
            <a:pPr algn="ctr"/>
            <a:r>
              <a:rPr lang="ru-RU" b="1" dirty="0">
                <a:solidFill>
                  <a:srgbClr val="C00000"/>
                </a:solidFill>
                <a:cs typeface="Arial" charset="0"/>
              </a:rPr>
              <a:t>Подготовительная группа (от 6 до 7 лет)</a:t>
            </a:r>
          </a:p>
        </p:txBody>
      </p:sp>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sp>
        <p:nvSpPr>
          <p:cNvPr id="2" name="Прямоугольник 1"/>
          <p:cNvSpPr/>
          <p:nvPr/>
        </p:nvSpPr>
        <p:spPr>
          <a:xfrm>
            <a:off x="107504" y="771550"/>
            <a:ext cx="8856984" cy="4153253"/>
          </a:xfrm>
          <a:prstGeom prst="rect">
            <a:avLst/>
          </a:prstGeom>
        </p:spPr>
        <p:txBody>
          <a:bodyPr wrap="square">
            <a:spAutoFit/>
          </a:bodyPr>
          <a:lstStyle/>
          <a:p>
            <a:pPr>
              <a:lnSpc>
                <a:spcPct val="107000"/>
              </a:lnSpc>
              <a:spcAft>
                <a:spcPts val="800"/>
              </a:spcAft>
            </a:pPr>
            <a:r>
              <a:rPr lang="ru-RU" sz="1600" b="1" dirty="0">
                <a:solidFill>
                  <a:srgbClr val="C00000"/>
                </a:solidFill>
                <a:cs typeface="Arial" charset="0"/>
              </a:rPr>
              <a:t>Количество и счет.</a:t>
            </a:r>
            <a:r>
              <a:rPr lang="ru-RU" b="1" dirty="0">
                <a:solidFill>
                  <a:srgbClr val="C00000"/>
                </a:solidFill>
                <a:cs typeface="Arial" charset="0"/>
              </a:rPr>
              <a:t> </a:t>
            </a:r>
            <a:r>
              <a:rPr lang="ru-RU" sz="1100" dirty="0">
                <a:solidFill>
                  <a:srgbClr val="002060"/>
                </a:solidFill>
                <a:latin typeface="Tahoma" panose="020B0604030504040204" pitchFamily="34" charset="0"/>
              </a:rPr>
              <a:t>Совершенствуем навыки количественного и порядкового счета в пределах 10. Знакомим со счетом в пределах 20, знакомим с числами второго десятка. Закрепляем умение увеличивать или уменьшать каждое число на 1 (в пределах 10). Учим называть числа в прямом и обратном порядке. Учим раскладывать число на два меньших и составлять из двух меньших большее (в пределах 10 на наглядной основе). При решении задач пользоваться арифметическими знаками действий.</a:t>
            </a:r>
          </a:p>
          <a:p>
            <a:pPr>
              <a:lnSpc>
                <a:spcPct val="107000"/>
              </a:lnSpc>
              <a:spcAft>
                <a:spcPts val="800"/>
              </a:spcAft>
            </a:pPr>
            <a:r>
              <a:rPr lang="ru-RU" sz="1600" b="1" dirty="0">
                <a:solidFill>
                  <a:srgbClr val="C00000"/>
                </a:solidFill>
                <a:cs typeface="Arial" charset="0"/>
              </a:rPr>
              <a:t>Величина.</a:t>
            </a:r>
            <a:r>
              <a:rPr lang="ru-RU" sz="1500" dirty="0">
                <a:solidFill>
                  <a:srgbClr val="002060"/>
                </a:solidFill>
                <a:latin typeface="Tahoma" panose="020B0604030504040204" pitchFamily="34" charset="0"/>
              </a:rPr>
              <a:t> </a:t>
            </a:r>
            <a:r>
              <a:rPr lang="ru-RU" sz="1100" dirty="0">
                <a:solidFill>
                  <a:srgbClr val="002060"/>
                </a:solidFill>
                <a:latin typeface="Tahoma" panose="020B0604030504040204" pitchFamily="34" charset="0"/>
              </a:rPr>
              <a:t>Учим считать по заданной мере, когда за единицу счета принимается не один, а несколько предметов. Формируем первоначальные измерительные умения. Дать представление о весе предметов и способах его измерения. </a:t>
            </a:r>
            <a:endParaRPr lang="ru-RU" sz="1500" dirty="0">
              <a:solidFill>
                <a:srgbClr val="002060"/>
              </a:solidFill>
              <a:latin typeface="Tahoma" panose="020B0604030504040204" pitchFamily="34" charset="0"/>
            </a:endParaRPr>
          </a:p>
          <a:p>
            <a:pPr>
              <a:lnSpc>
                <a:spcPct val="107000"/>
              </a:lnSpc>
              <a:spcAft>
                <a:spcPts val="800"/>
              </a:spcAft>
            </a:pPr>
            <a:r>
              <a:rPr lang="ru-RU" sz="1600" b="1" dirty="0">
                <a:solidFill>
                  <a:srgbClr val="C00000"/>
                </a:solidFill>
                <a:cs typeface="Arial" charset="0"/>
              </a:rPr>
              <a:t>Форма. </a:t>
            </a:r>
            <a:r>
              <a:rPr lang="ru-RU" sz="1100" dirty="0">
                <a:solidFill>
                  <a:srgbClr val="002060"/>
                </a:solidFill>
                <a:latin typeface="Tahoma" panose="020B0604030504040204" pitchFamily="34" charset="0"/>
              </a:rPr>
              <a:t>Закрепляем знание известных геометрических фигур, их элементов. Даем представление о многоугольнике. Учим распознавать фигуры независимо от их пространственного положения, группировать по цвету, форме, размерам, моделировать геометрические фигуры. Воссоздавать сложные по форме фигуры по контурным образцам, описанию и представлению. </a:t>
            </a:r>
          </a:p>
          <a:p>
            <a:pPr>
              <a:lnSpc>
                <a:spcPct val="107000"/>
              </a:lnSpc>
              <a:spcAft>
                <a:spcPts val="800"/>
              </a:spcAft>
            </a:pPr>
            <a:r>
              <a:rPr lang="ru-RU" sz="1600" b="1" dirty="0">
                <a:solidFill>
                  <a:srgbClr val="C00000"/>
                </a:solidFill>
                <a:cs typeface="Arial" charset="0"/>
              </a:rPr>
              <a:t>Ориентировка в пространстве.</a:t>
            </a:r>
            <a:r>
              <a:rPr lang="ru-RU" sz="1100" dirty="0">
                <a:solidFill>
                  <a:srgbClr val="002060"/>
                </a:solidFill>
                <a:latin typeface="Tahoma" panose="020B0604030504040204" pitchFamily="34" charset="0"/>
              </a:rPr>
              <a:t> Совершенствуем умения ориентироваться в окружающем пространстве, понимать смысл пространственных отношений. Учим ориентироваться на листе бумаги, располагать предметы в указанном направлении и отражать в речи их пространственное расположение.</a:t>
            </a:r>
          </a:p>
          <a:p>
            <a:pPr>
              <a:lnSpc>
                <a:spcPct val="107000"/>
              </a:lnSpc>
              <a:spcAft>
                <a:spcPts val="800"/>
              </a:spcAft>
            </a:pPr>
            <a:r>
              <a:rPr lang="ru-RU" sz="1600" b="1" dirty="0">
                <a:solidFill>
                  <a:srgbClr val="C00000"/>
                </a:solidFill>
                <a:cs typeface="Arial" charset="0"/>
              </a:rPr>
              <a:t>Ориентировка во времени.</a:t>
            </a:r>
            <a:r>
              <a:rPr lang="ru-RU" sz="1100" dirty="0">
                <a:solidFill>
                  <a:srgbClr val="002060"/>
                </a:solidFill>
                <a:latin typeface="Tahoma" panose="020B0604030504040204" pitchFamily="34" charset="0"/>
              </a:rPr>
              <a:t> </a:t>
            </a:r>
          </a:p>
          <a:p>
            <a:pPr>
              <a:lnSpc>
                <a:spcPct val="107000"/>
              </a:lnSpc>
              <a:spcAft>
                <a:spcPts val="800"/>
              </a:spcAft>
            </a:pPr>
            <a:r>
              <a:rPr lang="ru-RU" sz="1100" dirty="0">
                <a:solidFill>
                  <a:srgbClr val="002060"/>
                </a:solidFill>
                <a:latin typeface="Tahoma" panose="020B0604030504040204" pitchFamily="34" charset="0"/>
              </a:rPr>
              <a:t>Даем детям элементарные представления о времени, последовательности </a:t>
            </a:r>
          </a:p>
          <a:p>
            <a:pPr>
              <a:lnSpc>
                <a:spcPct val="107000"/>
              </a:lnSpc>
              <a:spcAft>
                <a:spcPts val="800"/>
              </a:spcAft>
            </a:pPr>
            <a:r>
              <a:rPr lang="ru-RU" sz="1100" dirty="0">
                <a:solidFill>
                  <a:srgbClr val="002060"/>
                </a:solidFill>
                <a:latin typeface="Tahoma" panose="020B0604030504040204" pitchFamily="34" charset="0"/>
              </a:rPr>
              <a:t>всех дней недели, месяцев, времен года. Учим пользоваться в речи понятиями </a:t>
            </a:r>
          </a:p>
          <a:p>
            <a:pPr>
              <a:lnSpc>
                <a:spcPct val="107000"/>
              </a:lnSpc>
              <a:spcAft>
                <a:spcPts val="800"/>
              </a:spcAft>
            </a:pPr>
            <a:r>
              <a:rPr lang="ru-RU" sz="1100" dirty="0">
                <a:solidFill>
                  <a:srgbClr val="002060"/>
                </a:solidFill>
                <a:latin typeface="Tahoma" panose="020B0604030504040204" pitchFamily="34" charset="0"/>
              </a:rPr>
              <a:t>«сначала, потом, до, после, раньше, позже и т.д.»</a:t>
            </a:r>
            <a:endParaRPr lang="ru-RU" sz="1000" dirty="0">
              <a:solidFill>
                <a:srgbClr val="002060"/>
              </a:solidFill>
              <a:latin typeface="Tahoma" panose="020B0604030504040204" pitchFamily="34" charset="0"/>
            </a:endParaRPr>
          </a:p>
        </p:txBody>
      </p:sp>
    </p:spTree>
    <p:extLst>
      <p:ext uri="{BB962C8B-B14F-4D97-AF65-F5344CB8AC3E}">
        <p14:creationId xmlns:p14="http://schemas.microsoft.com/office/powerpoint/2010/main" val="3661863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483518"/>
            <a:ext cx="3464581" cy="252028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931790"/>
            <a:ext cx="2743200" cy="111252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3939902"/>
            <a:ext cx="2743200" cy="1112520"/>
          </a:xfrm>
          <a:prstGeom prst="rect">
            <a:avLst/>
          </a:prstGeom>
        </p:spPr>
      </p:pic>
      <p:sp>
        <p:nvSpPr>
          <p:cNvPr id="7" name="Прямоугольник 6"/>
          <p:cNvSpPr/>
          <p:nvPr/>
        </p:nvSpPr>
        <p:spPr>
          <a:xfrm>
            <a:off x="4716016" y="483518"/>
            <a:ext cx="4320480" cy="2635593"/>
          </a:xfrm>
          <a:prstGeom prst="rect">
            <a:avLst/>
          </a:prstGeom>
        </p:spPr>
        <p:txBody>
          <a:bodyPr wrap="square">
            <a:spAutoFit/>
          </a:bodyPr>
          <a:lstStyle/>
          <a:p>
            <a:pPr algn="ctr">
              <a:lnSpc>
                <a:spcPct val="107000"/>
              </a:lnSpc>
              <a:spcAft>
                <a:spcPts val="800"/>
              </a:spcAft>
            </a:pPr>
            <a:r>
              <a:rPr lang="ru-RU" sz="1600" b="1" dirty="0">
                <a:solidFill>
                  <a:srgbClr val="C00000"/>
                </a:solidFill>
                <a:cs typeface="Arial" charset="0"/>
              </a:rPr>
              <a:t>Прописи. Пишем цифры и считаем.</a:t>
            </a:r>
          </a:p>
          <a:p>
            <a:pPr>
              <a:lnSpc>
                <a:spcPct val="107000"/>
              </a:lnSpc>
              <a:spcAft>
                <a:spcPts val="800"/>
              </a:spcAft>
            </a:pPr>
            <a:r>
              <a:rPr lang="ru-RU" sz="1400" b="1" dirty="0">
                <a:solidFill>
                  <a:srgbClr val="002060"/>
                </a:solidFill>
                <a:latin typeface="Tahoma" panose="020B0604030504040204" pitchFamily="34" charset="0"/>
              </a:rPr>
              <a:t>Комплексная подготовка к школе.</a:t>
            </a:r>
          </a:p>
          <a:p>
            <a:pPr>
              <a:lnSpc>
                <a:spcPct val="107000"/>
              </a:lnSpc>
              <a:spcAft>
                <a:spcPts val="800"/>
              </a:spcAft>
            </a:pPr>
            <a:r>
              <a:rPr lang="ru-RU" sz="1400" dirty="0">
                <a:solidFill>
                  <a:srgbClr val="002060"/>
                </a:solidFill>
                <a:latin typeface="Tahoma" panose="020B0604030504040204" pitchFamily="34" charset="0"/>
              </a:rPr>
              <a:t>Обводим фигуры и пишем цифры, запоминаем порядок чисел, решаем задачи. Находим соседние числа, закрепляем порядковый счет. Записываем равенства и неравенства. Учим ориентироваться на листе бумаги, располагать предметы в указанном направлении. Развиваем мелкую моторику, речь, пространственное и логическое мышление.</a:t>
            </a:r>
          </a:p>
        </p:txBody>
      </p:sp>
    </p:spTree>
    <p:extLst>
      <p:ext uri="{BB962C8B-B14F-4D97-AF65-F5344CB8AC3E}">
        <p14:creationId xmlns:p14="http://schemas.microsoft.com/office/powerpoint/2010/main" val="3722328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83518"/>
            <a:ext cx="2448272" cy="2075590"/>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499742"/>
            <a:ext cx="3499912" cy="2169945"/>
          </a:xfrm>
          <a:prstGeom prst="rect">
            <a:avLst/>
          </a:prstGeom>
        </p:spPr>
      </p:pic>
      <p:sp>
        <p:nvSpPr>
          <p:cNvPr id="10" name="Прямоугольник 9"/>
          <p:cNvSpPr/>
          <p:nvPr/>
        </p:nvSpPr>
        <p:spPr>
          <a:xfrm>
            <a:off x="3491880" y="483518"/>
            <a:ext cx="5544616" cy="3609578"/>
          </a:xfrm>
          <a:prstGeom prst="rect">
            <a:avLst/>
          </a:prstGeom>
        </p:spPr>
        <p:txBody>
          <a:bodyPr wrap="square">
            <a:spAutoFit/>
          </a:bodyPr>
          <a:lstStyle/>
          <a:p>
            <a:pPr algn="ctr">
              <a:lnSpc>
                <a:spcPct val="107000"/>
              </a:lnSpc>
              <a:spcAft>
                <a:spcPts val="800"/>
              </a:spcAft>
            </a:pPr>
            <a:r>
              <a:rPr lang="ru-RU" sz="1600" b="1" dirty="0">
                <a:solidFill>
                  <a:srgbClr val="C00000"/>
                </a:solidFill>
                <a:cs typeface="Arial" charset="0"/>
              </a:rPr>
              <a:t>Обучающие кубики. Учимся считать.</a:t>
            </a:r>
          </a:p>
          <a:p>
            <a:pPr>
              <a:lnSpc>
                <a:spcPct val="107000"/>
              </a:lnSpc>
              <a:spcAft>
                <a:spcPts val="800"/>
              </a:spcAft>
            </a:pPr>
            <a:r>
              <a:rPr lang="ru-RU" sz="1400" b="1" dirty="0">
                <a:solidFill>
                  <a:srgbClr val="002060"/>
                </a:solidFill>
                <a:latin typeface="Tahoma" panose="020B0604030504040204" pitchFamily="34" charset="0"/>
              </a:rPr>
              <a:t>Комплексная подготовка к школе.</a:t>
            </a:r>
          </a:p>
          <a:p>
            <a:pPr>
              <a:lnSpc>
                <a:spcPct val="107000"/>
              </a:lnSpc>
              <a:spcAft>
                <a:spcPts val="800"/>
              </a:spcAft>
            </a:pPr>
            <a:r>
              <a:rPr lang="ru-RU" sz="1400" dirty="0">
                <a:solidFill>
                  <a:srgbClr val="002060"/>
                </a:solidFill>
                <a:latin typeface="Tahoma" panose="020B0604030504040204" pitchFamily="34" charset="0"/>
              </a:rPr>
              <a:t>Кубики сопровождаются системой заданий на карточках. </a:t>
            </a:r>
          </a:p>
          <a:p>
            <a:pPr>
              <a:lnSpc>
                <a:spcPct val="107000"/>
              </a:lnSpc>
              <a:spcAft>
                <a:spcPts val="800"/>
              </a:spcAft>
            </a:pPr>
            <a:r>
              <a:rPr lang="ru-RU" sz="1400" dirty="0">
                <a:solidFill>
                  <a:srgbClr val="002060"/>
                </a:solidFill>
                <a:latin typeface="Tahoma" panose="020B0604030504040204" pitchFamily="34" charset="0"/>
              </a:rPr>
              <a:t>Совершенствуем навыки количественного и порядкового счета в пределах 10. </a:t>
            </a:r>
          </a:p>
          <a:p>
            <a:pPr>
              <a:lnSpc>
                <a:spcPct val="107000"/>
              </a:lnSpc>
              <a:spcAft>
                <a:spcPts val="800"/>
              </a:spcAft>
            </a:pPr>
            <a:r>
              <a:rPr lang="ru-RU" sz="1400" dirty="0">
                <a:solidFill>
                  <a:srgbClr val="002060"/>
                </a:solidFill>
                <a:latin typeface="Tahoma" panose="020B0604030504040204" pitchFamily="34" charset="0"/>
              </a:rPr>
              <a:t>Учим раскладывать число на два меньших и составлять из двух меньших большее (в пределах 10 на наглядной основе). </a:t>
            </a:r>
          </a:p>
          <a:p>
            <a:pPr>
              <a:lnSpc>
                <a:spcPct val="107000"/>
              </a:lnSpc>
              <a:spcAft>
                <a:spcPts val="800"/>
              </a:spcAft>
            </a:pPr>
            <a:r>
              <a:rPr lang="ru-RU" sz="1400" dirty="0">
                <a:solidFill>
                  <a:srgbClr val="002060"/>
                </a:solidFill>
                <a:latin typeface="Tahoma" panose="020B0604030504040204" pitchFamily="34" charset="0"/>
              </a:rPr>
              <a:t>Учимся пользоваться арифметическими знаками действий. </a:t>
            </a:r>
          </a:p>
          <a:p>
            <a:pPr>
              <a:lnSpc>
                <a:spcPct val="107000"/>
              </a:lnSpc>
              <a:spcAft>
                <a:spcPts val="800"/>
              </a:spcAft>
            </a:pPr>
            <a:r>
              <a:rPr lang="ru-RU" sz="1400" dirty="0">
                <a:solidFill>
                  <a:srgbClr val="002060"/>
                </a:solidFill>
                <a:latin typeface="Tahoma" panose="020B0604030504040204" pitchFamily="34" charset="0"/>
              </a:rPr>
              <a:t>Представлены интересные задания для развития пространственного и логического мышления, комбинаторных способностей.</a:t>
            </a:r>
          </a:p>
          <a:p>
            <a:pPr>
              <a:lnSpc>
                <a:spcPct val="107000"/>
              </a:lnSpc>
              <a:spcAft>
                <a:spcPts val="800"/>
              </a:spcAft>
            </a:pPr>
            <a:endParaRPr lang="ru-RU" sz="1400" b="1" dirty="0">
              <a:solidFill>
                <a:srgbClr val="002060"/>
              </a:solidFill>
              <a:latin typeface="Tahoma" panose="020B0604030504040204" pitchFamily="34" charset="0"/>
            </a:endParaRPr>
          </a:p>
        </p:txBody>
      </p:sp>
    </p:spTree>
    <p:extLst>
      <p:ext uri="{BB962C8B-B14F-4D97-AF65-F5344CB8AC3E}">
        <p14:creationId xmlns:p14="http://schemas.microsoft.com/office/powerpoint/2010/main" val="668475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sp>
        <p:nvSpPr>
          <p:cNvPr id="10" name="Прямоугольник 9"/>
          <p:cNvSpPr/>
          <p:nvPr/>
        </p:nvSpPr>
        <p:spPr>
          <a:xfrm>
            <a:off x="4355976" y="483518"/>
            <a:ext cx="4709496" cy="3104248"/>
          </a:xfrm>
          <a:prstGeom prst="rect">
            <a:avLst/>
          </a:prstGeom>
        </p:spPr>
        <p:txBody>
          <a:bodyPr wrap="square">
            <a:spAutoFit/>
          </a:bodyPr>
          <a:lstStyle/>
          <a:p>
            <a:pPr algn="ctr">
              <a:lnSpc>
                <a:spcPct val="107000"/>
              </a:lnSpc>
              <a:spcAft>
                <a:spcPts val="800"/>
              </a:spcAft>
            </a:pPr>
            <a:r>
              <a:rPr lang="ru-RU" sz="1600" b="1" dirty="0">
                <a:solidFill>
                  <a:srgbClr val="C00000"/>
                </a:solidFill>
                <a:cs typeface="Arial" charset="0"/>
              </a:rPr>
              <a:t>Занимательные карточки. Гуси. Счет в пределах 20.</a:t>
            </a:r>
          </a:p>
          <a:p>
            <a:pPr>
              <a:lnSpc>
                <a:spcPct val="107000"/>
              </a:lnSpc>
              <a:spcAft>
                <a:spcPts val="800"/>
              </a:spcAft>
            </a:pPr>
            <a:r>
              <a:rPr lang="ru-RU" sz="1400" b="1" dirty="0">
                <a:solidFill>
                  <a:srgbClr val="002060"/>
                </a:solidFill>
                <a:latin typeface="Tahoma" panose="020B0604030504040204" pitchFamily="34" charset="0"/>
              </a:rPr>
              <a:t>Комплексная подготовка к школе.</a:t>
            </a:r>
          </a:p>
          <a:p>
            <a:pPr>
              <a:lnSpc>
                <a:spcPct val="107000"/>
              </a:lnSpc>
              <a:spcAft>
                <a:spcPts val="800"/>
              </a:spcAft>
            </a:pPr>
            <a:r>
              <a:rPr lang="ru-RU" sz="1400" dirty="0">
                <a:solidFill>
                  <a:srgbClr val="002060"/>
                </a:solidFill>
                <a:latin typeface="Tahoma" panose="020B0604030504040204" pitchFamily="34" charset="0"/>
              </a:rPr>
              <a:t>Ребенок осваивает счет без механического запоминания. </a:t>
            </a:r>
          </a:p>
          <a:p>
            <a:pPr>
              <a:lnSpc>
                <a:spcPct val="107000"/>
              </a:lnSpc>
              <a:spcAft>
                <a:spcPts val="800"/>
              </a:spcAft>
            </a:pPr>
            <a:r>
              <a:rPr lang="ru-RU" sz="1400" dirty="0">
                <a:solidFill>
                  <a:srgbClr val="002060"/>
                </a:solidFill>
                <a:latin typeface="Tahoma" panose="020B0604030504040204" pitchFamily="34" charset="0"/>
              </a:rPr>
              <a:t>Знакомим со счетом в пределах 20, с числами второго десятка. Учим называть числа в прямом и обратном порядке. Учим составлять задачи и находить решения. Аргументировать свои ответы.</a:t>
            </a:r>
          </a:p>
          <a:p>
            <a:pPr>
              <a:lnSpc>
                <a:spcPct val="107000"/>
              </a:lnSpc>
              <a:spcAft>
                <a:spcPts val="800"/>
              </a:spcAft>
            </a:pPr>
            <a:r>
              <a:rPr lang="ru-RU" sz="1400" dirty="0">
                <a:solidFill>
                  <a:srgbClr val="002060"/>
                </a:solidFill>
                <a:latin typeface="Tahoma" panose="020B0604030504040204" pitchFamily="34" charset="0"/>
              </a:rPr>
              <a:t>Все задания ориентированы на визуальное восприятие вычислительной деятельности. </a:t>
            </a:r>
            <a:endParaRPr lang="ru-RU" sz="1400" b="1" dirty="0">
              <a:solidFill>
                <a:srgbClr val="002060"/>
              </a:solidFill>
              <a:latin typeface="Tahoma" panose="020B0604030504040204"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83518"/>
            <a:ext cx="1809989" cy="2859782"/>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219821"/>
            <a:ext cx="3573511" cy="173910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8942" y="1983204"/>
            <a:ext cx="2558058" cy="1071542"/>
          </a:xfrm>
          <a:prstGeom prst="rect">
            <a:avLst/>
          </a:prstGeom>
        </p:spPr>
      </p:pic>
    </p:spTree>
    <p:extLst>
      <p:ext uri="{BB962C8B-B14F-4D97-AF65-F5344CB8AC3E}">
        <p14:creationId xmlns:p14="http://schemas.microsoft.com/office/powerpoint/2010/main" val="3629259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sp>
        <p:nvSpPr>
          <p:cNvPr id="10" name="Прямоугольник 9"/>
          <p:cNvSpPr/>
          <p:nvPr/>
        </p:nvSpPr>
        <p:spPr>
          <a:xfrm>
            <a:off x="4139952" y="483519"/>
            <a:ext cx="5004048" cy="3104248"/>
          </a:xfrm>
          <a:prstGeom prst="rect">
            <a:avLst/>
          </a:prstGeom>
        </p:spPr>
        <p:txBody>
          <a:bodyPr wrap="square">
            <a:spAutoFit/>
          </a:bodyPr>
          <a:lstStyle/>
          <a:p>
            <a:pPr algn="ctr">
              <a:lnSpc>
                <a:spcPct val="107000"/>
              </a:lnSpc>
              <a:spcAft>
                <a:spcPts val="800"/>
              </a:spcAft>
            </a:pPr>
            <a:r>
              <a:rPr lang="ru-RU" sz="1600" b="1" dirty="0">
                <a:solidFill>
                  <a:srgbClr val="C00000"/>
                </a:solidFill>
                <a:cs typeface="Arial" charset="0"/>
              </a:rPr>
              <a:t>Проверяй-ка! Считаем без ошибок. Сложение и вычитание в пределах 20.</a:t>
            </a:r>
          </a:p>
          <a:p>
            <a:pPr>
              <a:lnSpc>
                <a:spcPct val="107000"/>
              </a:lnSpc>
              <a:spcAft>
                <a:spcPts val="800"/>
              </a:spcAft>
            </a:pPr>
            <a:r>
              <a:rPr lang="ru-RU" sz="1400" b="1" dirty="0">
                <a:solidFill>
                  <a:srgbClr val="002060"/>
                </a:solidFill>
                <a:latin typeface="Tahoma" panose="020B0604030504040204" pitchFamily="34" charset="0"/>
              </a:rPr>
              <a:t>Комплексная подготовка к школе.</a:t>
            </a:r>
          </a:p>
          <a:p>
            <a:pPr>
              <a:lnSpc>
                <a:spcPct val="107000"/>
              </a:lnSpc>
              <a:spcAft>
                <a:spcPts val="800"/>
              </a:spcAft>
            </a:pPr>
            <a:r>
              <a:rPr lang="ru-RU" sz="1400" dirty="0">
                <a:solidFill>
                  <a:srgbClr val="002060"/>
                </a:solidFill>
                <a:latin typeface="Tahoma" panose="020B0604030504040204" pitchFamily="34" charset="0"/>
              </a:rPr>
              <a:t>Ребенок осваивает счет без механического запоминания. </a:t>
            </a:r>
          </a:p>
          <a:p>
            <a:pPr>
              <a:lnSpc>
                <a:spcPct val="107000"/>
              </a:lnSpc>
              <a:spcAft>
                <a:spcPts val="800"/>
              </a:spcAft>
            </a:pPr>
            <a:r>
              <a:rPr lang="ru-RU" sz="1400" dirty="0">
                <a:solidFill>
                  <a:srgbClr val="002060"/>
                </a:solidFill>
                <a:latin typeface="Tahoma" panose="020B0604030504040204" pitchFamily="34" charset="0"/>
              </a:rPr>
              <a:t>Знакомим со счетом в пределах 20, с числами второго десятка. Учим называть числа в прямом и обратном порядке. Учим составлять задачи и находить решения. Пособие ориентировано и на развитие навыков самоконтроля и само и взаимопроверки. </a:t>
            </a:r>
          </a:p>
          <a:p>
            <a:pPr>
              <a:lnSpc>
                <a:spcPct val="107000"/>
              </a:lnSpc>
              <a:spcAft>
                <a:spcPts val="800"/>
              </a:spcAft>
            </a:pPr>
            <a:r>
              <a:rPr lang="ru-RU" sz="1400" dirty="0">
                <a:solidFill>
                  <a:srgbClr val="002060"/>
                </a:solidFill>
                <a:latin typeface="Tahoma" panose="020B0604030504040204" pitchFamily="34" charset="0"/>
              </a:rPr>
              <a:t>Все задания ориентированы на визуальное восприятие вычислительной деятельности. </a:t>
            </a:r>
            <a:endParaRPr lang="ru-RU" sz="1400" b="1" dirty="0">
              <a:solidFill>
                <a:srgbClr val="002060"/>
              </a:solidFill>
              <a:latin typeface="Tahoma" panose="020B0604030504040204" pitchFamily="34"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443838"/>
            <a:ext cx="1724524" cy="255996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555526"/>
            <a:ext cx="2263238" cy="2192826"/>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2859782"/>
            <a:ext cx="2160240" cy="2093033"/>
          </a:xfrm>
          <a:prstGeom prst="rect">
            <a:avLst/>
          </a:prstGeom>
        </p:spPr>
      </p:pic>
    </p:spTree>
    <p:extLst>
      <p:ext uri="{BB962C8B-B14F-4D97-AF65-F5344CB8AC3E}">
        <p14:creationId xmlns:p14="http://schemas.microsoft.com/office/powerpoint/2010/main" val="2243607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220959" y="237045"/>
            <a:ext cx="6447559" cy="598993"/>
          </a:xfrm>
        </p:spPr>
        <p:txBody>
          <a:bodyPr/>
          <a:lstStyle/>
          <a:p>
            <a:r>
              <a:rPr lang="ru-RU" altLang="ru-RU" b="1" dirty="0">
                <a:solidFill>
                  <a:srgbClr val="C00000"/>
                </a:solidFill>
              </a:rPr>
              <a:t>             </a:t>
            </a:r>
            <a:r>
              <a:rPr lang="ru-RU" altLang="ru-RU" sz="2100" b="1" dirty="0">
                <a:solidFill>
                  <a:srgbClr val="C00000"/>
                </a:solidFill>
                <a:latin typeface="Tahoma" panose="020B0604030504040204" pitchFamily="34" charset="0"/>
                <a:ea typeface="+mn-ea"/>
                <a:cs typeface="+mn-cs"/>
              </a:rPr>
              <a:t>Познавательное развитие</a:t>
            </a:r>
          </a:p>
        </p:txBody>
      </p:sp>
      <p:sp>
        <p:nvSpPr>
          <p:cNvPr id="3" name="Объект 2"/>
          <p:cNvSpPr>
            <a:spLocks noGrp="1"/>
          </p:cNvSpPr>
          <p:nvPr>
            <p:ph sz="quarter" idx="1"/>
          </p:nvPr>
        </p:nvSpPr>
        <p:spPr>
          <a:xfrm>
            <a:off x="220959" y="872837"/>
            <a:ext cx="6199585" cy="4161559"/>
          </a:xfrm>
        </p:spPr>
        <p:txBody>
          <a:bodyPr>
            <a:normAutofit/>
          </a:bodyPr>
          <a:lstStyle/>
          <a:p>
            <a:pPr marL="0" indent="0">
              <a:buNone/>
              <a:defRPr/>
            </a:pPr>
            <a:r>
              <a:rPr lang="ru-RU" sz="1800" b="1" dirty="0">
                <a:solidFill>
                  <a:srgbClr val="002060"/>
                </a:solidFill>
              </a:rPr>
              <a:t>Познавательное развитие детей </a:t>
            </a:r>
            <a:r>
              <a:rPr lang="ru-RU" sz="1800" dirty="0">
                <a:solidFill>
                  <a:srgbClr val="002060"/>
                </a:solidFill>
              </a:rPr>
              <a:t>- одно из важных направлений в работе с детьми дошкольного возраста. </a:t>
            </a:r>
          </a:p>
          <a:p>
            <a:pPr marL="0" indent="0">
              <a:buNone/>
              <a:defRPr/>
            </a:pPr>
            <a:r>
              <a:rPr lang="ru-RU" sz="1800" dirty="0">
                <a:solidFill>
                  <a:srgbClr val="002060"/>
                </a:solidFill>
              </a:rPr>
              <a:t>Ребенок появляется на свет с врожденной </a:t>
            </a:r>
            <a:r>
              <a:rPr lang="ru-RU" sz="1800" b="1" dirty="0">
                <a:solidFill>
                  <a:srgbClr val="002060"/>
                </a:solidFill>
              </a:rPr>
              <a:t>познавательной направленностью</a:t>
            </a:r>
            <a:r>
              <a:rPr lang="ru-RU" sz="1800" dirty="0">
                <a:solidFill>
                  <a:srgbClr val="002060"/>
                </a:solidFill>
              </a:rPr>
              <a:t>, помогающей ему адаптироваться к новым условиям своей жизнедеятельности.</a:t>
            </a:r>
          </a:p>
          <a:p>
            <a:pPr marL="0" indent="0">
              <a:buNone/>
              <a:defRPr/>
            </a:pPr>
            <a:r>
              <a:rPr lang="ru-RU" sz="1800" dirty="0">
                <a:solidFill>
                  <a:srgbClr val="002060"/>
                </a:solidFill>
              </a:rPr>
              <a:t>Постепенно познавательная направленность перерастает в </a:t>
            </a:r>
            <a:r>
              <a:rPr lang="ru-RU" sz="1800" b="1" dirty="0">
                <a:solidFill>
                  <a:srgbClr val="002060"/>
                </a:solidFill>
              </a:rPr>
              <a:t>познавательную активность </a:t>
            </a:r>
            <a:r>
              <a:rPr lang="ru-RU" sz="1800" dirty="0">
                <a:solidFill>
                  <a:srgbClr val="002060"/>
                </a:solidFill>
              </a:rPr>
              <a:t>- состояние внутренней готовности к познавательной деятельности, проявляющееся у детей в поисковых действиях, направленных на получение новых впечатлений об окружающем мире. </a:t>
            </a:r>
          </a:p>
          <a:p>
            <a:pPr marL="0" indent="0">
              <a:buNone/>
              <a:defRPr/>
            </a:pPr>
            <a:r>
              <a:rPr lang="ru-RU" sz="1800" dirty="0">
                <a:solidFill>
                  <a:srgbClr val="002060"/>
                </a:solidFill>
              </a:rPr>
              <a:t>С ростом и развитием ребенка его познавательная активность все больше начинает тяготеть к </a:t>
            </a:r>
            <a:r>
              <a:rPr lang="ru-RU" sz="1800" b="1" dirty="0">
                <a:solidFill>
                  <a:srgbClr val="002060"/>
                </a:solidFill>
              </a:rPr>
              <a:t>познавательной деятельности. </a:t>
            </a:r>
            <a:r>
              <a:rPr lang="ru-RU" sz="1800" dirty="0">
                <a:solidFill>
                  <a:srgbClr val="002060"/>
                </a:solidFill>
              </a:rPr>
              <a:t>Развитая познавательная деятельность свойственна взрослым людям.</a:t>
            </a:r>
          </a:p>
          <a:p>
            <a:pPr>
              <a:defRPr/>
            </a:pPr>
            <a:endParaRPr lang="ru-RU" sz="1500"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0543" y="1073083"/>
            <a:ext cx="2723457" cy="3335482"/>
          </a:xfrm>
          <a:prstGeom prst="rect">
            <a:avLst/>
          </a:prstGeom>
          <a:ln>
            <a:solidFill>
              <a:srgbClr val="002060"/>
            </a:solidFill>
          </a:ln>
        </p:spPr>
      </p:pic>
    </p:spTree>
    <p:extLst>
      <p:ext uri="{BB962C8B-B14F-4D97-AF65-F5344CB8AC3E}">
        <p14:creationId xmlns:p14="http://schemas.microsoft.com/office/powerpoint/2010/main" val="2664275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08572" y="1059582"/>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555526"/>
            <a:ext cx="2227299" cy="223224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659890"/>
            <a:ext cx="2271900" cy="2271900"/>
          </a:xfrm>
          <a:prstGeom prst="rect">
            <a:avLst/>
          </a:prstGeom>
        </p:spPr>
      </p:pic>
      <p:sp>
        <p:nvSpPr>
          <p:cNvPr id="7" name="Прямоугольник 6"/>
          <p:cNvSpPr/>
          <p:nvPr/>
        </p:nvSpPr>
        <p:spPr>
          <a:xfrm>
            <a:off x="4572000" y="411510"/>
            <a:ext cx="4572000" cy="3766929"/>
          </a:xfrm>
          <a:prstGeom prst="rect">
            <a:avLst/>
          </a:prstGeom>
        </p:spPr>
        <p:txBody>
          <a:bodyPr wrap="square">
            <a:spAutoFit/>
          </a:bodyPr>
          <a:lstStyle/>
          <a:p>
            <a:pPr algn="ctr">
              <a:lnSpc>
                <a:spcPct val="107000"/>
              </a:lnSpc>
              <a:spcAft>
                <a:spcPts val="800"/>
              </a:spcAft>
            </a:pPr>
            <a:r>
              <a:rPr lang="ru-RU" sz="1600" b="1" dirty="0">
                <a:solidFill>
                  <a:srgbClr val="C00000"/>
                </a:solidFill>
                <a:cs typeface="Arial" charset="0"/>
              </a:rPr>
              <a:t>Кубики для развития интеллекта. Силуэты.</a:t>
            </a:r>
          </a:p>
          <a:p>
            <a:pPr>
              <a:lnSpc>
                <a:spcPct val="107000"/>
              </a:lnSpc>
              <a:spcAft>
                <a:spcPts val="800"/>
              </a:spcAft>
            </a:pPr>
            <a:r>
              <a:rPr lang="ru-RU" sz="1400" b="1" dirty="0">
                <a:solidFill>
                  <a:srgbClr val="002060"/>
                </a:solidFill>
                <a:latin typeface="Tahoma" panose="020B0604030504040204" pitchFamily="34" charset="0"/>
              </a:rPr>
              <a:t>Комплексная подготовка к школе.</a:t>
            </a:r>
          </a:p>
          <a:p>
            <a:pPr>
              <a:lnSpc>
                <a:spcPct val="107000"/>
              </a:lnSpc>
              <a:spcAft>
                <a:spcPts val="800"/>
              </a:spcAft>
            </a:pPr>
            <a:r>
              <a:rPr lang="ru-RU" sz="1100" dirty="0">
                <a:solidFill>
                  <a:srgbClr val="002060"/>
                </a:solidFill>
                <a:latin typeface="Tahoma" panose="020B0604030504040204" pitchFamily="34" charset="0"/>
              </a:rPr>
              <a:t>Это универсальные игровые комплекты с системой заданий.</a:t>
            </a:r>
          </a:p>
          <a:p>
            <a:pPr>
              <a:lnSpc>
                <a:spcPct val="107000"/>
              </a:lnSpc>
              <a:spcAft>
                <a:spcPts val="800"/>
              </a:spcAft>
            </a:pPr>
            <a:r>
              <a:rPr lang="ru-RU" sz="1100" dirty="0">
                <a:solidFill>
                  <a:srgbClr val="002060"/>
                </a:solidFill>
                <a:latin typeface="Tahoma" panose="020B0604030504040204" pitchFamily="34" charset="0"/>
              </a:rPr>
              <a:t>Учим строить фигуры по заданному образу, определять симметрию, работать с проекциями различных фигур, конструировать по схемам и картинкам. Учим распознавать фигуры независимо от их пространственного положения, группировать по цвету, форме, размерам, моделировать геометрические фигуры. Воссоздавать сложные по форме фигуры по контурным образцам, описанию и представлению.</a:t>
            </a:r>
          </a:p>
          <a:p>
            <a:pPr>
              <a:lnSpc>
                <a:spcPct val="107000"/>
              </a:lnSpc>
              <a:spcAft>
                <a:spcPts val="800"/>
              </a:spcAft>
            </a:pPr>
            <a:r>
              <a:rPr lang="ru-RU" sz="1100" dirty="0">
                <a:solidFill>
                  <a:srgbClr val="002060"/>
                </a:solidFill>
                <a:latin typeface="Tahoma" panose="020B0604030504040204" pitchFamily="34" charset="0"/>
              </a:rPr>
              <a:t>Пособие способствует одновременному развитию моторной и мыслительной деятельности ребенка. Игры-головоломки, логические задания обеспечивают повышение эффективности подготовки к школе.</a:t>
            </a:r>
          </a:p>
          <a:p>
            <a:pPr>
              <a:lnSpc>
                <a:spcPct val="107000"/>
              </a:lnSpc>
              <a:spcAft>
                <a:spcPts val="800"/>
              </a:spcAft>
            </a:pPr>
            <a:endParaRPr lang="ru-RU" sz="1400" b="1" dirty="0">
              <a:solidFill>
                <a:srgbClr val="002060"/>
              </a:solidFill>
              <a:latin typeface="Tahoma" panose="020B0604030504040204" pitchFamily="34"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2715766"/>
            <a:ext cx="2666239" cy="2032266"/>
          </a:xfrm>
          <a:prstGeom prst="rect">
            <a:avLst/>
          </a:prstGeom>
        </p:spPr>
      </p:pic>
    </p:spTree>
    <p:extLst>
      <p:ext uri="{BB962C8B-B14F-4D97-AF65-F5344CB8AC3E}">
        <p14:creationId xmlns:p14="http://schemas.microsoft.com/office/powerpoint/2010/main" val="956460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03062"/>
            <a:ext cx="2272631" cy="2016960"/>
          </a:xfrm>
          <a:prstGeom prst="rect">
            <a:avLst/>
          </a:prstGeom>
        </p:spPr>
      </p:pic>
      <p:sp>
        <p:nvSpPr>
          <p:cNvPr id="2" name="Прямоугольник 1"/>
          <p:cNvSpPr/>
          <p:nvPr/>
        </p:nvSpPr>
        <p:spPr>
          <a:xfrm>
            <a:off x="4211960" y="771550"/>
            <a:ext cx="4572000" cy="1051122"/>
          </a:xfrm>
          <a:prstGeom prst="rect">
            <a:avLst/>
          </a:prstGeom>
        </p:spPr>
        <p:txBody>
          <a:bodyPr>
            <a:spAutoFit/>
          </a:bodyPr>
          <a:lstStyle/>
          <a:p>
            <a:pPr algn="ctr">
              <a:lnSpc>
                <a:spcPct val="107000"/>
              </a:lnSpc>
              <a:spcAft>
                <a:spcPts val="800"/>
              </a:spcAft>
            </a:pPr>
            <a:r>
              <a:rPr lang="ru-RU" b="1" dirty="0">
                <a:solidFill>
                  <a:srgbClr val="C00000"/>
                </a:solidFill>
                <a:cs typeface="Arial" charset="0"/>
              </a:rPr>
              <a:t>Кубики для развития интеллекта. Логика.</a:t>
            </a:r>
          </a:p>
          <a:p>
            <a:pPr>
              <a:lnSpc>
                <a:spcPct val="107000"/>
              </a:lnSpc>
              <a:spcAft>
                <a:spcPts val="800"/>
              </a:spcAft>
            </a:pPr>
            <a:r>
              <a:rPr lang="ru-RU" sz="1600" b="1" dirty="0">
                <a:solidFill>
                  <a:srgbClr val="002060"/>
                </a:solidFill>
                <a:latin typeface="Tahoma" panose="020B0604030504040204" pitchFamily="34" charset="0"/>
              </a:rPr>
              <a:t>Комплексная подготовка к школе.</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83518"/>
            <a:ext cx="3024336" cy="2572261"/>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2571750"/>
            <a:ext cx="3168352" cy="2255658"/>
          </a:xfrm>
          <a:prstGeom prst="rect">
            <a:avLst/>
          </a:prstGeom>
        </p:spPr>
      </p:pic>
    </p:spTree>
    <p:extLst>
      <p:ext uri="{BB962C8B-B14F-4D97-AF65-F5344CB8AC3E}">
        <p14:creationId xmlns:p14="http://schemas.microsoft.com/office/powerpoint/2010/main" val="1931889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932" y="470059"/>
            <a:ext cx="3064011" cy="2025652"/>
          </a:xfrm>
          <a:prstGeom prst="rect">
            <a:avLst/>
          </a:prstGeom>
        </p:spPr>
      </p:pic>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2617956"/>
            <a:ext cx="2448272" cy="2026625"/>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2479305"/>
            <a:ext cx="2599184" cy="1851197"/>
          </a:xfrm>
          <a:prstGeom prst="rect">
            <a:avLst/>
          </a:prstGeom>
        </p:spPr>
      </p:pic>
      <p:sp>
        <p:nvSpPr>
          <p:cNvPr id="10" name="Прямоугольник 9"/>
          <p:cNvSpPr/>
          <p:nvPr/>
        </p:nvSpPr>
        <p:spPr>
          <a:xfrm>
            <a:off x="5076056" y="411510"/>
            <a:ext cx="4067944" cy="3404650"/>
          </a:xfrm>
          <a:prstGeom prst="rect">
            <a:avLst/>
          </a:prstGeom>
        </p:spPr>
        <p:txBody>
          <a:bodyPr wrap="square">
            <a:spAutoFit/>
          </a:bodyPr>
          <a:lstStyle/>
          <a:p>
            <a:pPr>
              <a:lnSpc>
                <a:spcPct val="107000"/>
              </a:lnSpc>
              <a:spcAft>
                <a:spcPts val="800"/>
              </a:spcAft>
            </a:pPr>
            <a:r>
              <a:rPr lang="ru-RU" sz="1600" b="1" dirty="0">
                <a:solidFill>
                  <a:srgbClr val="C00000"/>
                </a:solidFill>
                <a:cs typeface="Arial" charset="0"/>
              </a:rPr>
              <a:t>Лото для малышей. Запутанные контуры. Найди лишний предмет.</a:t>
            </a:r>
          </a:p>
          <a:p>
            <a:pPr>
              <a:lnSpc>
                <a:spcPct val="107000"/>
              </a:lnSpc>
              <a:spcAft>
                <a:spcPts val="800"/>
              </a:spcAft>
            </a:pPr>
            <a:r>
              <a:rPr lang="ru-RU" sz="1400" b="1" dirty="0">
                <a:solidFill>
                  <a:srgbClr val="002060"/>
                </a:solidFill>
                <a:latin typeface="Tahoma" panose="020B0604030504040204" pitchFamily="34" charset="0"/>
              </a:rPr>
              <a:t>Комплексная подготовка к школе.</a:t>
            </a:r>
          </a:p>
          <a:p>
            <a:pPr>
              <a:lnSpc>
                <a:spcPct val="107000"/>
              </a:lnSpc>
              <a:spcAft>
                <a:spcPts val="800"/>
              </a:spcAft>
            </a:pPr>
            <a:r>
              <a:rPr lang="ru-RU" sz="1100" dirty="0">
                <a:solidFill>
                  <a:srgbClr val="002060"/>
                </a:solidFill>
                <a:latin typeface="Tahoma" panose="020B0604030504040204" pitchFamily="34" charset="0"/>
              </a:rPr>
              <a:t>Лото с прозрачными карточками позволяет ребенку экспериментировать, пробовать разные варианты решения и самостоятельно искать правильный путь к решению. </a:t>
            </a:r>
          </a:p>
          <a:p>
            <a:pPr>
              <a:lnSpc>
                <a:spcPct val="107000"/>
              </a:lnSpc>
              <a:spcAft>
                <a:spcPts val="800"/>
              </a:spcAft>
            </a:pPr>
            <a:r>
              <a:rPr lang="ru-RU" sz="1100" dirty="0">
                <a:solidFill>
                  <a:srgbClr val="002060"/>
                </a:solidFill>
                <a:latin typeface="Tahoma" panose="020B0604030504040204" pitchFamily="34" charset="0"/>
              </a:rPr>
              <a:t>Учим распознавать фигуры независимо от их пространственного положения, выделять общие признаки и решать, какой предмет выбивается из общего ряда. Надо назвать этот предмет и подобрать прозрачную карточку с его изображением.</a:t>
            </a:r>
          </a:p>
          <a:p>
            <a:pPr>
              <a:lnSpc>
                <a:spcPct val="107000"/>
              </a:lnSpc>
              <a:spcAft>
                <a:spcPts val="800"/>
              </a:spcAft>
            </a:pPr>
            <a:r>
              <a:rPr lang="ru-RU" sz="1100" dirty="0">
                <a:solidFill>
                  <a:srgbClr val="002060"/>
                </a:solidFill>
                <a:latin typeface="Tahoma" panose="020B0604030504040204" pitchFamily="34" charset="0"/>
              </a:rPr>
              <a:t>Развиваем логическое и пространственное мышление, учим анализировать и обобщать.</a:t>
            </a:r>
          </a:p>
          <a:p>
            <a:pPr>
              <a:lnSpc>
                <a:spcPct val="107000"/>
              </a:lnSpc>
              <a:spcAft>
                <a:spcPts val="800"/>
              </a:spcAft>
            </a:pPr>
            <a:endParaRPr lang="ru-RU" sz="1400" b="1" dirty="0">
              <a:solidFill>
                <a:srgbClr val="002060"/>
              </a:solidFill>
              <a:latin typeface="Tahoma" panose="020B0604030504040204" pitchFamily="34" charset="0"/>
            </a:endParaRPr>
          </a:p>
        </p:txBody>
      </p:sp>
    </p:spTree>
    <p:extLst>
      <p:ext uri="{BB962C8B-B14F-4D97-AF65-F5344CB8AC3E}">
        <p14:creationId xmlns:p14="http://schemas.microsoft.com/office/powerpoint/2010/main" val="986962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827088" y="1058863"/>
            <a:ext cx="7750175" cy="2449512"/>
          </a:xfrm>
          <a:prstGeom prst="rect">
            <a:avLst/>
          </a:prstGeom>
          <a:noFill/>
          <a:ln w="9525">
            <a:noFill/>
            <a:miter lim="800000"/>
            <a:headEnd/>
            <a:tailEnd/>
          </a:ln>
        </p:spPr>
        <p:txBody>
          <a:bodyPr/>
          <a:lstStyle/>
          <a:p>
            <a:pPr marL="171450" indent="-171450" defTabSz="685800">
              <a:spcBef>
                <a:spcPct val="20000"/>
              </a:spcBef>
              <a:buFont typeface="Wingdings" pitchFamily="2" charset="2"/>
              <a:buNone/>
            </a:pPr>
            <a:endParaRPr lang="ru-RU" sz="1600" dirty="0">
              <a:solidFill>
                <a:srgbClr val="000066"/>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38" y="987574"/>
            <a:ext cx="4935950" cy="3888432"/>
          </a:xfrm>
          <a:prstGeom prst="rect">
            <a:avLst/>
          </a:prstGeom>
        </p:spPr>
      </p:pic>
      <p:sp>
        <p:nvSpPr>
          <p:cNvPr id="10" name="Прямоугольник 9"/>
          <p:cNvSpPr/>
          <p:nvPr/>
        </p:nvSpPr>
        <p:spPr>
          <a:xfrm>
            <a:off x="4355976" y="411511"/>
            <a:ext cx="4752528" cy="2989216"/>
          </a:xfrm>
          <a:prstGeom prst="rect">
            <a:avLst/>
          </a:prstGeom>
        </p:spPr>
        <p:txBody>
          <a:bodyPr wrap="square">
            <a:spAutoFit/>
          </a:bodyPr>
          <a:lstStyle/>
          <a:p>
            <a:pPr algn="ctr">
              <a:lnSpc>
                <a:spcPct val="107000"/>
              </a:lnSpc>
              <a:spcAft>
                <a:spcPts val="800"/>
              </a:spcAft>
            </a:pPr>
            <a:r>
              <a:rPr lang="ru-RU" sz="1600" b="1" dirty="0">
                <a:solidFill>
                  <a:srgbClr val="C00000"/>
                </a:solidFill>
                <a:cs typeface="Arial" charset="0"/>
              </a:rPr>
              <a:t>Лото для малышей. Складываем орнаменты</a:t>
            </a:r>
          </a:p>
          <a:p>
            <a:pPr algn="ctr">
              <a:lnSpc>
                <a:spcPct val="107000"/>
              </a:lnSpc>
              <a:spcAft>
                <a:spcPts val="800"/>
              </a:spcAft>
            </a:pPr>
            <a:r>
              <a:rPr lang="ru-RU" sz="1400" b="1" dirty="0">
                <a:solidFill>
                  <a:srgbClr val="002060"/>
                </a:solidFill>
                <a:latin typeface="Tahoma" panose="020B0604030504040204" pitchFamily="34" charset="0"/>
              </a:rPr>
              <a:t>Комплексная подготовка к школе.</a:t>
            </a:r>
          </a:p>
          <a:p>
            <a:pPr>
              <a:lnSpc>
                <a:spcPct val="107000"/>
              </a:lnSpc>
              <a:spcAft>
                <a:spcPts val="800"/>
              </a:spcAft>
            </a:pPr>
            <a:r>
              <a:rPr lang="ru-RU" sz="1100" dirty="0">
                <a:solidFill>
                  <a:srgbClr val="002060"/>
                </a:solidFill>
                <a:latin typeface="Tahoma" panose="020B0604030504040204" pitchFamily="34" charset="0"/>
              </a:rPr>
              <a:t>Лото с прозрачными карточками позволяет ребенку экспериментировать, пробовать разные варианты решения и самостоятельно искать правильный путь к решению. </a:t>
            </a:r>
          </a:p>
          <a:p>
            <a:pPr>
              <a:lnSpc>
                <a:spcPct val="107000"/>
              </a:lnSpc>
              <a:spcAft>
                <a:spcPts val="800"/>
              </a:spcAft>
            </a:pPr>
            <a:r>
              <a:rPr lang="ru-RU" sz="1100" dirty="0">
                <a:solidFill>
                  <a:srgbClr val="002060"/>
                </a:solidFill>
                <a:latin typeface="Tahoma" panose="020B0604030504040204" pitchFamily="34" charset="0"/>
              </a:rPr>
              <a:t>Основной принцип – подобрать все недостающие элементы орнамента. Учимся составлять орнамент из элементов по готовому рисунку, придумывать свои узоры. Видеть зеркальность рисунка, находить оси симметрии. </a:t>
            </a:r>
          </a:p>
          <a:p>
            <a:pPr>
              <a:lnSpc>
                <a:spcPct val="107000"/>
              </a:lnSpc>
              <a:spcAft>
                <a:spcPts val="800"/>
              </a:spcAft>
            </a:pPr>
            <a:r>
              <a:rPr lang="ru-RU" sz="1100" dirty="0">
                <a:solidFill>
                  <a:srgbClr val="002060"/>
                </a:solidFill>
                <a:latin typeface="Tahoma" panose="020B0604030504040204" pitchFamily="34" charset="0"/>
              </a:rPr>
              <a:t>Учим распознавать фигуры независимо от их пространственного положения, группировать по цвету, форме, размерам, моделировать геометрические фигуры. Воссоздавать сложные по форме фигуры по контурным образцам, описанию и представлению.</a:t>
            </a:r>
            <a:endParaRPr lang="ru-RU" sz="1400" b="1" dirty="0">
              <a:solidFill>
                <a:srgbClr val="002060"/>
              </a:solidFill>
              <a:latin typeface="Tahoma" panose="020B0604030504040204" pitchFamily="34" charset="0"/>
            </a:endParaRPr>
          </a:p>
        </p:txBody>
      </p:sp>
    </p:spTree>
    <p:extLst>
      <p:ext uri="{BB962C8B-B14F-4D97-AF65-F5344CB8AC3E}">
        <p14:creationId xmlns:p14="http://schemas.microsoft.com/office/powerpoint/2010/main" val="2575755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72749" y="843558"/>
            <a:ext cx="184730" cy="2554545"/>
          </a:xfrm>
          <a:prstGeom prst="rect">
            <a:avLst/>
          </a:prstGeom>
        </p:spPr>
        <p:txBody>
          <a:bodyPr wrap="none">
            <a:spAutoFit/>
          </a:bodyPr>
          <a:lstStyle/>
          <a:p>
            <a:pPr algn="ctr"/>
            <a:endParaRPr lang="ru-RU" sz="4000" b="1" dirty="0">
              <a:solidFill>
                <a:srgbClr val="C00000"/>
              </a:solidFill>
              <a:cs typeface="Arial" charset="0"/>
            </a:endParaRPr>
          </a:p>
          <a:p>
            <a:pPr algn="ctr"/>
            <a:endParaRPr lang="ru-RU" sz="4000" b="1" dirty="0">
              <a:solidFill>
                <a:srgbClr val="C00000"/>
              </a:solidFill>
              <a:cs typeface="Arial" charset="0"/>
            </a:endParaRPr>
          </a:p>
          <a:p>
            <a:pPr algn="ctr"/>
            <a:endParaRPr lang="ru-RU" sz="4000" b="1" dirty="0">
              <a:solidFill>
                <a:srgbClr val="C00000"/>
              </a:solidFill>
              <a:cs typeface="Arial" charset="0"/>
            </a:endParaRPr>
          </a:p>
          <a:p>
            <a:pPr algn="ctr"/>
            <a:endParaRPr lang="ru-RU" sz="4000" b="1" dirty="0">
              <a:solidFill>
                <a:srgbClr val="C00000"/>
              </a:solidFill>
              <a:cs typeface="Arial" charset="0"/>
            </a:endParaRPr>
          </a:p>
        </p:txBody>
      </p:sp>
      <p:sp>
        <p:nvSpPr>
          <p:cNvPr id="16" name="TextBox 15"/>
          <p:cNvSpPr txBox="1"/>
          <p:nvPr/>
        </p:nvSpPr>
        <p:spPr>
          <a:xfrm>
            <a:off x="323528" y="1707654"/>
            <a:ext cx="8688370" cy="3539430"/>
          </a:xfrm>
          <a:prstGeom prst="rect">
            <a:avLst/>
          </a:prstGeom>
          <a:noFill/>
        </p:spPr>
        <p:txBody>
          <a:bodyPr wrap="square" rtlCol="0">
            <a:spAutoFit/>
          </a:bodyPr>
          <a:lstStyle/>
          <a:p>
            <a:r>
              <a:rPr lang="ru-RU" sz="2000" b="1" i="1" dirty="0">
                <a:solidFill>
                  <a:srgbClr val="333399"/>
                </a:solidFill>
                <a:latin typeface="Arial" pitchFamily="34" charset="0"/>
                <a:cs typeface="Arial" pitchFamily="34" charset="0"/>
              </a:rPr>
              <a:t>Отдел продаж издательства «Айрис-пресс» - </a:t>
            </a:r>
            <a:r>
              <a:rPr lang="en-US" sz="2000" b="1" i="1" dirty="0">
                <a:solidFill>
                  <a:srgbClr val="333399"/>
                </a:solidFill>
                <a:latin typeface="Arial" pitchFamily="34" charset="0"/>
                <a:cs typeface="Arial" pitchFamily="34" charset="0"/>
                <a:hlinkClick r:id="rId2"/>
              </a:rPr>
              <a:t>trade@airis.ru</a:t>
            </a:r>
            <a:endParaRPr lang="en-US" sz="2000" b="1" i="1" dirty="0">
              <a:solidFill>
                <a:srgbClr val="333399"/>
              </a:solidFill>
              <a:latin typeface="Arial" pitchFamily="34" charset="0"/>
              <a:cs typeface="Arial" pitchFamily="34" charset="0"/>
            </a:endParaRPr>
          </a:p>
          <a:p>
            <a:r>
              <a:rPr lang="ru-RU" sz="2000" b="1" i="1" dirty="0">
                <a:solidFill>
                  <a:srgbClr val="333399"/>
                </a:solidFill>
                <a:latin typeface="Arial" pitchFamily="34" charset="0"/>
                <a:cs typeface="Arial" pitchFamily="34" charset="0"/>
              </a:rPr>
              <a:t>Методическая поддержка - </a:t>
            </a:r>
            <a:r>
              <a:rPr lang="en-US" sz="2000" b="1" i="1" dirty="0">
                <a:solidFill>
                  <a:srgbClr val="333399"/>
                </a:solidFill>
                <a:latin typeface="Arial" pitchFamily="34" charset="0"/>
                <a:cs typeface="Arial" pitchFamily="34" charset="0"/>
                <a:hlinkClick r:id="rId3"/>
              </a:rPr>
              <a:t>metod@airis.ru</a:t>
            </a:r>
            <a:endParaRPr lang="ru-RU" sz="2000" b="1" i="1" dirty="0">
              <a:solidFill>
                <a:srgbClr val="333399"/>
              </a:solidFill>
              <a:latin typeface="Arial" pitchFamily="34" charset="0"/>
              <a:cs typeface="Arial" pitchFamily="34" charset="0"/>
            </a:endParaRPr>
          </a:p>
          <a:p>
            <a:pPr algn="ctr"/>
            <a:endParaRPr lang="en-US" sz="1400" dirty="0">
              <a:latin typeface="Arial" pitchFamily="34" charset="0"/>
              <a:cs typeface="Arial" pitchFamily="34" charset="0"/>
            </a:endParaRPr>
          </a:p>
          <a:p>
            <a:pPr algn="ctr"/>
            <a:r>
              <a:rPr lang="ru-RU" sz="2400" dirty="0">
                <a:latin typeface="Arial" pitchFamily="34" charset="0"/>
                <a:cs typeface="Arial" pitchFamily="34" charset="0"/>
              </a:rPr>
              <a:t>Телефон: </a:t>
            </a:r>
            <a:r>
              <a:rPr lang="ru-RU" sz="2400" b="1" dirty="0">
                <a:latin typeface="Arial" pitchFamily="34" charset="0"/>
                <a:cs typeface="Arial" pitchFamily="34" charset="0"/>
              </a:rPr>
              <a:t>+7(495)785-15-30</a:t>
            </a:r>
          </a:p>
          <a:p>
            <a:pPr algn="ctr"/>
            <a:endParaRPr lang="ru-RU" sz="1000" dirty="0">
              <a:latin typeface="Arial" pitchFamily="34" charset="0"/>
              <a:cs typeface="Arial" pitchFamily="34" charset="0"/>
            </a:endParaRPr>
          </a:p>
          <a:p>
            <a:pPr algn="ctr"/>
            <a:r>
              <a:rPr lang="en-US" sz="3200" b="1" u="sng" dirty="0">
                <a:solidFill>
                  <a:srgbClr val="0070C0"/>
                </a:solidFill>
                <a:latin typeface="Arial" pitchFamily="34" charset="0"/>
                <a:cs typeface="Arial" pitchFamily="34" charset="0"/>
                <a:hlinkClick r:id="rId4"/>
              </a:rPr>
              <a:t>www.airis.ru</a:t>
            </a:r>
            <a:endParaRPr lang="en-US" sz="3200" b="1" u="sng" dirty="0">
              <a:solidFill>
                <a:srgbClr val="0070C0"/>
              </a:solidFill>
              <a:latin typeface="Arial" pitchFamily="34" charset="0"/>
              <a:cs typeface="Arial" pitchFamily="34" charset="0"/>
            </a:endParaRPr>
          </a:p>
          <a:p>
            <a:pPr algn="ctr"/>
            <a:endParaRPr lang="ru-RU" sz="3200" u="sng" dirty="0">
              <a:solidFill>
                <a:srgbClr val="0070C0"/>
              </a:solidFill>
              <a:latin typeface="+mn-lt"/>
            </a:endParaRPr>
          </a:p>
          <a:p>
            <a:pPr algn="ctr"/>
            <a:endParaRPr lang="ru-RU" sz="3600" dirty="0">
              <a:latin typeface="Comic Sans MS" panose="030F0702030302020204" pitchFamily="66" charset="0"/>
            </a:endParaRPr>
          </a:p>
          <a:p>
            <a:pPr algn="ctr"/>
            <a:endParaRPr lang="ru-RU" sz="3600" dirty="0">
              <a:latin typeface="Comic Sans MS" panose="030F0702030302020204" pitchFamily="66" charset="0"/>
            </a:endParaRPr>
          </a:p>
        </p:txBody>
      </p:sp>
      <p:pic>
        <p:nvPicPr>
          <p:cNvPr id="19" name="Picture 4" descr="C:\Users\kosonya\Desktop\шщрдщж.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523" y="4225600"/>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kosonya\Desktop\олдж.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522" y="3851010"/>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C:\Users\kosonya\Desktop\logo_ok.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1522" y="4587974"/>
            <a:ext cx="238125" cy="2381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hlinkClick r:id="rId7"/>
          </p:cNvPr>
          <p:cNvSpPr txBox="1"/>
          <p:nvPr/>
        </p:nvSpPr>
        <p:spPr>
          <a:xfrm>
            <a:off x="628985" y="3778415"/>
            <a:ext cx="1920590" cy="369332"/>
          </a:xfrm>
          <a:prstGeom prst="rect">
            <a:avLst/>
          </a:prstGeom>
          <a:noFill/>
        </p:spPr>
        <p:txBody>
          <a:bodyPr wrap="none" rtlCol="0">
            <a:spAutoFit/>
          </a:bodyPr>
          <a:lstStyle/>
          <a:p>
            <a:r>
              <a:rPr lang="en-US" dirty="0"/>
              <a:t>vk.com</a:t>
            </a:r>
            <a:r>
              <a:rPr lang="ru-RU" dirty="0"/>
              <a:t>/</a:t>
            </a:r>
            <a:r>
              <a:rPr lang="en-US" dirty="0"/>
              <a:t>airis_press</a:t>
            </a:r>
            <a:endParaRPr lang="ru-RU" dirty="0"/>
          </a:p>
        </p:txBody>
      </p:sp>
      <p:sp>
        <p:nvSpPr>
          <p:cNvPr id="25" name="TextBox 24"/>
          <p:cNvSpPr txBox="1"/>
          <p:nvPr/>
        </p:nvSpPr>
        <p:spPr>
          <a:xfrm>
            <a:off x="628985" y="4159996"/>
            <a:ext cx="1409745" cy="369332"/>
          </a:xfrm>
          <a:prstGeom prst="rect">
            <a:avLst/>
          </a:prstGeom>
          <a:noFill/>
        </p:spPr>
        <p:txBody>
          <a:bodyPr wrap="none" rtlCol="0">
            <a:spAutoFit/>
          </a:bodyPr>
          <a:lstStyle/>
          <a:p>
            <a:r>
              <a:rPr lang="ru-RU" dirty="0"/>
              <a:t>Айрис-пресс</a:t>
            </a:r>
          </a:p>
        </p:txBody>
      </p:sp>
      <p:sp>
        <p:nvSpPr>
          <p:cNvPr id="26" name="TextBox 25"/>
          <p:cNvSpPr txBox="1"/>
          <p:nvPr/>
        </p:nvSpPr>
        <p:spPr>
          <a:xfrm>
            <a:off x="634774" y="4522370"/>
            <a:ext cx="2556084" cy="369332"/>
          </a:xfrm>
          <a:prstGeom prst="rect">
            <a:avLst/>
          </a:prstGeom>
          <a:noFill/>
        </p:spPr>
        <p:txBody>
          <a:bodyPr wrap="none" rtlCol="0">
            <a:spAutoFit/>
          </a:bodyPr>
          <a:lstStyle/>
          <a:p>
            <a:r>
              <a:rPr lang="ru-RU" dirty="0"/>
              <a:t>Айрис-пресс (</a:t>
            </a:r>
            <a:r>
              <a:rPr lang="en-US" dirty="0"/>
              <a:t>Airis Press</a:t>
            </a:r>
            <a:r>
              <a:rPr lang="ru-RU" dirty="0"/>
              <a:t>)</a:t>
            </a:r>
            <a:endParaRPr lang="en-US" dirty="0"/>
          </a:p>
        </p:txBody>
      </p:sp>
      <p:sp>
        <p:nvSpPr>
          <p:cNvPr id="27" name="TextBox 26"/>
          <p:cNvSpPr txBox="1"/>
          <p:nvPr/>
        </p:nvSpPr>
        <p:spPr>
          <a:xfrm>
            <a:off x="395536" y="555526"/>
            <a:ext cx="7435690" cy="10156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none" rtlCol="0">
            <a:spAutoFit/>
          </a:bodyPr>
          <a:lstStyle/>
          <a:p>
            <a:r>
              <a:rPr lang="ru-RU" sz="2400" dirty="0">
                <a:solidFill>
                  <a:srgbClr val="333399"/>
                </a:solidFill>
                <a:latin typeface="Arial" pitchFamily="34" charset="0"/>
                <a:cs typeface="Arial" pitchFamily="34" charset="0"/>
              </a:rPr>
              <a:t>Нашу продукцию можно приобрести в магазинах:</a:t>
            </a:r>
          </a:p>
          <a:p>
            <a:r>
              <a:rPr lang="ru-RU" sz="3600" b="1" dirty="0">
                <a:solidFill>
                  <a:srgbClr val="333399"/>
                </a:solidFill>
                <a:latin typeface="Arial" pitchFamily="34" charset="0"/>
                <a:cs typeface="Arial" pitchFamily="34" charset="0"/>
              </a:rPr>
              <a:t>Детский мир</a:t>
            </a:r>
            <a:r>
              <a:rPr lang="ru-RU" sz="3600" dirty="0">
                <a:solidFill>
                  <a:srgbClr val="333399"/>
                </a:solidFill>
                <a:latin typeface="Arial" pitchFamily="34" charset="0"/>
                <a:cs typeface="Arial" pitchFamily="34" charset="0"/>
              </a:rPr>
              <a:t>, </a:t>
            </a:r>
            <a:r>
              <a:rPr lang="en-US" sz="3600" b="1" dirty="0">
                <a:solidFill>
                  <a:srgbClr val="333399"/>
                </a:solidFill>
                <a:latin typeface="Arial" pitchFamily="34" charset="0"/>
                <a:cs typeface="Arial" pitchFamily="34" charset="0"/>
              </a:rPr>
              <a:t>Wildberries</a:t>
            </a:r>
            <a:r>
              <a:rPr lang="ru-RU" sz="3600" dirty="0">
                <a:solidFill>
                  <a:srgbClr val="333399"/>
                </a:solidFill>
                <a:latin typeface="Arial" pitchFamily="34" charset="0"/>
                <a:cs typeface="Arial" pitchFamily="34" charset="0"/>
              </a:rPr>
              <a:t>, </a:t>
            </a:r>
            <a:r>
              <a:rPr lang="en-US" sz="3600" b="1" dirty="0">
                <a:solidFill>
                  <a:srgbClr val="333399"/>
                </a:solidFill>
                <a:latin typeface="Arial" pitchFamily="34" charset="0"/>
                <a:cs typeface="Arial" pitchFamily="34" charset="0"/>
              </a:rPr>
              <a:t>OZON</a:t>
            </a:r>
            <a:endParaRPr lang="ru-RU" sz="3600" b="1" dirty="0">
              <a:solidFill>
                <a:srgbClr val="333399"/>
              </a:solidFill>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xmlns="" id="{EB195BF5-44AB-4332-75D5-90B41FE2A091}"/>
              </a:ext>
            </a:extLst>
          </p:cNvPr>
          <p:cNvGrpSpPr/>
          <p:nvPr/>
        </p:nvGrpSpPr>
        <p:grpSpPr>
          <a:xfrm>
            <a:off x="1241884" y="1290230"/>
            <a:ext cx="6660232" cy="1137504"/>
            <a:chOff x="936104" y="1290230"/>
            <a:chExt cx="6660232" cy="1137504"/>
          </a:xfrm>
        </p:grpSpPr>
        <p:pic>
          <p:nvPicPr>
            <p:cNvPr id="3" name="Изображение 4">
              <a:hlinkClick r:id="rId2"/>
              <a:extLst>
                <a:ext uri="{FF2B5EF4-FFF2-40B4-BE49-F238E27FC236}">
                  <a16:creationId xmlns:a16="http://schemas.microsoft.com/office/drawing/2014/main" xmlns="" id="{91990EFC-181C-E4A0-48F7-EF87006B199F}"/>
                </a:ext>
              </a:extLst>
            </p:cNvPr>
            <p:cNvPicPr>
              <a:picLocks noChangeAspect="1"/>
            </p:cNvPicPr>
            <p:nvPr/>
          </p:nvPicPr>
          <p:blipFill>
            <a:blip r:embed="rId3"/>
            <a:stretch>
              <a:fillRect/>
            </a:stretch>
          </p:blipFill>
          <p:spPr>
            <a:xfrm>
              <a:off x="3347864" y="1290230"/>
              <a:ext cx="1872208" cy="417424"/>
            </a:xfrm>
            <a:prstGeom prst="rect">
              <a:avLst/>
            </a:prstGeom>
          </p:spPr>
        </p:pic>
        <p:pic>
          <p:nvPicPr>
            <p:cNvPr id="4" name="Изображение 5">
              <a:hlinkClick r:id="rId4"/>
              <a:extLst>
                <a:ext uri="{FF2B5EF4-FFF2-40B4-BE49-F238E27FC236}">
                  <a16:creationId xmlns:a16="http://schemas.microsoft.com/office/drawing/2014/main" xmlns="" id="{307B99A6-1BC5-251F-24A0-A036620C0F67}"/>
                </a:ext>
              </a:extLst>
            </p:cNvPr>
            <p:cNvPicPr>
              <a:picLocks noChangeAspect="1"/>
            </p:cNvPicPr>
            <p:nvPr/>
          </p:nvPicPr>
          <p:blipFill>
            <a:blip r:embed="rId5"/>
            <a:stretch>
              <a:fillRect/>
            </a:stretch>
          </p:blipFill>
          <p:spPr>
            <a:xfrm>
              <a:off x="5724128" y="1290230"/>
              <a:ext cx="1872208" cy="417424"/>
            </a:xfrm>
            <a:prstGeom prst="rect">
              <a:avLst/>
            </a:prstGeom>
          </p:spPr>
        </p:pic>
        <p:pic>
          <p:nvPicPr>
            <p:cNvPr id="5" name="Изображение 7">
              <a:hlinkClick r:id="rId6"/>
              <a:extLst>
                <a:ext uri="{FF2B5EF4-FFF2-40B4-BE49-F238E27FC236}">
                  <a16:creationId xmlns:a16="http://schemas.microsoft.com/office/drawing/2014/main" xmlns="" id="{FB9505DF-C0FF-79AA-3365-9BF2F42AA1A3}"/>
                </a:ext>
              </a:extLst>
            </p:cNvPr>
            <p:cNvPicPr>
              <a:picLocks noChangeAspect="1"/>
            </p:cNvPicPr>
            <p:nvPr/>
          </p:nvPicPr>
          <p:blipFill>
            <a:blip r:embed="rId7"/>
            <a:stretch>
              <a:fillRect/>
            </a:stretch>
          </p:blipFill>
          <p:spPr>
            <a:xfrm>
              <a:off x="936104" y="1290230"/>
              <a:ext cx="1872208" cy="417424"/>
            </a:xfrm>
            <a:prstGeom prst="rect">
              <a:avLst/>
            </a:prstGeom>
          </p:spPr>
        </p:pic>
        <p:pic>
          <p:nvPicPr>
            <p:cNvPr id="6" name="Изображение 8">
              <a:hlinkClick r:id="rId8"/>
              <a:extLst>
                <a:ext uri="{FF2B5EF4-FFF2-40B4-BE49-F238E27FC236}">
                  <a16:creationId xmlns:a16="http://schemas.microsoft.com/office/drawing/2014/main" xmlns="" id="{EEE020EE-34B0-B8EE-CF84-00FA6F02E686}"/>
                </a:ext>
              </a:extLst>
            </p:cNvPr>
            <p:cNvPicPr>
              <a:picLocks noChangeAspect="1"/>
            </p:cNvPicPr>
            <p:nvPr/>
          </p:nvPicPr>
          <p:blipFill>
            <a:blip r:embed="rId9"/>
            <a:stretch>
              <a:fillRect/>
            </a:stretch>
          </p:blipFill>
          <p:spPr>
            <a:xfrm>
              <a:off x="2411760" y="2010310"/>
              <a:ext cx="1872208" cy="417424"/>
            </a:xfrm>
            <a:prstGeom prst="rect">
              <a:avLst/>
            </a:prstGeom>
          </p:spPr>
        </p:pic>
        <p:pic>
          <p:nvPicPr>
            <p:cNvPr id="7" name="Изображение 9">
              <a:hlinkClick r:id="rId10"/>
              <a:extLst>
                <a:ext uri="{FF2B5EF4-FFF2-40B4-BE49-F238E27FC236}">
                  <a16:creationId xmlns:a16="http://schemas.microsoft.com/office/drawing/2014/main" xmlns="" id="{B1C31FA2-0681-CD99-9099-CD92F345F9EB}"/>
                </a:ext>
              </a:extLst>
            </p:cNvPr>
            <p:cNvPicPr>
              <a:picLocks noChangeAspect="1"/>
            </p:cNvPicPr>
            <p:nvPr/>
          </p:nvPicPr>
          <p:blipFill>
            <a:blip r:embed="rId11"/>
            <a:stretch>
              <a:fillRect/>
            </a:stretch>
          </p:blipFill>
          <p:spPr>
            <a:xfrm>
              <a:off x="4788024" y="2010310"/>
              <a:ext cx="1872208" cy="417424"/>
            </a:xfrm>
            <a:prstGeom prst="rect">
              <a:avLst/>
            </a:prstGeom>
          </p:spPr>
        </p:pic>
      </p:grpSp>
      <p:sp>
        <p:nvSpPr>
          <p:cNvPr id="8" name="Подзаголовок 1">
            <a:extLst>
              <a:ext uri="{FF2B5EF4-FFF2-40B4-BE49-F238E27FC236}">
                <a16:creationId xmlns:a16="http://schemas.microsoft.com/office/drawing/2014/main" xmlns="" id="{36D4E4DD-8B9E-91D9-5035-6D735E1C313C}"/>
              </a:ext>
            </a:extLst>
          </p:cNvPr>
          <p:cNvSpPr txBox="1">
            <a:spLocks/>
          </p:cNvSpPr>
          <p:nvPr/>
        </p:nvSpPr>
        <p:spPr>
          <a:xfrm>
            <a:off x="3203848" y="3147814"/>
            <a:ext cx="3960440" cy="360040"/>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800" dirty="0">
                <a:solidFill>
                  <a:srgbClr val="CE4A1F"/>
                </a:solidFill>
                <a:latin typeface="Roboto Black"/>
                <a:cs typeface="Roboto Black"/>
              </a:rPr>
              <a:t>Наши социальные сети</a:t>
            </a:r>
          </a:p>
        </p:txBody>
      </p:sp>
      <p:pic>
        <p:nvPicPr>
          <p:cNvPr id="9" name="Изображение 10">
            <a:hlinkClick r:id="rId12"/>
            <a:extLst>
              <a:ext uri="{FF2B5EF4-FFF2-40B4-BE49-F238E27FC236}">
                <a16:creationId xmlns:a16="http://schemas.microsoft.com/office/drawing/2014/main" xmlns="" id="{FF45620B-7AEA-034F-FD43-F9C1E6FFD77F}"/>
              </a:ext>
            </a:extLst>
          </p:cNvPr>
          <p:cNvPicPr>
            <a:picLocks noChangeAspect="1"/>
          </p:cNvPicPr>
          <p:nvPr/>
        </p:nvPicPr>
        <p:blipFill>
          <a:blip r:embed="rId13"/>
          <a:stretch>
            <a:fillRect/>
          </a:stretch>
        </p:blipFill>
        <p:spPr>
          <a:xfrm>
            <a:off x="3320726" y="3723877"/>
            <a:ext cx="504056" cy="504056"/>
          </a:xfrm>
          <a:prstGeom prst="rect">
            <a:avLst/>
          </a:prstGeom>
        </p:spPr>
      </p:pic>
      <p:pic>
        <p:nvPicPr>
          <p:cNvPr id="10" name="Изображение 12">
            <a:hlinkClick r:id="rId14"/>
            <a:extLst>
              <a:ext uri="{FF2B5EF4-FFF2-40B4-BE49-F238E27FC236}">
                <a16:creationId xmlns:a16="http://schemas.microsoft.com/office/drawing/2014/main" xmlns="" id="{5E8B6672-0409-6669-5463-7E353E19A83F}"/>
              </a:ext>
            </a:extLst>
          </p:cNvPr>
          <p:cNvPicPr>
            <a:picLocks noChangeAspect="1"/>
          </p:cNvPicPr>
          <p:nvPr/>
        </p:nvPicPr>
        <p:blipFill>
          <a:blip r:embed="rId15"/>
          <a:stretch>
            <a:fillRect/>
          </a:stretch>
        </p:blipFill>
        <p:spPr>
          <a:xfrm>
            <a:off x="3986799" y="3723877"/>
            <a:ext cx="504056" cy="504056"/>
          </a:xfrm>
          <a:prstGeom prst="rect">
            <a:avLst/>
          </a:prstGeom>
        </p:spPr>
      </p:pic>
      <p:pic>
        <p:nvPicPr>
          <p:cNvPr id="11" name="Изображение 14">
            <a:hlinkClick r:id="rId16"/>
            <a:extLst>
              <a:ext uri="{FF2B5EF4-FFF2-40B4-BE49-F238E27FC236}">
                <a16:creationId xmlns:a16="http://schemas.microsoft.com/office/drawing/2014/main" xmlns="" id="{4CDA9BE0-A518-2A08-87BC-D6A663CF5E23}"/>
              </a:ext>
            </a:extLst>
          </p:cNvPr>
          <p:cNvPicPr>
            <a:picLocks noChangeAspect="1"/>
          </p:cNvPicPr>
          <p:nvPr/>
        </p:nvPicPr>
        <p:blipFill>
          <a:blip r:embed="rId17"/>
          <a:stretch>
            <a:fillRect/>
          </a:stretch>
        </p:blipFill>
        <p:spPr>
          <a:xfrm>
            <a:off x="5318946" y="3723877"/>
            <a:ext cx="504056" cy="504056"/>
          </a:xfrm>
          <a:prstGeom prst="rect">
            <a:avLst/>
          </a:prstGeom>
        </p:spPr>
      </p:pic>
      <p:pic>
        <p:nvPicPr>
          <p:cNvPr id="12" name="Рисунок 11">
            <a:extLst>
              <a:ext uri="{FF2B5EF4-FFF2-40B4-BE49-F238E27FC236}">
                <a16:creationId xmlns:a16="http://schemas.microsoft.com/office/drawing/2014/main" xmlns="" id="{3DDB581E-78B6-1018-B109-51018586E7F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52872" y="3723877"/>
            <a:ext cx="504057" cy="504057"/>
          </a:xfrm>
          <a:prstGeom prst="rect">
            <a:avLst/>
          </a:prstGeom>
        </p:spPr>
      </p:pic>
    </p:spTree>
    <p:extLst>
      <p:ext uri="{BB962C8B-B14F-4D97-AF65-F5344CB8AC3E}">
        <p14:creationId xmlns:p14="http://schemas.microsoft.com/office/powerpoint/2010/main" val="3646667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2139702"/>
            <a:ext cx="6731907" cy="707886"/>
          </a:xfrm>
          <a:prstGeom prst="rect">
            <a:avLst/>
          </a:prstGeom>
          <a:noFill/>
        </p:spPr>
        <p:txBody>
          <a:bodyPr wrap="none" rtlCol="0">
            <a:spAutoFit/>
          </a:bodyPr>
          <a:lstStyle/>
          <a:p>
            <a:r>
              <a:rPr lang="ru-RU" sz="4000" dirty="0">
                <a:solidFill>
                  <a:srgbClr val="333399"/>
                </a:solidFill>
                <a:effectLst>
                  <a:outerShdw blurRad="38100" dist="38100" dir="2700000" algn="tl">
                    <a:srgbClr val="000000">
                      <a:alpha val="43137"/>
                    </a:srgbClr>
                  </a:outerShdw>
                </a:effectLst>
              </a:rPr>
              <a:t>СПАСИБО ЗА ВНИМАНИЕ!</a:t>
            </a:r>
          </a:p>
        </p:txBody>
      </p:sp>
    </p:spTree>
    <p:extLst>
      <p:ext uri="{BB962C8B-B14F-4D97-AF65-F5344CB8AC3E}">
        <p14:creationId xmlns:p14="http://schemas.microsoft.com/office/powerpoint/2010/main" val="112327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sx1">
            <a:extLst>
              <a:ext uri="{FF2B5EF4-FFF2-40B4-BE49-F238E27FC236}">
                <a16:creationId xmlns:a16="http://schemas.microsoft.com/office/drawing/2014/main" xmlns="" id="{A29FA8A2-FAA7-4926-80E7-6B0A70300D36}"/>
              </a:ext>
            </a:extLst>
          </p:cNvPr>
          <p:cNvPicPr>
            <a:picLocks noChangeAspect="1" noChangeArrowheads="1"/>
          </p:cNvPicPr>
          <p:nvPr/>
        </p:nvPicPr>
        <p:blipFill>
          <a:blip r:embed="rId3" cstate="print"/>
          <a:srcRect/>
          <a:stretch>
            <a:fillRect/>
          </a:stretch>
        </p:blipFill>
        <p:spPr bwMode="auto">
          <a:xfrm>
            <a:off x="251520" y="483518"/>
            <a:ext cx="6588919" cy="4334518"/>
          </a:xfrm>
          <a:prstGeom prst="rect">
            <a:avLst/>
          </a:prstGeom>
          <a:noFill/>
          <a:ln w="12700" cmpd="sng">
            <a:solidFill>
              <a:schemeClr val="accent6">
                <a:lumMod val="75000"/>
              </a:schemeClr>
            </a:solidFill>
            <a:miter lim="800000"/>
            <a:headEnd/>
            <a:tailEnd/>
          </a:ln>
        </p:spPr>
      </p:pic>
    </p:spTree>
    <p:extLst>
      <p:ext uri="{BB962C8B-B14F-4D97-AF65-F5344CB8AC3E}">
        <p14:creationId xmlns:p14="http://schemas.microsoft.com/office/powerpoint/2010/main" val="2655792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E0EB2957-3381-445D-B525-CCF0729CE3AB}"/>
              </a:ext>
            </a:extLst>
          </p:cNvPr>
          <p:cNvSpPr>
            <a:spLocks noGrp="1" noChangeArrowheads="1"/>
          </p:cNvSpPr>
          <p:nvPr>
            <p:ph sz="half" idx="4294967295"/>
          </p:nvPr>
        </p:nvSpPr>
        <p:spPr>
          <a:xfrm>
            <a:off x="1143000" y="2733675"/>
            <a:ext cx="1566863" cy="1134666"/>
          </a:xfrm>
          <a:solidFill>
            <a:srgbClr val="C9E7A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 typeface="Wingdings 2" panose="05020102010507070707" pitchFamily="18" charset="2"/>
              <a:buNone/>
              <a:defRPr/>
            </a:pPr>
            <a:r>
              <a:rPr lang="ru-RU" sz="1800" dirty="0">
                <a:solidFill>
                  <a:srgbClr val="002060"/>
                </a:solidFill>
              </a:rPr>
              <a:t>   </a:t>
            </a:r>
            <a:r>
              <a:rPr lang="ru-RU" sz="1425" dirty="0">
                <a:solidFill>
                  <a:srgbClr val="002060"/>
                </a:solidFill>
              </a:rPr>
              <a:t>Всестороннее    </a:t>
            </a:r>
          </a:p>
          <a:p>
            <a:pPr algn="ctr" eaLnBrk="1" hangingPunct="1">
              <a:spcBef>
                <a:spcPct val="0"/>
              </a:spcBef>
              <a:buFont typeface="Wingdings 2" panose="05020102010507070707" pitchFamily="18" charset="2"/>
              <a:buNone/>
              <a:defRPr/>
            </a:pPr>
            <a:r>
              <a:rPr lang="ru-RU" sz="1425" dirty="0">
                <a:solidFill>
                  <a:srgbClr val="002060"/>
                </a:solidFill>
              </a:rPr>
              <a:t> развитие   </a:t>
            </a:r>
          </a:p>
          <a:p>
            <a:pPr algn="ctr" eaLnBrk="1" hangingPunct="1">
              <a:spcBef>
                <a:spcPct val="0"/>
              </a:spcBef>
              <a:buFont typeface="Wingdings 2" panose="05020102010507070707" pitchFamily="18" charset="2"/>
              <a:buNone/>
              <a:defRPr/>
            </a:pPr>
            <a:r>
              <a:rPr lang="ru-RU" sz="1425" dirty="0">
                <a:solidFill>
                  <a:srgbClr val="002060"/>
                </a:solidFill>
              </a:rPr>
              <a:t>   дошкольников</a:t>
            </a:r>
          </a:p>
        </p:txBody>
      </p:sp>
      <p:sp>
        <p:nvSpPr>
          <p:cNvPr id="9220" name="Содержимое 3">
            <a:extLst>
              <a:ext uri="{FF2B5EF4-FFF2-40B4-BE49-F238E27FC236}">
                <a16:creationId xmlns:a16="http://schemas.microsoft.com/office/drawing/2014/main" xmlns="" id="{CB74FD25-1215-4B69-92AB-3C86BE24CEE7}"/>
              </a:ext>
            </a:extLst>
          </p:cNvPr>
          <p:cNvSpPr>
            <a:spLocks noGrp="1"/>
          </p:cNvSpPr>
          <p:nvPr>
            <p:ph sz="half" idx="4294967295"/>
          </p:nvPr>
        </p:nvSpPr>
        <p:spPr>
          <a:xfrm>
            <a:off x="4788024" y="2715766"/>
            <a:ext cx="1872209" cy="1133475"/>
          </a:xfrm>
          <a:solidFill>
            <a:srgbClr val="F2B8B9"/>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0"/>
              </a:spcBef>
              <a:buFont typeface="Wingdings 2" panose="05020102010507070707" pitchFamily="18" charset="2"/>
              <a:buNone/>
              <a:defRPr/>
            </a:pPr>
            <a:r>
              <a:rPr lang="ru-RU" sz="1500" dirty="0">
                <a:solidFill>
                  <a:srgbClr val="002060"/>
                </a:solidFill>
              </a:rPr>
              <a:t>     Формирование      </a:t>
            </a:r>
          </a:p>
          <a:p>
            <a:pPr eaLnBrk="1" hangingPunct="1">
              <a:spcBef>
                <a:spcPct val="0"/>
              </a:spcBef>
              <a:buFont typeface="Wingdings 2" panose="05020102010507070707" pitchFamily="18" charset="2"/>
              <a:buNone/>
              <a:defRPr/>
            </a:pPr>
            <a:r>
              <a:rPr lang="ru-RU" sz="1600" dirty="0">
                <a:solidFill>
                  <a:srgbClr val="002060"/>
                </a:solidFill>
              </a:rPr>
              <a:t>    </a:t>
            </a:r>
            <a:r>
              <a:rPr lang="ru-RU" sz="1500" dirty="0">
                <a:solidFill>
                  <a:srgbClr val="002060"/>
                </a:solidFill>
              </a:rPr>
              <a:t>  элементарны математических  </a:t>
            </a:r>
          </a:p>
          <a:p>
            <a:pPr eaLnBrk="1" hangingPunct="1">
              <a:spcBef>
                <a:spcPct val="0"/>
              </a:spcBef>
              <a:buFont typeface="Wingdings 2" panose="05020102010507070707" pitchFamily="18" charset="2"/>
              <a:buNone/>
              <a:defRPr/>
            </a:pPr>
            <a:r>
              <a:rPr lang="ru-RU" sz="1500" dirty="0">
                <a:solidFill>
                  <a:srgbClr val="002060"/>
                </a:solidFill>
              </a:rPr>
              <a:t>      представлений</a:t>
            </a:r>
          </a:p>
        </p:txBody>
      </p:sp>
      <p:sp>
        <p:nvSpPr>
          <p:cNvPr id="5" name="Rectangle 2">
            <a:extLst>
              <a:ext uri="{FF2B5EF4-FFF2-40B4-BE49-F238E27FC236}">
                <a16:creationId xmlns:a16="http://schemas.microsoft.com/office/drawing/2014/main" xmlns="" id="{E22498EB-8705-4152-97CB-77FAD716F432}"/>
              </a:ext>
            </a:extLst>
          </p:cNvPr>
          <p:cNvSpPr txBox="1">
            <a:spLocks noChangeArrowheads="1"/>
          </p:cNvSpPr>
          <p:nvPr/>
        </p:nvSpPr>
        <p:spPr>
          <a:xfrm>
            <a:off x="3131840" y="2715766"/>
            <a:ext cx="1296144" cy="1134666"/>
          </a:xfrm>
          <a:prstGeom prst="rect">
            <a:avLst/>
          </a:prstGeom>
          <a:solidFill>
            <a:srgbClr val="BDEEFF"/>
          </a:solidFill>
          <a:ln w="9525">
            <a:solidFill>
              <a:schemeClr val="tx1"/>
            </a:solidFill>
            <a:prstDash val="sysDot"/>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04788" indent="-204788" algn="ctr">
              <a:buClr>
                <a:schemeClr val="accent1"/>
              </a:buClr>
              <a:buSzPct val="85000"/>
              <a:defRPr/>
            </a:pPr>
            <a:r>
              <a:rPr lang="ru-RU" sz="1500" dirty="0">
                <a:solidFill>
                  <a:srgbClr val="002060"/>
                </a:solidFill>
              </a:rPr>
              <a:t>Адаптация </a:t>
            </a:r>
          </a:p>
          <a:p>
            <a:pPr marL="204788" indent="-204788" algn="ctr">
              <a:buClr>
                <a:schemeClr val="accent1"/>
              </a:buClr>
              <a:buSzPct val="85000"/>
              <a:defRPr/>
            </a:pPr>
            <a:r>
              <a:rPr lang="ru-RU" sz="1500" dirty="0">
                <a:solidFill>
                  <a:srgbClr val="002060"/>
                </a:solidFill>
              </a:rPr>
              <a:t>к школе</a:t>
            </a:r>
            <a:endParaRPr lang="ru-RU" dirty="0">
              <a:solidFill>
                <a:srgbClr val="002060"/>
              </a:solidFill>
            </a:endParaRPr>
          </a:p>
        </p:txBody>
      </p:sp>
      <p:cxnSp>
        <p:nvCxnSpPr>
          <p:cNvPr id="7" name="Прямая со стрелкой 6">
            <a:extLst>
              <a:ext uri="{FF2B5EF4-FFF2-40B4-BE49-F238E27FC236}">
                <a16:creationId xmlns:a16="http://schemas.microsoft.com/office/drawing/2014/main" xmlns="" id="{794CC316-B70B-4119-805D-0F1E7993B7E7}"/>
              </a:ext>
            </a:extLst>
          </p:cNvPr>
          <p:cNvCxnSpPr>
            <a:endCxn id="16386" idx="0"/>
          </p:cNvCxnSpPr>
          <p:nvPr/>
        </p:nvCxnSpPr>
        <p:spPr>
          <a:xfrm flipH="1">
            <a:off x="2384822" y="1600200"/>
            <a:ext cx="675084" cy="1133475"/>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a16="http://schemas.microsoft.com/office/drawing/2014/main" xmlns="" id="{9EEEA551-380A-42E1-B50F-6A5D79F23572}"/>
              </a:ext>
            </a:extLst>
          </p:cNvPr>
          <p:cNvCxnSpPr>
            <a:endCxn id="5" idx="0"/>
          </p:cNvCxnSpPr>
          <p:nvPr/>
        </p:nvCxnSpPr>
        <p:spPr>
          <a:xfrm flipH="1">
            <a:off x="3779912" y="1582291"/>
            <a:ext cx="72828" cy="1133475"/>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xmlns="" id="{F1848593-BA2D-49BA-99AF-25D361E67BFE}"/>
              </a:ext>
            </a:extLst>
          </p:cNvPr>
          <p:cNvCxnSpPr>
            <a:endCxn id="9220" idx="0"/>
          </p:cNvCxnSpPr>
          <p:nvPr/>
        </p:nvCxnSpPr>
        <p:spPr>
          <a:xfrm>
            <a:off x="4690344" y="1582291"/>
            <a:ext cx="1033785" cy="1133475"/>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Прямоугольник 9">
            <a:extLst>
              <a:ext uri="{FF2B5EF4-FFF2-40B4-BE49-F238E27FC236}">
                <a16:creationId xmlns:a16="http://schemas.microsoft.com/office/drawing/2014/main" xmlns="" id="{79464BFF-83D9-4451-869F-10D297E171DF}"/>
              </a:ext>
            </a:extLst>
          </p:cNvPr>
          <p:cNvSpPr/>
          <p:nvPr/>
        </p:nvSpPr>
        <p:spPr>
          <a:xfrm>
            <a:off x="1547664" y="627534"/>
            <a:ext cx="5023247" cy="9560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b="1" dirty="0">
                <a:solidFill>
                  <a:srgbClr val="002060"/>
                </a:solidFill>
              </a:rPr>
              <a:t>Подходы при реализации области</a:t>
            </a:r>
            <a:br>
              <a:rPr lang="ru-RU" b="1" dirty="0">
                <a:solidFill>
                  <a:srgbClr val="002060"/>
                </a:solidFill>
              </a:rPr>
            </a:br>
            <a:r>
              <a:rPr lang="ru-RU" b="1" dirty="0">
                <a:solidFill>
                  <a:srgbClr val="002060"/>
                </a:solidFill>
              </a:rPr>
              <a:t> «Познавательное развитие»</a:t>
            </a:r>
          </a:p>
        </p:txBody>
      </p:sp>
      <p:sp>
        <p:nvSpPr>
          <p:cNvPr id="18441" name="Прямоугольник 15">
            <a:extLst>
              <a:ext uri="{FF2B5EF4-FFF2-40B4-BE49-F238E27FC236}">
                <a16:creationId xmlns:a16="http://schemas.microsoft.com/office/drawing/2014/main" xmlns="" id="{FCB80816-A9CC-4289-A63A-E88257D49515}"/>
              </a:ext>
            </a:extLst>
          </p:cNvPr>
          <p:cNvSpPr>
            <a:spLocks noChangeArrowheads="1"/>
          </p:cNvSpPr>
          <p:nvPr/>
        </p:nvSpPr>
        <p:spPr bwMode="auto">
          <a:xfrm>
            <a:off x="5593556" y="1896667"/>
            <a:ext cx="1714500"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A5AB81"/>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D8B25C"/>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568278"/>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568278"/>
              </a:buClr>
              <a:buChar char="•"/>
              <a:defRPr>
                <a:solidFill>
                  <a:schemeClr val="tx1"/>
                </a:solidFill>
                <a:latin typeface="Georgia" panose="02040502050405020303" pitchFamily="18" charset="0"/>
              </a:defRPr>
            </a:lvl9pPr>
          </a:lstStyle>
          <a:p>
            <a:pPr>
              <a:spcBef>
                <a:spcPts val="450"/>
              </a:spcBef>
              <a:buClr>
                <a:srgbClr val="775F55"/>
              </a:buClr>
              <a:buSzPct val="73000"/>
              <a:buNone/>
            </a:pPr>
            <a:endParaRPr lang="ru-RU" altLang="ru-RU" sz="1425">
              <a:solidFill>
                <a:srgbClr val="002060"/>
              </a:solidFill>
            </a:endParaRPr>
          </a:p>
        </p:txBody>
      </p:sp>
      <p:sp>
        <p:nvSpPr>
          <p:cNvPr id="4" name="Прямоугольник 3"/>
          <p:cNvSpPr/>
          <p:nvPr/>
        </p:nvSpPr>
        <p:spPr>
          <a:xfrm>
            <a:off x="107505" y="3879035"/>
            <a:ext cx="6480719" cy="1061829"/>
          </a:xfrm>
          <a:prstGeom prst="rect">
            <a:avLst/>
          </a:prstGeom>
        </p:spPr>
        <p:txBody>
          <a:bodyPr wrap="square">
            <a:spAutoFit/>
          </a:bodyPr>
          <a:lstStyle/>
          <a:p>
            <a:pPr algn="just" eaLnBrk="1" hangingPunct="1">
              <a:lnSpc>
                <a:spcPct val="150000"/>
              </a:lnSpc>
              <a:buClr>
                <a:srgbClr val="002060"/>
              </a:buClr>
              <a:buSzPct val="86000"/>
              <a:buFontTx/>
              <a:buNone/>
            </a:pPr>
            <a:r>
              <a:rPr lang="ru-RU" altLang="ru-RU" sz="1400" b="1" dirty="0">
                <a:solidFill>
                  <a:srgbClr val="002060"/>
                </a:solidFill>
                <a:latin typeface="+mn-lt"/>
              </a:rPr>
              <a:t>ФЭМП тесно связано с задачами сенсорного развития детей, развития познавательно-исследовательской и продуктивной деятельности и формирования целостности картины мира, расширения их кругозора.</a:t>
            </a:r>
          </a:p>
        </p:txBody>
      </p:sp>
    </p:spTree>
    <p:extLst>
      <p:ext uri="{BB962C8B-B14F-4D97-AF65-F5344CB8AC3E}">
        <p14:creationId xmlns:p14="http://schemas.microsoft.com/office/powerpoint/2010/main" val="1700843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02B2039-F700-468A-A19A-F4A9D15AE13F}"/>
              </a:ext>
            </a:extLst>
          </p:cNvPr>
          <p:cNvSpPr>
            <a:spLocks noGrp="1"/>
          </p:cNvSpPr>
          <p:nvPr>
            <p:ph type="title"/>
          </p:nvPr>
        </p:nvSpPr>
        <p:spPr>
          <a:xfrm>
            <a:off x="1369219" y="411510"/>
            <a:ext cx="6400800" cy="720080"/>
          </a:xfrm>
        </p:spPr>
        <p:txBody>
          <a:bodyPr>
            <a:normAutofit fontScale="90000"/>
          </a:bodyPr>
          <a:lstStyle/>
          <a:p>
            <a:pPr algn="ctr">
              <a:defRPr/>
            </a:pPr>
            <a:r>
              <a:rPr lang="ru-RU" sz="2100" b="1" dirty="0">
                <a:solidFill>
                  <a:srgbClr val="C00000"/>
                </a:solidFill>
                <a:latin typeface="Tahoma" panose="020B0604030504040204" pitchFamily="34" charset="0"/>
                <a:ea typeface="+mn-ea"/>
                <a:cs typeface="+mn-cs"/>
              </a:rPr>
              <a:t>Формирование математических представлений</a:t>
            </a:r>
          </a:p>
        </p:txBody>
      </p:sp>
      <p:sp>
        <p:nvSpPr>
          <p:cNvPr id="3" name="Объект 2">
            <a:extLst>
              <a:ext uri="{FF2B5EF4-FFF2-40B4-BE49-F238E27FC236}">
                <a16:creationId xmlns:a16="http://schemas.microsoft.com/office/drawing/2014/main" xmlns="" id="{81310545-1019-41D8-8060-C8CA17C04571}"/>
              </a:ext>
            </a:extLst>
          </p:cNvPr>
          <p:cNvSpPr>
            <a:spLocks noGrp="1"/>
          </p:cNvSpPr>
          <p:nvPr>
            <p:ph sz="quarter" idx="1"/>
          </p:nvPr>
        </p:nvSpPr>
        <p:spPr>
          <a:xfrm>
            <a:off x="467881" y="949441"/>
            <a:ext cx="8203475" cy="2270381"/>
          </a:xfrm>
        </p:spPr>
        <p:txBody>
          <a:bodyPr/>
          <a:lstStyle/>
          <a:p>
            <a:pPr marL="0" indent="0" algn="just">
              <a:lnSpc>
                <a:spcPct val="150000"/>
              </a:lnSpc>
              <a:buNone/>
              <a:defRPr/>
            </a:pPr>
            <a:r>
              <a:rPr lang="en-US" sz="1800" b="1" dirty="0">
                <a:solidFill>
                  <a:srgbClr val="002060"/>
                </a:solidFill>
              </a:rPr>
              <a:t>     </a:t>
            </a:r>
            <a:r>
              <a:rPr lang="ru-RU" sz="1800" b="1" dirty="0">
                <a:solidFill>
                  <a:srgbClr val="002060"/>
                </a:solidFill>
              </a:rPr>
              <a:t>Формирование математических представлений </a:t>
            </a:r>
            <a:r>
              <a:rPr lang="ru-RU" sz="1800" dirty="0">
                <a:solidFill>
                  <a:srgbClr val="002060"/>
                </a:solidFill>
              </a:rPr>
              <a:t>- это целенаправленный и организованный процесс передачи и усвоения знаний, приёмов и способов умственной деятельности, предусмотренных программными требованиями. </a:t>
            </a:r>
            <a:r>
              <a:rPr lang="en-US" sz="1800" dirty="0">
                <a:solidFill>
                  <a:srgbClr val="002060"/>
                </a:solidFill>
              </a:rPr>
              <a:t>   </a:t>
            </a:r>
          </a:p>
          <a:p>
            <a:pPr marL="0" indent="0" algn="just">
              <a:lnSpc>
                <a:spcPct val="150000"/>
              </a:lnSpc>
              <a:buNone/>
              <a:defRPr/>
            </a:pPr>
            <a:r>
              <a:rPr lang="en-US" sz="1800" b="1" dirty="0">
                <a:solidFill>
                  <a:srgbClr val="002060"/>
                </a:solidFill>
              </a:rPr>
              <a:t>     </a:t>
            </a:r>
            <a:r>
              <a:rPr lang="ru-RU" sz="1800" b="1" dirty="0">
                <a:solidFill>
                  <a:srgbClr val="002060"/>
                </a:solidFill>
              </a:rPr>
              <a:t>Основная его цель </a:t>
            </a:r>
            <a:r>
              <a:rPr lang="ru-RU" sz="1800" dirty="0">
                <a:solidFill>
                  <a:srgbClr val="002060"/>
                </a:solidFill>
              </a:rPr>
              <a:t>- не только подготовка к успешному овладению математикой в школе, но и всестороннее развитие детей.</a:t>
            </a:r>
          </a:p>
          <a:p>
            <a:pPr marL="0" indent="0" algn="just">
              <a:lnSpc>
                <a:spcPct val="150000"/>
              </a:lnSpc>
              <a:buNone/>
              <a:defRPr/>
            </a:pPr>
            <a:r>
              <a:rPr lang="en-US" sz="1800" dirty="0">
                <a:solidFill>
                  <a:srgbClr val="002060"/>
                </a:solidFill>
              </a:rPr>
              <a:t>     </a:t>
            </a:r>
            <a:endParaRPr lang="ru-RU" sz="1800" dirty="0">
              <a:solidFill>
                <a:srgbClr val="002060"/>
              </a:solidFill>
            </a:endParaRPr>
          </a:p>
          <a:p>
            <a:pPr>
              <a:buNone/>
              <a:defRPr/>
            </a:pPr>
            <a:endParaRPr lang="ru-RU" dirty="0"/>
          </a:p>
        </p:txBody>
      </p:sp>
      <p:sp>
        <p:nvSpPr>
          <p:cNvPr id="4" name="TextBox 3"/>
          <p:cNvSpPr txBox="1"/>
          <p:nvPr/>
        </p:nvSpPr>
        <p:spPr>
          <a:xfrm>
            <a:off x="395536" y="3147814"/>
            <a:ext cx="5904655" cy="1711366"/>
          </a:xfrm>
          <a:prstGeom prst="rect">
            <a:avLst/>
          </a:prstGeom>
          <a:noFill/>
        </p:spPr>
        <p:txBody>
          <a:bodyPr wrap="square" rtlCol="0">
            <a:spAutoFit/>
          </a:bodyPr>
          <a:lstStyle/>
          <a:p>
            <a:pPr>
              <a:lnSpc>
                <a:spcPct val="150000"/>
              </a:lnSpc>
            </a:pPr>
            <a:r>
              <a:rPr lang="ru-RU" dirty="0">
                <a:solidFill>
                  <a:srgbClr val="002060"/>
                </a:solidFill>
                <a:latin typeface="+mn-lt"/>
              </a:rPr>
              <a:t>Вопросами ознакомления и обучения детей дошкольного возраста математики занимается такая дисциплина как «методика формирования элементарных математических представлений у дошкольников».</a:t>
            </a:r>
            <a:endParaRPr lang="ru-RU" dirty="0">
              <a:latin typeface="+mn-lt"/>
            </a:endParaRPr>
          </a:p>
        </p:txBody>
      </p:sp>
    </p:spTree>
    <p:extLst>
      <p:ext uri="{BB962C8B-B14F-4D97-AF65-F5344CB8AC3E}">
        <p14:creationId xmlns:p14="http://schemas.microsoft.com/office/powerpoint/2010/main" val="1393097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a:extLst>
              <a:ext uri="{FF2B5EF4-FFF2-40B4-BE49-F238E27FC236}">
                <a16:creationId xmlns:a16="http://schemas.microsoft.com/office/drawing/2014/main" xmlns="" id="{FFA2FACF-4D4B-4C5A-9128-55359DD59736}"/>
              </a:ext>
            </a:extLst>
          </p:cNvPr>
          <p:cNvSpPr>
            <a:spLocks noGrp="1"/>
          </p:cNvSpPr>
          <p:nvPr>
            <p:ph type="title"/>
          </p:nvPr>
        </p:nvSpPr>
        <p:spPr>
          <a:xfrm>
            <a:off x="1187624" y="458795"/>
            <a:ext cx="6400800" cy="672704"/>
          </a:xfrm>
        </p:spPr>
        <p:txBody>
          <a:bodyPr>
            <a:normAutofit fontScale="90000"/>
          </a:bodyPr>
          <a:lstStyle/>
          <a:p>
            <a:pPr algn="ctr">
              <a:defRPr/>
            </a:pPr>
            <a:r>
              <a:rPr lang="ru-RU" altLang="ru-RU" sz="2100" b="1" dirty="0">
                <a:solidFill>
                  <a:srgbClr val="C00000"/>
                </a:solidFill>
                <a:latin typeface="Tahoma" panose="020B0604030504040204" pitchFamily="34" charset="0"/>
                <a:ea typeface="+mn-ea"/>
                <a:cs typeface="+mn-cs"/>
              </a:rPr>
              <a:t>Формирование математических представлений</a:t>
            </a:r>
          </a:p>
        </p:txBody>
      </p:sp>
      <p:sp>
        <p:nvSpPr>
          <p:cNvPr id="3" name="Объект 2">
            <a:extLst>
              <a:ext uri="{FF2B5EF4-FFF2-40B4-BE49-F238E27FC236}">
                <a16:creationId xmlns:a16="http://schemas.microsoft.com/office/drawing/2014/main" xmlns="" id="{3173F83B-191B-4A48-93CD-024A6485996E}"/>
              </a:ext>
            </a:extLst>
          </p:cNvPr>
          <p:cNvSpPr>
            <a:spLocks noGrp="1"/>
          </p:cNvSpPr>
          <p:nvPr>
            <p:ph sz="quarter" idx="1"/>
          </p:nvPr>
        </p:nvSpPr>
        <p:spPr>
          <a:xfrm>
            <a:off x="24747" y="1203598"/>
            <a:ext cx="9143999" cy="672704"/>
          </a:xfr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a:buNone/>
            </a:pPr>
            <a:r>
              <a:rPr lang="en-US" sz="1800" dirty="0">
                <a:solidFill>
                  <a:srgbClr val="002060"/>
                </a:solidFill>
              </a:rPr>
              <a:t>     </a:t>
            </a:r>
            <a:r>
              <a:rPr lang="ru-RU" sz="1800" dirty="0">
                <a:solidFill>
                  <a:srgbClr val="002060"/>
                </a:solidFill>
              </a:rPr>
              <a:t>Формирование у дошкольников элементарных математических представлений является важным направлением работы дошкольных образовательных организаций. </a:t>
            </a:r>
          </a:p>
        </p:txBody>
      </p:sp>
      <p:sp>
        <p:nvSpPr>
          <p:cNvPr id="9" name="TextBox 8">
            <a:extLst>
              <a:ext uri="{FF2B5EF4-FFF2-40B4-BE49-F238E27FC236}">
                <a16:creationId xmlns:a16="http://schemas.microsoft.com/office/drawing/2014/main" xmlns="" id="{23D1CDCC-C8D9-4D98-AB46-D6419C4F9111}"/>
              </a:ext>
            </a:extLst>
          </p:cNvPr>
          <p:cNvSpPr txBox="1"/>
          <p:nvPr/>
        </p:nvSpPr>
        <p:spPr>
          <a:xfrm>
            <a:off x="319241" y="2120282"/>
            <a:ext cx="4820993" cy="2585323"/>
          </a:xfrm>
          <a:prstGeom prst="rect">
            <a:avLst/>
          </a:prstGeom>
          <a:solidFill>
            <a:schemeClr val="bg1"/>
          </a:solidFill>
        </p:spPr>
        <p:txBody>
          <a:bodyPr wrap="square">
            <a:spAutoFit/>
          </a:bodyPr>
          <a:lstStyle/>
          <a:p>
            <a:pPr algn="just">
              <a:defRPr/>
            </a:pPr>
            <a:r>
              <a:rPr lang="en-US" sz="1350" dirty="0">
                <a:solidFill>
                  <a:srgbClr val="002060"/>
                </a:solidFill>
              </a:rPr>
              <a:t>     </a:t>
            </a:r>
            <a:r>
              <a:rPr lang="ru-RU" sz="1350" dirty="0">
                <a:solidFill>
                  <a:srgbClr val="002060"/>
                </a:solidFill>
              </a:rPr>
              <a:t>Уже в дошкольном возрасте ребенок знакомится с математикой . </a:t>
            </a:r>
          </a:p>
          <a:p>
            <a:pPr algn="just">
              <a:defRPr/>
            </a:pPr>
            <a:r>
              <a:rPr lang="en-US" sz="1350" dirty="0">
                <a:solidFill>
                  <a:srgbClr val="002060"/>
                </a:solidFill>
              </a:rPr>
              <a:t>     </a:t>
            </a:r>
            <a:r>
              <a:rPr lang="ru-RU" sz="1350" dirty="0">
                <a:solidFill>
                  <a:srgbClr val="002060"/>
                </a:solidFill>
              </a:rPr>
              <a:t>В повседневной жизни, в быту , в играх ребенок рано начинает встречаться с ситуациями, требующими применения математического решения (приготовить угощение для друзей, накрыть стол для кукол, разделить конфеты поровну и т.д.), знания таких отношений, как "много", "мало", "больше", "меньше", "поровну", умения определить и выбрать количество предметов во множестве.  Сначала с помощью взрослых, далее самостоятельно дети разрешают возникающие проблемы.</a:t>
            </a:r>
            <a:endParaRPr lang="ru-RU" dirty="0"/>
          </a:p>
        </p:txBody>
      </p:sp>
      <p:pic>
        <p:nvPicPr>
          <p:cNvPr id="3074" name="Picture 2" descr="https://ds05.infourok.ru/uploads/ex/0984/00032a4b-c93c41a4/hello_html_m44b66c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1948400"/>
            <a:ext cx="2304256" cy="2797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444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148BB233-EB1A-40A8-9C84-F15430563416}"/>
              </a:ext>
            </a:extLst>
          </p:cNvPr>
          <p:cNvSpPr/>
          <p:nvPr/>
        </p:nvSpPr>
        <p:spPr>
          <a:xfrm>
            <a:off x="2267744" y="699542"/>
            <a:ext cx="3455194" cy="1134666"/>
          </a:xfrm>
          <a:prstGeom prst="rect">
            <a:avLst/>
          </a:prstGeom>
          <a:solidFill>
            <a:srgbClr val="FF898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r>
              <a:rPr lang="ru-RU" sz="1500" b="1" dirty="0">
                <a:solidFill>
                  <a:srgbClr val="002060"/>
                </a:solidFill>
                <a:latin typeface="Arial" panose="020B0604020202020204" pitchFamily="34" charset="0"/>
                <a:cs typeface="Arial" panose="020B0604020202020204" pitchFamily="34" charset="0"/>
              </a:rPr>
              <a:t>Методы познавательной деятельности</a:t>
            </a:r>
            <a:endParaRPr lang="ru-RU" sz="1500" b="1" dirty="0">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xmlns="" id="{24B0CDE3-F068-4C7B-8D1E-EA522B423B60}"/>
              </a:ext>
            </a:extLst>
          </p:cNvPr>
          <p:cNvSpPr/>
          <p:nvPr/>
        </p:nvSpPr>
        <p:spPr>
          <a:xfrm>
            <a:off x="971600" y="2571750"/>
            <a:ext cx="1835944" cy="864394"/>
          </a:xfrm>
          <a:prstGeom prst="rect">
            <a:avLst/>
          </a:prstGeom>
          <a:solidFill>
            <a:srgbClr val="FF898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b="1" dirty="0">
                <a:solidFill>
                  <a:srgbClr val="002060"/>
                </a:solidFill>
              </a:rPr>
              <a:t>Словесные</a:t>
            </a:r>
            <a:endParaRPr lang="ru-RU" b="1" dirty="0"/>
          </a:p>
        </p:txBody>
      </p:sp>
      <p:sp>
        <p:nvSpPr>
          <p:cNvPr id="5" name="Прямоугольник 4">
            <a:extLst>
              <a:ext uri="{FF2B5EF4-FFF2-40B4-BE49-F238E27FC236}">
                <a16:creationId xmlns:a16="http://schemas.microsoft.com/office/drawing/2014/main" xmlns="" id="{4C64A9E1-9894-4446-BAAA-7728C736C65E}"/>
              </a:ext>
            </a:extLst>
          </p:cNvPr>
          <p:cNvSpPr/>
          <p:nvPr/>
        </p:nvSpPr>
        <p:spPr>
          <a:xfrm>
            <a:off x="3275856" y="2571750"/>
            <a:ext cx="1835944" cy="864394"/>
          </a:xfrm>
          <a:prstGeom prst="rect">
            <a:avLst/>
          </a:prstGeom>
          <a:solidFill>
            <a:srgbClr val="FF898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b="1" dirty="0">
                <a:solidFill>
                  <a:srgbClr val="002060"/>
                </a:solidFill>
              </a:rPr>
              <a:t>Наглядные</a:t>
            </a:r>
            <a:endParaRPr lang="ru-RU" b="1" dirty="0"/>
          </a:p>
        </p:txBody>
      </p:sp>
      <p:sp>
        <p:nvSpPr>
          <p:cNvPr id="6" name="Прямоугольник 5">
            <a:extLst>
              <a:ext uri="{FF2B5EF4-FFF2-40B4-BE49-F238E27FC236}">
                <a16:creationId xmlns:a16="http://schemas.microsoft.com/office/drawing/2014/main" xmlns="" id="{29CFE16B-957D-44F9-A622-915341BEA058}"/>
              </a:ext>
            </a:extLst>
          </p:cNvPr>
          <p:cNvSpPr/>
          <p:nvPr/>
        </p:nvSpPr>
        <p:spPr>
          <a:xfrm>
            <a:off x="5508104" y="2571750"/>
            <a:ext cx="1835944" cy="864394"/>
          </a:xfrm>
          <a:prstGeom prst="rect">
            <a:avLst/>
          </a:prstGeom>
          <a:solidFill>
            <a:srgbClr val="FF898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b="1" dirty="0">
                <a:solidFill>
                  <a:srgbClr val="002060"/>
                </a:solidFill>
              </a:rPr>
              <a:t>Практические</a:t>
            </a:r>
          </a:p>
        </p:txBody>
      </p:sp>
      <p:cxnSp>
        <p:nvCxnSpPr>
          <p:cNvPr id="8" name="Прямая соединительная линия 7">
            <a:extLst>
              <a:ext uri="{FF2B5EF4-FFF2-40B4-BE49-F238E27FC236}">
                <a16:creationId xmlns:a16="http://schemas.microsoft.com/office/drawing/2014/main" xmlns="" id="{B4744B9B-4414-4C90-93F6-A09D7F893C20}"/>
              </a:ext>
            </a:extLst>
          </p:cNvPr>
          <p:cNvCxnSpPr>
            <a:stCxn id="3" idx="2"/>
            <a:endCxn id="5" idx="0"/>
          </p:cNvCxnSpPr>
          <p:nvPr/>
        </p:nvCxnSpPr>
        <p:spPr>
          <a:xfrm>
            <a:off x="3995341" y="1834208"/>
            <a:ext cx="198487" cy="7375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xmlns="" id="{329872E1-B147-420D-A3B7-13144ADCBE4B}"/>
              </a:ext>
            </a:extLst>
          </p:cNvPr>
          <p:cNvCxnSpPr>
            <a:stCxn id="3" idx="2"/>
            <a:endCxn id="4" idx="0"/>
          </p:cNvCxnSpPr>
          <p:nvPr/>
        </p:nvCxnSpPr>
        <p:spPr>
          <a:xfrm flipH="1">
            <a:off x="1889572" y="1834208"/>
            <a:ext cx="2105769" cy="7375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xmlns="" id="{FFF0C3C2-7D0B-4A73-94FA-DBDB5960583B}"/>
              </a:ext>
            </a:extLst>
          </p:cNvPr>
          <p:cNvCxnSpPr>
            <a:stCxn id="3" idx="2"/>
            <a:endCxn id="6" idx="0"/>
          </p:cNvCxnSpPr>
          <p:nvPr/>
        </p:nvCxnSpPr>
        <p:spPr>
          <a:xfrm>
            <a:off x="3995341" y="1834208"/>
            <a:ext cx="2430735" cy="73754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60830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5899</TotalTime>
  <Words>2949</Words>
  <Application>Microsoft Office PowerPoint</Application>
  <PresentationFormat>Экран (16:9)</PresentationFormat>
  <Paragraphs>226</Paragraphs>
  <Slides>46</Slides>
  <Notes>2</Notes>
  <HiddenSlides>0</HiddenSlides>
  <MMClips>2</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Тема Office</vt:lpstr>
      <vt:lpstr>Презентация PowerPoint</vt:lpstr>
      <vt:lpstr>Познавательное развитие</vt:lpstr>
      <vt:lpstr>Познавательное развитие</vt:lpstr>
      <vt:lpstr>             Познавательное развитие</vt:lpstr>
      <vt:lpstr>Презентация PowerPoint</vt:lpstr>
      <vt:lpstr>Презентация PowerPoint</vt:lpstr>
      <vt:lpstr>Формирование математических представлений</vt:lpstr>
      <vt:lpstr>Формирование математических представлений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Косоня Мария Дмитриевна</dc:creator>
  <cp:lastModifiedBy>Арсений Соловейчик</cp:lastModifiedBy>
  <cp:revision>305</cp:revision>
  <cp:lastPrinted>2022-03-09T10:35:57Z</cp:lastPrinted>
  <dcterms:created xsi:type="dcterms:W3CDTF">2021-01-20T13:07:39Z</dcterms:created>
  <dcterms:modified xsi:type="dcterms:W3CDTF">2022-04-19T09:35:50Z</dcterms:modified>
</cp:coreProperties>
</file>