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06" r:id="rId3"/>
    <p:sldId id="262" r:id="rId4"/>
    <p:sldId id="264" r:id="rId5"/>
    <p:sldId id="297" r:id="rId6"/>
    <p:sldId id="298" r:id="rId7"/>
    <p:sldId id="263" r:id="rId8"/>
    <p:sldId id="261" r:id="rId9"/>
    <p:sldId id="269" r:id="rId10"/>
    <p:sldId id="346" r:id="rId11"/>
    <p:sldId id="295" r:id="rId12"/>
    <p:sldId id="342" r:id="rId13"/>
    <p:sldId id="407" r:id="rId14"/>
    <p:sldId id="337" r:id="rId15"/>
    <p:sldId id="399" r:id="rId16"/>
    <p:sldId id="367" r:id="rId17"/>
    <p:sldId id="268" r:id="rId18"/>
    <p:sldId id="259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74" autoAdjust="0"/>
  </p:normalViewPr>
  <p:slideViewPr>
    <p:cSldViewPr>
      <p:cViewPr>
        <p:scale>
          <a:sx n="150" d="100"/>
          <a:sy n="150" d="100"/>
        </p:scale>
        <p:origin x="-504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rgbClr val="F1002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5E6-44AD-9248-458038627A27}"/>
              </c:ext>
            </c:extLst>
          </c:dPt>
          <c:dPt>
            <c:idx val="1"/>
            <c:bubble3D val="0"/>
            <c:spPr>
              <a:solidFill>
                <a:srgbClr val="B7090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E6-44AD-9248-458038627A27}"/>
              </c:ext>
            </c:extLst>
          </c:dPt>
          <c:dPt>
            <c:idx val="2"/>
            <c:bubble3D val="0"/>
            <c:spPr>
              <a:solidFill>
                <a:srgbClr val="57646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3F-4ADF-A46F-5543A86E27EA}"/>
              </c:ext>
            </c:extLst>
          </c:dPt>
          <c:dPt>
            <c:idx val="3"/>
            <c:bubble3D val="0"/>
            <c:spPr>
              <a:solidFill>
                <a:srgbClr val="292F3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E6-44AD-9248-458038627A27}"/>
              </c:ext>
            </c:extLst>
          </c:dPt>
          <c:dPt>
            <c:idx val="4"/>
            <c:bubble3D val="0"/>
            <c:spPr>
              <a:solidFill>
                <a:srgbClr val="6A4AB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E6-44AD-9248-458038627A27}"/>
              </c:ext>
            </c:extLst>
          </c:dPt>
          <c:dPt>
            <c:idx val="5"/>
            <c:bubble3D val="0"/>
            <c:spPr>
              <a:solidFill>
                <a:srgbClr val="8B52F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5E6-44AD-9248-458038627A27}"/>
              </c:ext>
            </c:extLst>
          </c:dPt>
          <c:cat>
            <c:strRef>
              <c:f>Лист1!$A$2:$A$7</c:f>
              <c:strCache>
                <c:ptCount val="6"/>
                <c:pt idx="0">
                  <c:v>10-11 лет</c:v>
                </c:pt>
                <c:pt idx="1">
                  <c:v>12-13 лет</c:v>
                </c:pt>
                <c:pt idx="2">
                  <c:v>14-15 лет</c:v>
                </c:pt>
                <c:pt idx="3">
                  <c:v>16-18 лет</c:v>
                </c:pt>
                <c:pt idx="4">
                  <c:v>19-25 лет</c:v>
                </c:pt>
                <c:pt idx="5">
                  <c:v>26+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239</c:v>
                </c:pt>
                <c:pt idx="1">
                  <c:v>420</c:v>
                </c:pt>
                <c:pt idx="2">
                  <c:v>456</c:v>
                </c:pt>
                <c:pt idx="3">
                  <c:v>459</c:v>
                </c:pt>
                <c:pt idx="4">
                  <c:v>207</c:v>
                </c:pt>
                <c:pt idx="5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F-4ADF-A46F-5543A86E2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11174777835527"/>
          <c:y val="2.9970245669229276E-2"/>
          <c:w val="0.30488812984524111"/>
          <c:h val="0.84697033394275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4440-19B2-4F5F-9786-E44C785D05F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64FD9-EC46-4F9F-9376-1CD4AAB315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2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0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64FD9-EC46-4F9F-9376-1CD4AAB315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7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FAA4C-7519-4881-AADA-2A187F4D4F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1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</a:t>
            </a:r>
            <a:r>
              <a:rPr lang="ru-RU" baseline="0" dirty="0"/>
              <a:t> выходит надпись «как сейчас» и поочередна начинают появляться этапы от ЕГЭ до выгорания. Но пусть выходят не </a:t>
            </a:r>
            <a:r>
              <a:rPr lang="ru-RU" baseline="0" dirty="0" err="1"/>
              <a:t>каждя</a:t>
            </a:r>
            <a:r>
              <a:rPr lang="ru-RU" baseline="0" dirty="0"/>
              <a:t> надпись по клику, а все начиная с ЕГЭ поочередно с 1 клика.</a:t>
            </a:r>
          </a:p>
          <a:p>
            <a:r>
              <a:rPr lang="ru-RU" baseline="0" dirty="0"/>
              <a:t>Ниже аналогично «как нужно»</a:t>
            </a:r>
          </a:p>
          <a:p>
            <a:r>
              <a:rPr lang="ru-RU" baseline="0" dirty="0"/>
              <a:t>И только в конце внизу появляется фиолетовая плашка с текстом.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6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FAA4C-7519-4881-AADA-2A187F4D4F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5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68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Round! - </a:t>
            </a:r>
            <a:r>
              <a:rPr lang="ru-RU" dirty="0"/>
              <a:t>мобильное приложение для подростков. Это </a:t>
            </a:r>
            <a:r>
              <a:rPr lang="ru-RU" dirty="0" err="1"/>
              <a:t>геймифицированная</a:t>
            </a:r>
            <a:r>
              <a:rPr lang="ru-RU" dirty="0"/>
              <a:t> социальная сеть для понимания своих интересов  </a:t>
            </a:r>
            <a:r>
              <a:rPr lang="ru-RU" dirty="0" err="1"/>
              <a:t>скиллов</a:t>
            </a:r>
            <a:r>
              <a:rPr lang="ru-RU" dirty="0"/>
              <a:t> по различным темам.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полезная социальная сеть</a:t>
            </a:r>
          </a:p>
        </p:txBody>
      </p:sp>
    </p:spTree>
    <p:extLst>
      <p:ext uri="{BB962C8B-B14F-4D97-AF65-F5344CB8AC3E}">
        <p14:creationId xmlns:p14="http://schemas.microsoft.com/office/powerpoint/2010/main" val="192527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18.pn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72.emf"/><Relationship Id="rId18" Type="http://schemas.openxmlformats.org/officeDocument/2006/relationships/image" Target="../media/image75.png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74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70.emf"/><Relationship Id="rId14" Type="http://schemas.openxmlformats.org/officeDocument/2006/relationships/hyperlink" Target="https://v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90E787-BA91-43F2-91B1-485FBCFC8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312" y="-6357242"/>
            <a:ext cx="15877349" cy="156737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F852F6-2EB4-4AF9-BEDE-A6FEE6C90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2802472" cy="167612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2116BA3-4143-4F82-9784-371F08248E54}"/>
              </a:ext>
            </a:extLst>
          </p:cNvPr>
          <p:cNvSpPr txBox="1">
            <a:spLocks/>
          </p:cNvSpPr>
          <p:nvPr/>
        </p:nvSpPr>
        <p:spPr>
          <a:xfrm>
            <a:off x="291498" y="2571749"/>
            <a:ext cx="4280502" cy="210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931"/>
              <a:buNone/>
              <a:defRPr/>
            </a:pPr>
            <a:r>
              <a:rPr lang="ru-RU" sz="2000" dirty="0">
                <a:latin typeface="Golos Text" panose="020B0503020202020204" charset="-52"/>
                <a:cs typeface="Golos Text" panose="020B0503020202020204" charset="-52"/>
                <a:sym typeface="Arial"/>
              </a:rPr>
              <a:t>Цифровая платформа для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931"/>
              <a:buNone/>
              <a:defRPr/>
            </a:pPr>
            <a:r>
              <a:rPr lang="ru-RU" sz="2000">
                <a:latin typeface="Golos Text" panose="020B0503020202020204" charset="-52"/>
                <a:cs typeface="Golos Text" panose="020B0503020202020204" charset="-52"/>
                <a:sym typeface="Arial"/>
              </a:rPr>
              <a:t>профориентации </a:t>
            </a:r>
            <a:r>
              <a:rPr lang="ru-RU" sz="2000" dirty="0">
                <a:latin typeface="Golos Text" panose="020B0503020202020204" charset="-52"/>
                <a:cs typeface="Golos Text" panose="020B0503020202020204" charset="-52"/>
                <a:sym typeface="Arial"/>
              </a:rPr>
              <a:t>подростков:</a:t>
            </a:r>
          </a:p>
          <a:p>
            <a:r>
              <a:rPr lang="ru-RU" sz="1400" dirty="0">
                <a:latin typeface="Golos Text" panose="020B0503020202020204" charset="-52"/>
                <a:cs typeface="Golos Text" panose="020B0503020202020204" charset="-52"/>
              </a:rPr>
              <a:t>Практико-ориентированное изучение профессии</a:t>
            </a:r>
          </a:p>
          <a:p>
            <a:r>
              <a:rPr lang="ru-RU" sz="1400" dirty="0">
                <a:latin typeface="Golos Text" panose="020B0503020202020204" charset="-52"/>
                <a:cs typeface="Golos Text" panose="020B0503020202020204" charset="-52"/>
              </a:rPr>
              <a:t>Выявление истинных интересов;</a:t>
            </a:r>
          </a:p>
          <a:p>
            <a:r>
              <a:rPr lang="ru-RU" sz="1400" dirty="0">
                <a:latin typeface="Golos Text" panose="020B0503020202020204" charset="-52"/>
                <a:cs typeface="Golos Text" panose="020B0503020202020204" charset="-52"/>
              </a:rPr>
              <a:t>Популяризация отраслей или профессий.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Golos Text" panose="020B0503020202020204" charset="-52"/>
              <a:cs typeface="Golos Text" panose="020B0503020202020204" charset="-52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931"/>
              <a:buNone/>
              <a:defRPr/>
            </a:pPr>
            <a:endParaRPr lang="ru-RU" sz="1400" dirty="0">
              <a:solidFill>
                <a:schemeClr val="bg1"/>
              </a:solidFill>
              <a:latin typeface="Golos Text" panose="020B0503020202020204" charset="-52"/>
              <a:cs typeface="Golos Text" panose="020B0503020202020204" charset="-52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0FED76-E2EE-4734-94DC-30FD7B7D8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r="18624" b="1848"/>
          <a:stretch/>
        </p:blipFill>
        <p:spPr>
          <a:xfrm>
            <a:off x="4517257" y="483518"/>
            <a:ext cx="462674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2AD4381-0388-BF44-A674-960B530C3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8719" y="481155"/>
            <a:ext cx="8077778" cy="7974217"/>
          </a:xfrm>
          <a:prstGeom prst="rect">
            <a:avLst/>
          </a:prstGeom>
        </p:spPr>
      </p:pic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5CBEE70F-ACB9-E444-AC95-42D44F596B70}"/>
              </a:ext>
            </a:extLst>
          </p:cNvPr>
          <p:cNvSpPr/>
          <p:nvPr/>
        </p:nvSpPr>
        <p:spPr>
          <a:xfrm>
            <a:off x="459003" y="987574"/>
            <a:ext cx="8383547" cy="3539631"/>
          </a:xfrm>
          <a:prstGeom prst="roundRect">
            <a:avLst>
              <a:gd name="adj" fmla="val 7704"/>
            </a:avLst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chemeClr val="lt1"/>
              </a:gs>
            </a:gsLst>
            <a:lin ang="27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0ECE6944-57CA-4A4C-9D1C-1A22C26306CD}"/>
              </a:ext>
            </a:extLst>
          </p:cNvPr>
          <p:cNvCxnSpPr>
            <a:cxnSpLocks/>
          </p:cNvCxnSpPr>
          <p:nvPr/>
        </p:nvCxnSpPr>
        <p:spPr>
          <a:xfrm>
            <a:off x="675780" y="2355726"/>
            <a:ext cx="7891602" cy="0"/>
          </a:xfrm>
          <a:prstGeom prst="line">
            <a:avLst/>
          </a:prstGeom>
          <a:ln w="12700">
            <a:solidFill>
              <a:srgbClr val="F10024">
                <a:alpha val="2032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5780" y="1930621"/>
            <a:ext cx="58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Боль</a:t>
            </a:r>
            <a:endParaRPr lang="en" sz="1200" b="1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831" y="2745294"/>
            <a:ext cx="114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Как  лечится</a:t>
            </a:r>
          </a:p>
          <a:p>
            <a:r>
              <a:rPr lang="ru-RU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сейчас</a:t>
            </a:r>
            <a:endParaRPr lang="en" sz="1200" b="1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2787" y="1645275"/>
            <a:ext cx="2557020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Нечем заняться</a:t>
            </a: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Не знаю, кто я и что хочу в будущем</a:t>
            </a: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7421" y="2517259"/>
            <a:ext cx="2552386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Кружки/секции</a:t>
            </a: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en" sz="1200" dirty="0" err="1">
                <a:latin typeface="Golos Text" panose="020B0503020202020204" pitchFamily="34" charset="0"/>
                <a:cs typeface="Golos Text" panose="020B0503020202020204" pitchFamily="34" charset="0"/>
              </a:rPr>
              <a:t>TikTok</a:t>
            </a:r>
            <a:r>
              <a:rPr lang="en" sz="1200" dirty="0">
                <a:latin typeface="Golos Text" panose="020B0503020202020204" pitchFamily="34" charset="0"/>
                <a:cs typeface="Golos Text" panose="020B0503020202020204" pitchFamily="34" charset="0"/>
              </a:rPr>
              <a:t>, </a:t>
            </a:r>
            <a:r>
              <a:rPr lang="en" sz="1200" dirty="0" err="1">
                <a:latin typeface="Golos Text" panose="020B0503020202020204" pitchFamily="34" charset="0"/>
                <a:cs typeface="Golos Text" panose="020B0503020202020204" pitchFamily="34" charset="0"/>
              </a:rPr>
              <a:t>Youtube</a:t>
            </a:r>
            <a:r>
              <a:rPr lang="en" sz="1200" dirty="0">
                <a:latin typeface="Golos Text" panose="020B0503020202020204" pitchFamily="34" charset="0"/>
                <a:cs typeface="Golos Text" panose="020B0503020202020204" pitchFamily="34" charset="0"/>
              </a:rPr>
              <a:t>, Instagram </a:t>
            </a: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Родственники и друзья</a:t>
            </a: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613917"/>
            <a:ext cx="4452070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Нехватка молодых кадров</a:t>
            </a: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Низкая вовлеченность новых сотрудников</a:t>
            </a: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Подростки не знают, что «здесь» нужны эти «профессии»</a:t>
            </a: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8844" y="2427734"/>
            <a:ext cx="4399075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Выращивают кадры (Собственный учебный центр или ВУЗы/</a:t>
            </a:r>
            <a:r>
              <a:rPr lang="ru-RU" sz="1200" dirty="0" err="1">
                <a:latin typeface="Golos Text" panose="020B0503020202020204" pitchFamily="34" charset="0"/>
                <a:cs typeface="Golos Text" panose="020B0503020202020204" pitchFamily="34" charset="0"/>
              </a:rPr>
              <a:t>СУЗы</a:t>
            </a: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)</a:t>
            </a: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r>
              <a:rPr lang="ru-RU" sz="1200" dirty="0">
                <a:latin typeface="Golos Text" panose="020B0503020202020204" pitchFamily="34" charset="0"/>
                <a:cs typeface="Golos Text" panose="020B0503020202020204" pitchFamily="34" charset="0"/>
              </a:rPr>
              <a:t>Перекупают специалистов (HH, Job.ru, агентства)</a:t>
            </a:r>
          </a:p>
          <a:p>
            <a:pPr marL="122175" indent="-122175">
              <a:spcBef>
                <a:spcPts val="450"/>
              </a:spcBef>
              <a:buFont typeface="Системный шрифт, обычный"/>
              <a:buChar char="-"/>
            </a:pPr>
            <a:endParaRPr lang="en" sz="12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B82AAA3-6DC8-3A47-A255-DD28AD29C27C}"/>
              </a:ext>
            </a:extLst>
          </p:cNvPr>
          <p:cNvSpPr/>
          <p:nvPr/>
        </p:nvSpPr>
        <p:spPr>
          <a:xfrm>
            <a:off x="1358548" y="632747"/>
            <a:ext cx="74840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333333"/>
                </a:solidFill>
                <a:latin typeface="Neue Machina Ultrabold" pitchFamily="2" charset="0"/>
              </a:rPr>
              <a:t>Round </a:t>
            </a:r>
            <a:r>
              <a:rPr lang="ru-RU" sz="2700" b="1" dirty="0">
                <a:solidFill>
                  <a:srgbClr val="333333"/>
                </a:solidFill>
                <a:latin typeface="Neue Machina Ultrabold" pitchFamily="2" charset="0"/>
              </a:rPr>
              <a:t>как инструмент профориентации</a:t>
            </a:r>
            <a:endParaRPr lang="en" sz="2700" b="1" dirty="0">
              <a:solidFill>
                <a:srgbClr val="333333"/>
              </a:solidFill>
              <a:latin typeface="Neue Machina Ultrabol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02F6395-D777-A84D-A8DC-831AA24F0B57}"/>
              </a:ext>
            </a:extLst>
          </p:cNvPr>
          <p:cNvSpPr txBox="1"/>
          <p:nvPr/>
        </p:nvSpPr>
        <p:spPr>
          <a:xfrm>
            <a:off x="2670976" y="1216310"/>
            <a:ext cx="1109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>
                <a:latin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ru-RU" sz="1350" b="1" dirty="0">
                <a:latin typeface="Golos Text DemiBold" panose="020B0503020202020204" pitchFamily="34" charset="0"/>
                <a:cs typeface="Golos Text DemiBold" panose="020B0503020202020204" pitchFamily="34" charset="0"/>
              </a:rPr>
              <a:t>Подростки</a:t>
            </a:r>
            <a:endParaRPr lang="ru-RU" sz="1050" b="1" dirty="0">
              <a:latin typeface="Golos Text DemiBold" panose="020B0503020202020204" pitchFamily="34" charset="0"/>
              <a:cs typeface="Golos Text DemiBold" panose="020B05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5D2196A-BD85-D441-94E0-63E479AF7683}"/>
              </a:ext>
            </a:extLst>
          </p:cNvPr>
          <p:cNvSpPr txBox="1"/>
          <p:nvPr/>
        </p:nvSpPr>
        <p:spPr>
          <a:xfrm>
            <a:off x="5474089" y="1234109"/>
            <a:ext cx="224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Golos Text DemiBold" panose="020B0503020202020204" pitchFamily="34" charset="0"/>
                <a:cs typeface="Golos Text DemiBold" panose="020B0503020202020204" pitchFamily="34" charset="0"/>
              </a:rPr>
              <a:t>Крупные компании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1ADBDEAA-DEAA-3741-A7E8-0BB0BA74D3C1}"/>
              </a:ext>
            </a:extLst>
          </p:cNvPr>
          <p:cNvCxnSpPr>
            <a:cxnSpLocks/>
          </p:cNvCxnSpPr>
          <p:nvPr/>
        </p:nvCxnSpPr>
        <p:spPr>
          <a:xfrm flipV="1">
            <a:off x="2267744" y="1217007"/>
            <a:ext cx="0" cy="3132000"/>
          </a:xfrm>
          <a:prstGeom prst="line">
            <a:avLst/>
          </a:prstGeom>
          <a:ln w="12700">
            <a:solidFill>
              <a:srgbClr val="F10024">
                <a:alpha val="2032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7C6197C5-E73E-6247-A3CC-43CA769FB070}"/>
              </a:ext>
            </a:extLst>
          </p:cNvPr>
          <p:cNvCxnSpPr>
            <a:cxnSpLocks/>
          </p:cNvCxnSpPr>
          <p:nvPr/>
        </p:nvCxnSpPr>
        <p:spPr>
          <a:xfrm flipV="1">
            <a:off x="4499992" y="1259869"/>
            <a:ext cx="0" cy="2403000"/>
          </a:xfrm>
          <a:prstGeom prst="line">
            <a:avLst/>
          </a:prstGeom>
          <a:ln w="12700">
            <a:solidFill>
              <a:srgbClr val="F10024">
                <a:alpha val="2032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7A85BA-3A0C-B449-A5E1-35392BAFCF5D}"/>
              </a:ext>
            </a:extLst>
          </p:cNvPr>
          <p:cNvSpPr txBox="1"/>
          <p:nvPr/>
        </p:nvSpPr>
        <p:spPr>
          <a:xfrm>
            <a:off x="10212860" y="487474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AF700F1-561B-F241-B1C3-C6B4B5E32D0D}"/>
              </a:ext>
            </a:extLst>
          </p:cNvPr>
          <p:cNvCxnSpPr>
            <a:cxnSpLocks/>
          </p:cNvCxnSpPr>
          <p:nvPr/>
        </p:nvCxnSpPr>
        <p:spPr>
          <a:xfrm>
            <a:off x="675780" y="1553227"/>
            <a:ext cx="7891602" cy="0"/>
          </a:xfrm>
          <a:prstGeom prst="line">
            <a:avLst/>
          </a:prstGeom>
          <a:ln w="12700">
            <a:solidFill>
              <a:srgbClr val="F10024">
                <a:alpha val="2032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81" y="1235230"/>
            <a:ext cx="228592" cy="228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21" y="1217431"/>
            <a:ext cx="228592" cy="2285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67" y="518295"/>
            <a:ext cx="2352629" cy="104534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444844" y="3749830"/>
            <a:ext cx="270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rgbClr val="FE1525"/>
              </a:buClr>
            </a:pPr>
            <a:r>
              <a:rPr lang="en-US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Round </a:t>
            </a:r>
            <a:r>
              <a:rPr lang="ru-RU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помогает выстроить путь от хобби к профессии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348" y="3847590"/>
            <a:ext cx="138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Решение </a:t>
            </a:r>
            <a:r>
              <a:rPr lang="en-US" sz="1200" b="1" dirty="0">
                <a:latin typeface="Golos Text" panose="020B0503020202020204" pitchFamily="34" charset="0"/>
                <a:cs typeface="Golos Text" panose="020B0503020202020204" pitchFamily="34" charset="0"/>
              </a:rPr>
              <a:t>Round</a:t>
            </a:r>
            <a:endParaRPr lang="en" sz="1200" b="1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ECE6944-57CA-4A4C-9D1C-1A22C26306CD}"/>
              </a:ext>
            </a:extLst>
          </p:cNvPr>
          <p:cNvCxnSpPr>
            <a:cxnSpLocks/>
          </p:cNvCxnSpPr>
          <p:nvPr/>
        </p:nvCxnSpPr>
        <p:spPr>
          <a:xfrm>
            <a:off x="704975" y="3648868"/>
            <a:ext cx="7891602" cy="0"/>
          </a:xfrm>
          <a:prstGeom prst="line">
            <a:avLst/>
          </a:prstGeom>
          <a:ln w="12700">
            <a:solidFill>
              <a:srgbClr val="F10024">
                <a:alpha val="2032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5A7283C-AEB2-4207-86F7-570119D9D3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724" y="-1756776"/>
            <a:ext cx="8714002" cy="8602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30484"/>
            <a:ext cx="8113478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Neue Machina Ultrabold" panose="00000900000000000000" pitchFamily="50" charset="-52"/>
                <a:cs typeface="Golos Text Black" panose="020B0903020202020204" pitchFamily="34" charset="-52"/>
              </a:rPr>
              <a:t>IT</a:t>
            </a:r>
            <a:r>
              <a:rPr lang="ru-RU" dirty="0">
                <a:latin typeface="Neue Machina Ultrabold" panose="00000900000000000000" pitchFamily="50" charset="-52"/>
                <a:cs typeface="Golos Text Black" panose="020B0903020202020204" pitchFamily="34" charset="-52"/>
              </a:rPr>
              <a:t> – это не только разработка, а сельское хозяйство, не только трактористы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12576" y="1644713"/>
            <a:ext cx="9756576" cy="2787533"/>
            <a:chOff x="-816767" y="2192949"/>
            <a:chExt cx="13008767" cy="371671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-816767" y="2192949"/>
              <a:ext cx="13008767" cy="2536473"/>
              <a:chOff x="-816767" y="2321572"/>
              <a:chExt cx="13008767" cy="253647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-816767" y="2321572"/>
                <a:ext cx="13008767" cy="252717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rgbClr val="DEE2F0"/>
                </a:solidFill>
              </a:ln>
              <a:effectLst>
                <a:outerShdw blurRad="368300" sx="102000" sy="102000" algn="ctr" rotWithShape="0">
                  <a:srgbClr val="8495BA">
                    <a:alpha val="13725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744264" y="2345656"/>
                <a:ext cx="1012031" cy="45719"/>
              </a:xfrm>
              <a:prstGeom prst="roundRect">
                <a:avLst/>
              </a:prstGeom>
              <a:solidFill>
                <a:srgbClr val="860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654628" y="2564511"/>
                <a:ext cx="3548418" cy="192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Аналитик </a:t>
                </a: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Руководитель проекта </a:t>
                </a: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 err="1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Тестировщик</a:t>
                </a: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 </a:t>
                </a: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 err="1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Внедренец</a:t>
                </a:r>
                <a:endParaRPr lang="en-US" sz="1200" dirty="0">
                  <a:latin typeface="Golos Text" panose="020B0604020202020204" charset="-52"/>
                  <a:ea typeface="Open Sans" panose="020B0606030504020204" pitchFamily="34" charset="0"/>
                  <a:cs typeface="Golos Text" panose="020B0604020202020204" charset="-52"/>
                </a:endParaRP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Продукт менеджер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311691" y="2564511"/>
                <a:ext cx="3548418" cy="229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Системный администратор</a:t>
                </a: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Технический писатель</a:t>
                </a:r>
                <a:endParaRPr lang="en-US" sz="1200" dirty="0">
                  <a:latin typeface="Golos Text" panose="020B0604020202020204" charset="-52"/>
                  <a:ea typeface="Open Sans" panose="020B0606030504020204" pitchFamily="34" charset="0"/>
                  <a:cs typeface="Golos Text" panose="020B0604020202020204" charset="-52"/>
                </a:endParaRP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Руководитель</a:t>
                </a: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Маркетолог</a:t>
                </a:r>
              </a:p>
              <a:p>
                <a:pPr marL="214313" indent="-214313">
                  <a:lnSpc>
                    <a:spcPct val="150000"/>
                  </a:lnSpc>
                  <a:buFont typeface="Golos Text" panose="020B0604020202020204" charset="-52"/>
                  <a:buChar char="‒"/>
                </a:pPr>
                <a:r>
                  <a:rPr lang="en-US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HR</a:t>
                </a:r>
                <a:r>
                  <a:rPr lang="ru-RU" sz="1200" dirty="0">
                    <a:latin typeface="Golos Text" panose="020B0604020202020204" charset="-52"/>
                    <a:ea typeface="Open Sans" panose="020B0606030504020204" pitchFamily="34" charset="0"/>
                    <a:cs typeface="Golos Text" panose="020B0604020202020204" charset="-52"/>
                  </a:rPr>
                  <a:t> и т.д.</a:t>
                </a:r>
                <a:endParaRPr lang="en-US" sz="1200" dirty="0">
                  <a:latin typeface="Golos Text" panose="020B0604020202020204" charset="-52"/>
                  <a:ea typeface="Open Sans" panose="020B0606030504020204" pitchFamily="34" charset="0"/>
                  <a:cs typeface="Golos Text" panose="020B0604020202020204" charset="-5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latin typeface="Golos Text" panose="020B0604020202020204" charset="-52"/>
                  <a:ea typeface="Open Sans" panose="020B0606030504020204" pitchFamily="34" charset="0"/>
                  <a:cs typeface="Golos Text" panose="020B0604020202020204" charset="-52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54628" y="5232552"/>
              <a:ext cx="298093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dirty="0">
                  <a:latin typeface="Neue Machina Ultrabold" panose="020B0604020202020204" charset="-52"/>
                </a:rPr>
                <a:t>РАЗРАБОТЧИКИ ЭТО ~30% IT КОМПАНИИ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23" y="3758227"/>
            <a:ext cx="958707" cy="95870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564">
            <a:off x="8084018" y="755176"/>
            <a:ext cx="782668" cy="78266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CD14A1E-E9C7-4234-9B98-139370FE28B1}"/>
              </a:ext>
            </a:extLst>
          </p:cNvPr>
          <p:cNvCxnSpPr>
            <a:cxnSpLocks/>
          </p:cNvCxnSpPr>
          <p:nvPr/>
        </p:nvCxnSpPr>
        <p:spPr>
          <a:xfrm>
            <a:off x="4860032" y="1697065"/>
            <a:ext cx="0" cy="1850003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E718405-AE46-4B8F-A4CE-07F49E8240C2}"/>
              </a:ext>
            </a:extLst>
          </p:cNvPr>
          <p:cNvSpPr/>
          <p:nvPr/>
        </p:nvSpPr>
        <p:spPr>
          <a:xfrm>
            <a:off x="461383" y="1351602"/>
            <a:ext cx="2235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Neue Machina Ultrabold" panose="020B0604020202020204" charset="-52"/>
              </a:rPr>
              <a:t>IT компании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B7393E-4DA6-4F7F-9E06-58DF185AB706}"/>
              </a:ext>
            </a:extLst>
          </p:cNvPr>
          <p:cNvSpPr/>
          <p:nvPr/>
        </p:nvSpPr>
        <p:spPr>
          <a:xfrm>
            <a:off x="4851069" y="1314657"/>
            <a:ext cx="22357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latin typeface="Neue Machina Ultrabold" panose="020B0604020202020204" charset="-52"/>
              </a:rPr>
              <a:t>Сельхоз компании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EDAE351-78E0-4D5B-B2FA-A92CBAEBBE04}"/>
              </a:ext>
            </a:extLst>
          </p:cNvPr>
          <p:cNvSpPr/>
          <p:nvPr/>
        </p:nvSpPr>
        <p:spPr>
          <a:xfrm>
            <a:off x="4992130" y="1748331"/>
            <a:ext cx="3828342" cy="14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Golos Text" panose="020B0604020202020204" charset="-52"/>
              <a:buChar char="‒"/>
            </a:pPr>
            <a:r>
              <a:rPr lang="ru-RU" sz="1200" dirty="0">
                <a:latin typeface="Golos Text" panose="020B0604020202020204" charset="-52"/>
                <a:ea typeface="Open Sans" panose="020B0606030504020204" pitchFamily="34" charset="0"/>
                <a:cs typeface="Golos Text" panose="020B0604020202020204" charset="-52"/>
              </a:rPr>
              <a:t>Диспетчер автоматизированной системы  </a:t>
            </a:r>
          </a:p>
          <a:p>
            <a:pPr marL="214313" indent="-214313">
              <a:lnSpc>
                <a:spcPct val="150000"/>
              </a:lnSpc>
              <a:buFont typeface="Golos Text" panose="020B0604020202020204" charset="-52"/>
              <a:buChar char="‒"/>
            </a:pPr>
            <a:r>
              <a:rPr lang="ru-RU" sz="1200" dirty="0">
                <a:latin typeface="Golos Text" panose="020B0604020202020204" charset="-52"/>
                <a:ea typeface="Open Sans" panose="020B0606030504020204" pitchFamily="34" charset="0"/>
                <a:cs typeface="Golos Text" panose="020B0604020202020204" charset="-52"/>
              </a:rPr>
              <a:t>Аналитик</a:t>
            </a:r>
          </a:p>
          <a:p>
            <a:pPr marL="214313" indent="-214313">
              <a:lnSpc>
                <a:spcPct val="150000"/>
              </a:lnSpc>
              <a:buFont typeface="Golos Text" panose="020B0604020202020204" charset="-52"/>
              <a:buChar char="‒"/>
            </a:pPr>
            <a:r>
              <a:rPr lang="ru-RU" sz="1200" dirty="0">
                <a:latin typeface="Golos Text" panose="020B0604020202020204" charset="-52"/>
                <a:ea typeface="Open Sans" panose="020B0606030504020204" pitchFamily="34" charset="0"/>
                <a:cs typeface="Golos Text" panose="020B0604020202020204" charset="-52"/>
              </a:rPr>
              <a:t>Зоотехник </a:t>
            </a:r>
          </a:p>
          <a:p>
            <a:pPr marL="214313" indent="-214313">
              <a:lnSpc>
                <a:spcPct val="150000"/>
              </a:lnSpc>
              <a:buFont typeface="Golos Text" panose="020B0604020202020204" charset="-52"/>
              <a:buChar char="‒"/>
            </a:pPr>
            <a:r>
              <a:rPr lang="ru-RU" sz="1200" dirty="0">
                <a:latin typeface="Golos Text" panose="020B0604020202020204" charset="-52"/>
                <a:ea typeface="Open Sans" panose="020B0606030504020204" pitchFamily="34" charset="0"/>
                <a:cs typeface="Golos Text" panose="020B0604020202020204" charset="-52"/>
              </a:rPr>
              <a:t>Маркетолог</a:t>
            </a:r>
            <a:endParaRPr lang="en-US" sz="1200" dirty="0">
              <a:latin typeface="Golos Text" panose="020B0604020202020204" charset="-52"/>
              <a:ea typeface="Open Sans" panose="020B0606030504020204" pitchFamily="34" charset="0"/>
              <a:cs typeface="Golos Text" panose="020B0604020202020204" charset="-52"/>
            </a:endParaRPr>
          </a:p>
          <a:p>
            <a:pPr marL="214313" indent="-214313">
              <a:lnSpc>
                <a:spcPct val="150000"/>
              </a:lnSpc>
              <a:buFont typeface="Golos Text" panose="020B0604020202020204" charset="-52"/>
              <a:buChar char="‒"/>
            </a:pPr>
            <a:r>
              <a:rPr lang="ru-RU" sz="1200" dirty="0">
                <a:latin typeface="Golos Text" panose="020B0604020202020204" charset="-52"/>
                <a:ea typeface="Open Sans" panose="020B0606030504020204" pitchFamily="34" charset="0"/>
                <a:cs typeface="Golos Text" panose="020B0604020202020204" charset="-52"/>
              </a:rPr>
              <a:t>Региональный представитель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E2F6FCB-9225-43F4-9B83-AC78E9384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1F00158-8212-4332-889F-63BA8F3FF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645" y="-1721912"/>
            <a:ext cx="11908012" cy="11755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FF9902-21BE-9040-ADBD-B2CF62E3666A}"/>
              </a:ext>
            </a:extLst>
          </p:cNvPr>
          <p:cNvSpPr txBox="1"/>
          <p:nvPr/>
        </p:nvSpPr>
        <p:spPr>
          <a:xfrm>
            <a:off x="3563888" y="1021103"/>
            <a:ext cx="172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Проект </a:t>
            </a:r>
          </a:p>
          <a:p>
            <a:pPr algn="ctr" defTabSz="685800">
              <a:buClr>
                <a:srgbClr val="000000"/>
              </a:buClr>
              <a:defRPr/>
            </a:pP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пользователя</a:t>
            </a:r>
            <a:endParaRPr lang="en" sz="900" b="1" kern="0" dirty="0">
              <a:solidFill>
                <a:srgbClr val="C00000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B18A9E-C109-6F43-AB6F-4FEE7BEF5C11}"/>
              </a:ext>
            </a:extLst>
          </p:cNvPr>
          <p:cNvSpPr txBox="1"/>
          <p:nvPr/>
        </p:nvSpPr>
        <p:spPr>
          <a:xfrm>
            <a:off x="355977" y="1004774"/>
            <a:ext cx="12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ru-RU" sz="9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Скилл</a:t>
            </a: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/>
            </a:r>
            <a:b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</a:b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«Архитектура»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B18A9E-C109-6F43-AB6F-4FEE7BEF5C11}"/>
              </a:ext>
            </a:extLst>
          </p:cNvPr>
          <p:cNvSpPr txBox="1"/>
          <p:nvPr/>
        </p:nvSpPr>
        <p:spPr>
          <a:xfrm>
            <a:off x="2166676" y="1004775"/>
            <a:ext cx="103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ru-RU" sz="9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Челлендж</a:t>
            </a: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algn="ctr" defTabSz="685800">
              <a:buClr>
                <a:srgbClr val="000000"/>
              </a:buClr>
              <a:defRPr/>
            </a:pP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«Экодом»</a:t>
            </a:r>
            <a:endParaRPr lang="en" sz="900" b="1" kern="0" dirty="0">
              <a:solidFill>
                <a:srgbClr val="C00000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971DF8A-D180-3648-A622-BC07793DD5B4}"/>
              </a:ext>
            </a:extLst>
          </p:cNvPr>
          <p:cNvSpPr/>
          <p:nvPr/>
        </p:nvSpPr>
        <p:spPr>
          <a:xfrm>
            <a:off x="459003" y="496713"/>
            <a:ext cx="900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Neue Machina Ultrabold" pitchFamily="2" charset="0"/>
              </a:rPr>
              <a:t>Что такое скилл/ </a:t>
            </a:r>
            <a:r>
              <a:rPr lang="ru-RU" sz="2400" b="1" dirty="0" err="1">
                <a:latin typeface="Neue Machina Ultrabold" pitchFamily="2" charset="0"/>
              </a:rPr>
              <a:t>челлендж</a:t>
            </a:r>
            <a:r>
              <a:rPr lang="ru-RU" sz="2400" b="1" dirty="0">
                <a:latin typeface="Neue Machina Ultrabold" pitchFamily="2" charset="0"/>
              </a:rPr>
              <a:t>/ проект пользователя </a:t>
            </a:r>
            <a:endParaRPr lang="en" sz="2400" b="1" dirty="0">
              <a:latin typeface="Neue Machina Ultrabold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6" y="1428851"/>
            <a:ext cx="1605056" cy="3241922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3617244" y="1406767"/>
            <a:ext cx="1605056" cy="3241922"/>
            <a:chOff x="5984608" y="2151755"/>
            <a:chExt cx="2140074" cy="432256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608" y="2151755"/>
              <a:ext cx="2140074" cy="432256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" t="3711" r="2214" b="6667"/>
            <a:stretch/>
          </p:blipFill>
          <p:spPr>
            <a:xfrm>
              <a:off x="6186867" y="2528944"/>
              <a:ext cx="1772388" cy="353727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330747" y="1659013"/>
            <a:ext cx="1346144" cy="2705684"/>
            <a:chOff x="941196" y="625079"/>
            <a:chExt cx="3086100" cy="62029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2" b="6221"/>
            <a:stretch/>
          </p:blipFill>
          <p:spPr>
            <a:xfrm>
              <a:off x="941196" y="625079"/>
              <a:ext cx="3086100" cy="6202910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1181929" y="1117071"/>
              <a:ext cx="1116000" cy="1116000"/>
              <a:chOff x="1178666" y="1136206"/>
              <a:chExt cx="1116000" cy="11160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1178666" y="1136206"/>
                <a:ext cx="1116000" cy="1116000"/>
              </a:xfrm>
              <a:prstGeom prst="ellips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243936" y="1229315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402" y="1186756"/>
              <a:ext cx="1087160" cy="1087160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r="880" b="6691"/>
          <a:stretch/>
        </p:blipFill>
        <p:spPr>
          <a:xfrm>
            <a:off x="3745339" y="1637752"/>
            <a:ext cx="1361855" cy="27093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52047" y="3621077"/>
            <a:ext cx="1303618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Экодом</a:t>
            </a:r>
            <a:r>
              <a:rPr lang="en-US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 </a:t>
            </a: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от ДОМ.РФ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4471" y="3706108"/>
            <a:ext cx="455149" cy="12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TextBox 35"/>
          <p:cNvSpPr txBox="1"/>
          <p:nvPr/>
        </p:nvSpPr>
        <p:spPr>
          <a:xfrm>
            <a:off x="400817" y="3651561"/>
            <a:ext cx="473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Экодом</a:t>
            </a:r>
            <a:r>
              <a:rPr lang="en-US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 </a:t>
            </a:r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от</a:t>
            </a:r>
            <a:endParaRPr lang="en-US" sz="450" b="1" dirty="0">
              <a:solidFill>
                <a:schemeClr val="tx1">
                  <a:lumMod val="75000"/>
                  <a:lumOff val="25000"/>
                </a:schemeClr>
              </a:solidFill>
              <a:latin typeface="Neue Machina Ultrabold" panose="020B0604020202020204" charset="-52"/>
              <a:cs typeface="Neue Machina" panose="020B0604020202020204" charset="0"/>
            </a:endParaRPr>
          </a:p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ДОМ.РФ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82041" y="3674634"/>
            <a:ext cx="455149" cy="121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TextBox 38"/>
          <p:cNvSpPr txBox="1"/>
          <p:nvPr/>
        </p:nvSpPr>
        <p:spPr>
          <a:xfrm>
            <a:off x="1009238" y="3701078"/>
            <a:ext cx="473089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eue Machina Ultrabold" panose="020B0604020202020204" charset="-52"/>
                <a:cs typeface="Neue Machina" panose="020B0604020202020204" charset="0"/>
              </a:rPr>
              <a:t>Башня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907704" y="1406767"/>
            <a:ext cx="1605056" cy="3241922"/>
            <a:chOff x="3386535" y="2143804"/>
            <a:chExt cx="2140074" cy="432256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35" y="2143804"/>
              <a:ext cx="2140074" cy="4322562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564741" y="2475998"/>
              <a:ext cx="1826610" cy="3327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0356" r="11238" b="39543"/>
            <a:stretch/>
          </p:blipFill>
          <p:spPr>
            <a:xfrm>
              <a:off x="3735068" y="2475998"/>
              <a:ext cx="1454737" cy="208509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9718" r="2100" b="42812"/>
            <a:stretch/>
          </p:blipFill>
          <p:spPr>
            <a:xfrm>
              <a:off x="3623698" y="4567066"/>
              <a:ext cx="1603141" cy="1242063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3673303" y="4539124"/>
              <a:ext cx="1139677" cy="175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99999" y="4542077"/>
              <a:ext cx="1424552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ue Machina Ultrabold" panose="020B0604020202020204" charset="-52"/>
                  <a:cs typeface="Neue Machina" panose="020B0604020202020204" charset="0"/>
                </a:rPr>
                <a:t>Экодом</a:t>
              </a:r>
              <a:r>
                <a:rPr lang="en-US" sz="6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ue Machina Ultrabold" panose="020B0604020202020204" charset="-52"/>
                  <a:cs typeface="Neue Machina" panose="020B0604020202020204" charset="0"/>
                </a:rPr>
                <a:t> </a:t>
              </a:r>
              <a:r>
                <a:rPr lang="ru-RU" sz="6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ue Machina Ultrabold" panose="020B0604020202020204" charset="-52"/>
                  <a:cs typeface="Neue Machina" panose="020B0604020202020204" charset="0"/>
                </a:rPr>
                <a:t>от ДОМ.РФ</a:t>
              </a: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75" r="880" b="6691"/>
            <a:stretch/>
          </p:blipFill>
          <p:spPr>
            <a:xfrm>
              <a:off x="3564741" y="5837888"/>
              <a:ext cx="1815807" cy="237701"/>
            </a:xfrm>
            <a:prstGeom prst="rect">
              <a:avLst/>
            </a:prstGeom>
          </p:spPr>
        </p:pic>
        <p:pic>
          <p:nvPicPr>
            <p:cNvPr id="42" name="Picture 2" descr="Город Домов - Строительство каркасных и каменных домов под ключ для  постоянного проживания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099" y="2340676"/>
              <a:ext cx="455607" cy="69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B18A9E-C109-6F43-AB6F-4FEE7BEF5C11}"/>
              </a:ext>
            </a:extLst>
          </p:cNvPr>
          <p:cNvSpPr txBox="1"/>
          <p:nvPr/>
        </p:nvSpPr>
        <p:spPr>
          <a:xfrm>
            <a:off x="5477292" y="1530818"/>
            <a:ext cx="3474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Скилл</a:t>
            </a:r>
            <a:r>
              <a:rPr lang="en-US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</a:t>
            </a: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–</a:t>
            </a: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</a:t>
            </a: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это область интересов/знаний.</a:t>
            </a:r>
          </a:p>
          <a:p>
            <a:pPr defTabSz="685800">
              <a:buClr>
                <a:srgbClr val="000000"/>
              </a:buClr>
              <a:defRPr/>
            </a:pP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Челлендж</a:t>
            </a: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– короткое задание в видеоформате.</a:t>
            </a:r>
          </a:p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Содержит в себе </a:t>
            </a:r>
            <a:r>
              <a:rPr lang="ru-RU" sz="9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туториал</a:t>
            </a: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– обучающее видео, инструкция.</a:t>
            </a:r>
          </a:p>
          <a:p>
            <a:pPr defTabSz="685800">
              <a:buClr>
                <a:srgbClr val="000000"/>
              </a:buClr>
              <a:defRPr/>
            </a:pP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/>
            </a:r>
            <a:b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</a:b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</a:rPr>
              <a:t>Проекты</a:t>
            </a: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</a:rPr>
              <a:t> выполняются пользователями, результат выкладывается в фото или видео формате.</a:t>
            </a:r>
          </a:p>
          <a:p>
            <a:pPr defTabSz="685800">
              <a:buClr>
                <a:srgbClr val="000000"/>
              </a:buClr>
              <a:defRPr/>
            </a:pP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367DB83-FE76-4CA5-A57C-D1A8F424CC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EB5C2B23-E87C-4E42-8011-88B9BFE3B553}"/>
              </a:ext>
            </a:extLst>
          </p:cNvPr>
          <p:cNvSpPr/>
          <p:nvPr/>
        </p:nvSpPr>
        <p:spPr>
          <a:xfrm>
            <a:off x="4530093" y="2844974"/>
            <a:ext cx="4184841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CA83A0-8285-4E3B-9835-A29486B04142}"/>
              </a:ext>
            </a:extLst>
          </p:cNvPr>
          <p:cNvSpPr txBox="1"/>
          <p:nvPr/>
        </p:nvSpPr>
        <p:spPr>
          <a:xfrm>
            <a:off x="573684" y="798263"/>
            <a:ext cx="126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Скилл</a:t>
            </a: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/>
            </a:r>
            <a:b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</a:br>
            <a:r>
              <a:rPr lang="ru-RU" sz="900" b="1" kern="0" dirty="0">
                <a:solidFill>
                  <a:srgbClr val="C0000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«Фотография»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804908-93D4-4150-8B7B-5B8DFEB54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5606"/>
            <a:ext cx="1656184" cy="32419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360688-9322-4045-9139-F9402BA26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55" b="5404"/>
          <a:stretch/>
        </p:blipFill>
        <p:spPr>
          <a:xfrm>
            <a:off x="599932" y="1491629"/>
            <a:ext cx="1379780" cy="2736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D0785E-91B0-4CA4-8D9B-58F8ED44B536}"/>
              </a:ext>
            </a:extLst>
          </p:cNvPr>
          <p:cNvSpPr txBox="1"/>
          <p:nvPr/>
        </p:nvSpPr>
        <p:spPr>
          <a:xfrm>
            <a:off x="2339752" y="1373390"/>
            <a:ext cx="598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ru-RU" sz="1000" b="1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Челленджи</a:t>
            </a:r>
            <a:r>
              <a:rPr lang="ru-RU" sz="10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– задания для освоения необходимых в профессии </a:t>
            </a:r>
            <a:r>
              <a:rPr lang="ru-RU" sz="10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хард</a:t>
            </a:r>
            <a:r>
              <a:rPr lang="ru-RU" sz="10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и софт навыков</a:t>
            </a:r>
            <a:endParaRPr lang="ru-RU" sz="1000" b="1" kern="0" dirty="0">
              <a:solidFill>
                <a:srgbClr val="C00000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E48840-366C-4706-9B0E-270A55CA85DD}"/>
              </a:ext>
            </a:extLst>
          </p:cNvPr>
          <p:cNvSpPr txBox="1"/>
          <p:nvPr/>
        </p:nvSpPr>
        <p:spPr>
          <a:xfrm>
            <a:off x="2699792" y="2051949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Ретушь фотографий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90CCF1-48EC-4868-83E3-E666DD2D067B}"/>
              </a:ext>
            </a:extLst>
          </p:cNvPr>
          <p:cNvSpPr txBox="1"/>
          <p:nvPr/>
        </p:nvSpPr>
        <p:spPr>
          <a:xfrm>
            <a:off x="3500912" y="2824778"/>
            <a:ext cx="6243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ru-RU" sz="1000" b="1" kern="0" dirty="0">
                <a:solidFill>
                  <a:srgbClr val="7030A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Сквозная система скиллов </a:t>
            </a:r>
            <a:r>
              <a:rPr lang="ru-RU" sz="1000" kern="0" dirty="0">
                <a:solidFill>
                  <a:srgbClr val="7030A0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– из любого скилла в любой скилл</a:t>
            </a:r>
            <a:endParaRPr lang="ru-RU" sz="1000" b="1" kern="0" dirty="0">
              <a:solidFill>
                <a:srgbClr val="7030A0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6F82F2-BAB7-4E07-BF80-AEBA9CDC67D8}"/>
              </a:ext>
            </a:extLst>
          </p:cNvPr>
          <p:cNvSpPr txBox="1"/>
          <p:nvPr/>
        </p:nvSpPr>
        <p:spPr>
          <a:xfrm>
            <a:off x="2718266" y="2449957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Предметная съемка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B866E-EF54-4FCE-96D0-6A8917CCDB37}"/>
              </a:ext>
            </a:extLst>
          </p:cNvPr>
          <p:cNvSpPr txBox="1"/>
          <p:nvPr/>
        </p:nvSpPr>
        <p:spPr>
          <a:xfrm>
            <a:off x="2715282" y="2825095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Портретная съемка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BF1A57-2BCF-4B54-8B5A-8B5FFC649585}"/>
              </a:ext>
            </a:extLst>
          </p:cNvPr>
          <p:cNvSpPr txBox="1"/>
          <p:nvPr/>
        </p:nvSpPr>
        <p:spPr>
          <a:xfrm>
            <a:off x="4427983" y="2005205"/>
            <a:ext cx="247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Организация фотосессии (организаторские способности)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426F07-8625-45A9-AB99-1F2C9C1EB0D5}"/>
              </a:ext>
            </a:extLst>
          </p:cNvPr>
          <p:cNvSpPr txBox="1"/>
          <p:nvPr/>
        </p:nvSpPr>
        <p:spPr>
          <a:xfrm>
            <a:off x="4414807" y="2452734"/>
            <a:ext cx="247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Фото эксперт, поделись знаниями (публичные выступления)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D449EF-CE7C-4203-A48C-94231473DB88}"/>
              </a:ext>
            </a:extLst>
          </p:cNvPr>
          <p:cNvSpPr txBox="1"/>
          <p:nvPr/>
        </p:nvSpPr>
        <p:spPr>
          <a:xfrm>
            <a:off x="6627800" y="2062570"/>
            <a:ext cx="2190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Ты фотожурналист (журналист)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8DDB27-CCB4-4F41-A80F-EBC2659DB0E9}"/>
              </a:ext>
            </a:extLst>
          </p:cNvPr>
          <p:cNvSpPr txBox="1"/>
          <p:nvPr/>
        </p:nvSpPr>
        <p:spPr>
          <a:xfrm>
            <a:off x="6640228" y="2298165"/>
            <a:ext cx="2190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Камера Обскура (физик)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FB7AD9-8286-4346-91BC-84CF559BCB0F}"/>
              </a:ext>
            </a:extLst>
          </p:cNvPr>
          <p:cNvSpPr txBox="1"/>
          <p:nvPr/>
        </p:nvSpPr>
        <p:spPr>
          <a:xfrm>
            <a:off x="2715282" y="3217288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Дневная и ночная съемка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C5A9A7-B7B5-47F0-98C3-8848DB6EB0C4}"/>
              </a:ext>
            </a:extLst>
          </p:cNvPr>
          <p:cNvSpPr txBox="1"/>
          <p:nvPr/>
        </p:nvSpPr>
        <p:spPr>
          <a:xfrm>
            <a:off x="6640228" y="2514862"/>
            <a:ext cx="2190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Репродукция из вещей (</a:t>
            </a:r>
            <a:r>
              <a:rPr lang="ru-RU" sz="9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хендмейд</a:t>
            </a: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A73791-0661-42C4-8BB5-CDD180A14D3D}"/>
              </a:ext>
            </a:extLst>
          </p:cNvPr>
          <p:cNvSpPr txBox="1"/>
          <p:nvPr/>
        </p:nvSpPr>
        <p:spPr>
          <a:xfrm>
            <a:off x="2723970" y="3569188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</a:t>
            </a:r>
            <a:r>
              <a:rPr lang="ru-RU" sz="9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Фризлайт</a:t>
            </a: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14C4F2F-1B7B-4741-9C3E-B65CC71DA369}"/>
              </a:ext>
            </a:extLst>
          </p:cNvPr>
          <p:cNvSpPr txBox="1"/>
          <p:nvPr/>
        </p:nvSpPr>
        <p:spPr>
          <a:xfrm>
            <a:off x="2742444" y="3925094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Подражание мастеру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DCBC10-CFCC-4990-A923-65F727E84925}"/>
              </a:ext>
            </a:extLst>
          </p:cNvPr>
          <p:cNvSpPr txBox="1"/>
          <p:nvPr/>
        </p:nvSpPr>
        <p:spPr>
          <a:xfrm>
            <a:off x="2739460" y="4285134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 Перспектива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07D01D-6F4E-45BC-9A05-3B685869F275}"/>
              </a:ext>
            </a:extLst>
          </p:cNvPr>
          <p:cNvSpPr txBox="1"/>
          <p:nvPr/>
        </p:nvSpPr>
        <p:spPr>
          <a:xfrm>
            <a:off x="2771800" y="1783515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b="1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Хард</a:t>
            </a: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навыки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09AA36C-21DF-4552-B7E0-82706CB45915}"/>
              </a:ext>
            </a:extLst>
          </p:cNvPr>
          <p:cNvSpPr txBox="1"/>
          <p:nvPr/>
        </p:nvSpPr>
        <p:spPr>
          <a:xfrm>
            <a:off x="4411288" y="1784503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Софт навыки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1C4351-DFB0-40D3-9673-7E4774A0B4D9}"/>
              </a:ext>
            </a:extLst>
          </p:cNvPr>
          <p:cNvSpPr txBox="1"/>
          <p:nvPr/>
        </p:nvSpPr>
        <p:spPr>
          <a:xfrm>
            <a:off x="6658347" y="1754274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9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Смежные </a:t>
            </a:r>
            <a:r>
              <a:rPr lang="ru-RU" sz="900" b="1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челленджи</a:t>
            </a:r>
            <a:endParaRPr lang="ru-RU" sz="900" b="1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pic>
        <p:nvPicPr>
          <p:cNvPr id="1026" name="Picture 2" descr="https://static.round.zone/images/15e2bbcf-3467-4dc7-ac66-e4427e1dd719.png">
            <a:extLst>
              <a:ext uri="{FF2B5EF4-FFF2-40B4-BE49-F238E27FC236}">
                <a16:creationId xmlns:a16="http://schemas.microsoft.com/office/drawing/2014/main" xmlns="" id="{DCD4CE47-4A03-46CD-8D55-10D8236F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5870"/>
            <a:ext cx="788055" cy="7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round.zone/images/3291daff-4cb4-419a-9145-6cf5ec03e2b8.png">
            <a:extLst>
              <a:ext uri="{FF2B5EF4-FFF2-40B4-BE49-F238E27FC236}">
                <a16:creationId xmlns:a16="http://schemas.microsoft.com/office/drawing/2014/main" xmlns="" id="{F65A8F53-4D72-4665-829B-416E986B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63" y="694187"/>
            <a:ext cx="715516" cy="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round.zone/images/358711ed-1ccf-4854-a220-37f0159a24d7.png">
            <a:extLst>
              <a:ext uri="{FF2B5EF4-FFF2-40B4-BE49-F238E27FC236}">
                <a16:creationId xmlns:a16="http://schemas.microsoft.com/office/drawing/2014/main" xmlns="" id="{8A7BBB91-7363-499E-89ED-E0CADAFD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24" y="468791"/>
            <a:ext cx="964347" cy="9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7E990F-D0A9-42BF-8FC3-1D7FA29526AB}"/>
              </a:ext>
            </a:extLst>
          </p:cNvPr>
          <p:cNvSpPr txBox="1"/>
          <p:nvPr/>
        </p:nvSpPr>
        <p:spPr>
          <a:xfrm>
            <a:off x="2754864" y="1016295"/>
            <a:ext cx="446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6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3 уровня скилла: от новичка до профи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65263D2-E8B4-4FD4-91B4-64F3E8A1AA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BB956A5-CC1A-4EA7-BB2F-A56B8AC5F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3767" y="-308570"/>
            <a:ext cx="8714002" cy="8602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347" y="615131"/>
            <a:ext cx="608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6000"/>
              <a:defRPr/>
            </a:pPr>
            <a:r>
              <a:rPr lang="ru-RU" sz="2400" b="1" dirty="0">
                <a:latin typeface="Neue Machina Ultrabold" pitchFamily="2" charset="0"/>
              </a:rPr>
              <a:t>Путь пользователя в приложении</a:t>
            </a:r>
            <a:endParaRPr lang="en" sz="2400" b="1" dirty="0">
              <a:latin typeface="Neue Machina Ultra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4970" y="1325132"/>
            <a:ext cx="2768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1. Подросток выбирает интересующий скилл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4971" y="1779795"/>
            <a:ext cx="2642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2. Знакомится с описанием скилла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4971" y="2170454"/>
            <a:ext cx="2768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3. Выбирает интересный </a:t>
            </a:r>
            <a:r>
              <a:rPr lang="ru-RU" sz="1100" dirty="0" err="1">
                <a:latin typeface="Golos Text" panose="020B0503020202020204" pitchFamily="34" charset="0"/>
                <a:cs typeface="Golos Text" panose="020B0503020202020204" pitchFamily="34" charset="0"/>
              </a:rPr>
              <a:t>челлендж</a:t>
            </a:r>
            <a:endParaRPr lang="ru-RU" sz="1100" dirty="0"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4971" y="2536389"/>
            <a:ext cx="2868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Golos Text" panose="020B0503020202020204" pitchFamily="34" charset="0"/>
                <a:cs typeface="Golos Text" panose="020B0503020202020204" pitchFamily="34" charset="0"/>
              </a:rPr>
              <a:t>4. Создает и публикует проект, получает лайки и общается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13962B7-886C-4040-9644-F517C313EA46}"/>
              </a:ext>
            </a:extLst>
          </p:cNvPr>
          <p:cNvGrpSpPr/>
          <p:nvPr/>
        </p:nvGrpSpPr>
        <p:grpSpPr>
          <a:xfrm>
            <a:off x="142372" y="1217937"/>
            <a:ext cx="1360151" cy="3009959"/>
            <a:chOff x="179512" y="1563638"/>
            <a:chExt cx="1360151" cy="300995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9512" y="1793812"/>
              <a:ext cx="1360151" cy="2779785"/>
              <a:chOff x="634060" y="2391749"/>
              <a:chExt cx="2140817" cy="4322562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634060" y="2391749"/>
                <a:ext cx="2140817" cy="4322562"/>
                <a:chOff x="642861" y="2391749"/>
                <a:chExt cx="2140817" cy="4322562"/>
              </a:xfrm>
            </p:grpSpPr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861" y="2391749"/>
                  <a:ext cx="2140817" cy="4322562"/>
                </a:xfrm>
                <a:prstGeom prst="rect">
                  <a:avLst/>
                </a:prstGeom>
              </p:spPr>
            </p:pic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357" t="20825" r="8635" b="55312"/>
                <a:stretch/>
              </p:blipFill>
              <p:spPr>
                <a:xfrm>
                  <a:off x="1809749" y="4014787"/>
                  <a:ext cx="661989" cy="952500"/>
                </a:xfrm>
                <a:prstGeom prst="rect">
                  <a:avLst/>
                </a:prstGeom>
              </p:spPr>
            </p:pic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4" t="88418" r="2250" b="6974"/>
              <a:stretch/>
            </p:blipFill>
            <p:spPr>
              <a:xfrm>
                <a:off x="840209" y="6093402"/>
                <a:ext cx="1728517" cy="177449"/>
              </a:xfrm>
              <a:prstGeom prst="rect">
                <a:avLst/>
              </a:prstGeom>
            </p:spPr>
          </p:pic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33B6FB77-006E-6D44-A5F3-FADC209E0B20}"/>
                </a:ext>
              </a:extLst>
            </p:cNvPr>
            <p:cNvGrpSpPr/>
            <p:nvPr/>
          </p:nvGrpSpPr>
          <p:grpSpPr>
            <a:xfrm>
              <a:off x="755576" y="1563638"/>
              <a:ext cx="243068" cy="243068"/>
              <a:chOff x="2240490" y="1377925"/>
              <a:chExt cx="324090" cy="324090"/>
            </a:xfrm>
          </p:grpSpPr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xmlns="" id="{A19E456C-8F26-2B48-918C-9234CEA355D5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1397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0" name="Скругленный прямоугольник 29">
                <a:extLst>
                  <a:ext uri="{FF2B5EF4-FFF2-40B4-BE49-F238E27FC236}">
                    <a16:creationId xmlns:a16="http://schemas.microsoft.com/office/drawing/2014/main" xmlns="" id="{C8A1A869-2160-764E-A832-A9817FD0CBEF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22225">
                <a:solidFill>
                  <a:srgbClr val="FE1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AD5D4DE-B105-944E-8E68-3973E95B6BA1}"/>
                </a:ext>
              </a:extLst>
            </p:cNvPr>
            <p:cNvSpPr txBox="1"/>
            <p:nvPr/>
          </p:nvSpPr>
          <p:spPr>
            <a:xfrm>
              <a:off x="774197" y="1592158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srgbClr val="FE1525"/>
                  </a:solidFill>
                  <a:latin typeface="Neue Machina Ultrabold" pitchFamily="2" charset="0"/>
                </a:rPr>
                <a:t>1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38FDC1A-DA9B-4E82-A880-CFB77E177743}"/>
              </a:ext>
            </a:extLst>
          </p:cNvPr>
          <p:cNvGrpSpPr/>
          <p:nvPr/>
        </p:nvGrpSpPr>
        <p:grpSpPr>
          <a:xfrm>
            <a:off x="1544387" y="1258924"/>
            <a:ext cx="1360151" cy="2948752"/>
            <a:chOff x="1600960" y="1592318"/>
            <a:chExt cx="1360151" cy="294875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600960" y="1793812"/>
              <a:ext cx="1360151" cy="2747258"/>
              <a:chOff x="831410" y="2151755"/>
              <a:chExt cx="2140074" cy="4322562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410" y="2151755"/>
                <a:ext cx="2140074" cy="4322562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4" t="7395" r="2250" b="5208"/>
              <a:stretch/>
            </p:blipFill>
            <p:spPr>
              <a:xfrm>
                <a:off x="1008341" y="2500313"/>
                <a:ext cx="1811035" cy="3526440"/>
              </a:xfrm>
              <a:prstGeom prst="rect">
                <a:avLst/>
              </a:prstGeom>
            </p:spPr>
          </p:pic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B08E800D-232A-C74B-B51F-AA2196BCCA49}"/>
                </a:ext>
              </a:extLst>
            </p:cNvPr>
            <p:cNvGrpSpPr/>
            <p:nvPr/>
          </p:nvGrpSpPr>
          <p:grpSpPr>
            <a:xfrm>
              <a:off x="2144353" y="1592318"/>
              <a:ext cx="243068" cy="243068"/>
              <a:chOff x="2240490" y="1377925"/>
              <a:chExt cx="324090" cy="324090"/>
            </a:xfrm>
          </p:grpSpPr>
          <p:sp>
            <p:nvSpPr>
              <p:cNvPr id="33" name="Скругленный прямоугольник 32">
                <a:extLst>
                  <a:ext uri="{FF2B5EF4-FFF2-40B4-BE49-F238E27FC236}">
                    <a16:creationId xmlns:a16="http://schemas.microsoft.com/office/drawing/2014/main" xmlns="" id="{ACA91D87-8C24-C441-86DD-6ED38A6D0E5D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1397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4" name="Скругленный прямоугольник 33">
                <a:extLst>
                  <a:ext uri="{FF2B5EF4-FFF2-40B4-BE49-F238E27FC236}">
                    <a16:creationId xmlns:a16="http://schemas.microsoft.com/office/drawing/2014/main" xmlns="" id="{5B2B1391-35F8-CB46-999C-690C82FA3E40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22225">
                <a:solidFill>
                  <a:srgbClr val="FE1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A3AA28D-FD07-494D-B3BD-887AE63D02F7}"/>
                </a:ext>
              </a:extLst>
            </p:cNvPr>
            <p:cNvSpPr txBox="1"/>
            <p:nvPr/>
          </p:nvSpPr>
          <p:spPr>
            <a:xfrm>
              <a:off x="2162974" y="1620838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b="1" dirty="0">
                  <a:solidFill>
                    <a:srgbClr val="FE1525"/>
                  </a:solidFill>
                  <a:latin typeface="Neue Machina Ultrabold" pitchFamily="2" charset="0"/>
                </a:rPr>
                <a:t>2</a:t>
              </a:r>
              <a:endParaRPr lang="ru-RU" sz="900" b="1" dirty="0">
                <a:solidFill>
                  <a:srgbClr val="FE1525"/>
                </a:solidFill>
                <a:latin typeface="Neue Machina Ultrabold" pitchFamily="2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A9D1898-2B38-4CD1-AB38-725B6C580111}"/>
              </a:ext>
            </a:extLst>
          </p:cNvPr>
          <p:cNvGrpSpPr/>
          <p:nvPr/>
        </p:nvGrpSpPr>
        <p:grpSpPr>
          <a:xfrm>
            <a:off x="2964622" y="1217937"/>
            <a:ext cx="1360151" cy="2977432"/>
            <a:chOff x="3009555" y="1563638"/>
            <a:chExt cx="1360151" cy="297743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009555" y="1793812"/>
              <a:ext cx="1360151" cy="2747258"/>
              <a:chOff x="3376113" y="2151755"/>
              <a:chExt cx="2140074" cy="4322562"/>
            </a:xfrm>
          </p:grpSpPr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6113" y="2151755"/>
                <a:ext cx="2140074" cy="4322562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3" b="6137"/>
              <a:stretch/>
            </p:blipFill>
            <p:spPr>
              <a:xfrm>
                <a:off x="3536818" y="2500313"/>
                <a:ext cx="1844212" cy="3526440"/>
              </a:xfrm>
              <a:prstGeom prst="rect">
                <a:avLst/>
              </a:prstGeom>
            </p:spPr>
          </p:pic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2CB1252D-57C4-3E41-BD88-77F85AB6A43F}"/>
                </a:ext>
              </a:extLst>
            </p:cNvPr>
            <p:cNvGrpSpPr/>
            <p:nvPr/>
          </p:nvGrpSpPr>
          <p:grpSpPr>
            <a:xfrm>
              <a:off x="3568099" y="1563638"/>
              <a:ext cx="243068" cy="243068"/>
              <a:chOff x="2240490" y="1377925"/>
              <a:chExt cx="324090" cy="324090"/>
            </a:xfrm>
          </p:grpSpPr>
          <p:sp>
            <p:nvSpPr>
              <p:cNvPr id="37" name="Скругленный прямоугольник 36">
                <a:extLst>
                  <a:ext uri="{FF2B5EF4-FFF2-40B4-BE49-F238E27FC236}">
                    <a16:creationId xmlns:a16="http://schemas.microsoft.com/office/drawing/2014/main" xmlns="" id="{75660DC7-1E21-8647-B97E-043D5375E912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1397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8" name="Скругленный прямоугольник 37">
                <a:extLst>
                  <a:ext uri="{FF2B5EF4-FFF2-40B4-BE49-F238E27FC236}">
                    <a16:creationId xmlns:a16="http://schemas.microsoft.com/office/drawing/2014/main" xmlns="" id="{6348AB0C-9682-E648-947D-4D533129E238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22225">
                <a:solidFill>
                  <a:srgbClr val="FE1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98B9FBB-2635-8146-8E4C-AE88337336F2}"/>
                </a:ext>
              </a:extLst>
            </p:cNvPr>
            <p:cNvSpPr txBox="1"/>
            <p:nvPr/>
          </p:nvSpPr>
          <p:spPr>
            <a:xfrm>
              <a:off x="3586720" y="1592158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b="1" dirty="0">
                  <a:solidFill>
                    <a:srgbClr val="FE1525"/>
                  </a:solidFill>
                  <a:latin typeface="Neue Machina Ultrabold" pitchFamily="2" charset="0"/>
                </a:rPr>
                <a:t>3</a:t>
              </a:r>
              <a:endParaRPr lang="ru-RU" sz="900" b="1" dirty="0">
                <a:solidFill>
                  <a:srgbClr val="FE1525"/>
                </a:solidFill>
                <a:latin typeface="Neue Machina Ultrabold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97087" y="1460418"/>
            <a:ext cx="1360151" cy="2747258"/>
            <a:chOff x="8566199" y="2082200"/>
            <a:chExt cx="2140074" cy="4322562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199" y="2082200"/>
              <a:ext cx="2140074" cy="432256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3" b="5945"/>
            <a:stretch/>
          </p:blipFill>
          <p:spPr>
            <a:xfrm>
              <a:off x="8721079" y="2457452"/>
              <a:ext cx="1830313" cy="35224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EED2A92-E45C-4A33-8619-7209ADB67CD4}"/>
              </a:ext>
            </a:extLst>
          </p:cNvPr>
          <p:cNvGrpSpPr/>
          <p:nvPr/>
        </p:nvGrpSpPr>
        <p:grpSpPr>
          <a:xfrm>
            <a:off x="4940480" y="1203598"/>
            <a:ext cx="267407" cy="259352"/>
            <a:chOff x="4940480" y="1203598"/>
            <a:chExt cx="267407" cy="259352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3C70CFDE-1784-804E-B92B-4CA080B1D743}"/>
                </a:ext>
              </a:extLst>
            </p:cNvPr>
            <p:cNvGrpSpPr/>
            <p:nvPr/>
          </p:nvGrpSpPr>
          <p:grpSpPr>
            <a:xfrm>
              <a:off x="4940480" y="1203598"/>
              <a:ext cx="243068" cy="243068"/>
              <a:chOff x="2240490" y="1377925"/>
              <a:chExt cx="324090" cy="324090"/>
            </a:xfrm>
          </p:grpSpPr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xmlns="" id="{1708E2A6-7F97-FB45-938F-6F439E4750E0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139700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2" name="Скругленный прямоугольник 41">
                <a:extLst>
                  <a:ext uri="{FF2B5EF4-FFF2-40B4-BE49-F238E27FC236}">
                    <a16:creationId xmlns:a16="http://schemas.microsoft.com/office/drawing/2014/main" xmlns="" id="{B9196AE2-EE0F-6948-963D-E6F7A1E93C8E}"/>
                  </a:ext>
                </a:extLst>
              </p:cNvPr>
              <p:cNvSpPr/>
              <p:nvPr/>
            </p:nvSpPr>
            <p:spPr>
              <a:xfrm>
                <a:off x="2240490" y="1377925"/>
                <a:ext cx="324090" cy="324090"/>
              </a:xfrm>
              <a:prstGeom prst="roundRect">
                <a:avLst>
                  <a:gd name="adj" fmla="val 29997"/>
                </a:avLst>
              </a:prstGeom>
              <a:solidFill>
                <a:srgbClr val="F2F2F2"/>
              </a:solidFill>
              <a:ln w="22225">
                <a:solidFill>
                  <a:srgbClr val="FE1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015059C-BFF7-FC48-9B68-4636779AB754}"/>
                </a:ext>
              </a:extLst>
            </p:cNvPr>
            <p:cNvSpPr txBox="1"/>
            <p:nvPr/>
          </p:nvSpPr>
          <p:spPr>
            <a:xfrm>
              <a:off x="4959101" y="1232118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900" b="1" dirty="0">
                  <a:solidFill>
                    <a:srgbClr val="FE1525"/>
                  </a:solidFill>
                  <a:latin typeface="Neue Machina Ultrabold" pitchFamily="2" charset="0"/>
                </a:rPr>
                <a:t>4</a:t>
              </a:r>
              <a:endParaRPr lang="ru-RU" sz="900" b="1" dirty="0">
                <a:solidFill>
                  <a:srgbClr val="FE1525"/>
                </a:solidFill>
                <a:latin typeface="Neue Machina Ultrabold" pitchFamily="2" charset="0"/>
              </a:endParaRP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B6AABA1-EBA0-4E72-9EF5-D3EA02D1CC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1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4CFC922-8AA0-D64F-92A2-9A778CE0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518" y="-182176"/>
            <a:ext cx="8581943" cy="8471918"/>
          </a:xfrm>
          <a:prstGeom prst="rect">
            <a:avLst/>
          </a:prstGeom>
        </p:spPr>
      </p:pic>
      <p:sp>
        <p:nvSpPr>
          <p:cNvPr id="38" name="Google Shape;3282;p13">
            <a:extLst>
              <a:ext uri="{FF2B5EF4-FFF2-40B4-BE49-F238E27FC236}">
                <a16:creationId xmlns:a16="http://schemas.microsoft.com/office/drawing/2014/main" xmlns="" id="{43CA05B8-ECFC-3845-B8C0-3B6386462902}"/>
              </a:ext>
            </a:extLst>
          </p:cNvPr>
          <p:cNvSpPr/>
          <p:nvPr/>
        </p:nvSpPr>
        <p:spPr>
          <a:xfrm>
            <a:off x="514475" y="964724"/>
            <a:ext cx="3182664" cy="3802763"/>
          </a:xfrm>
          <a:prstGeom prst="roundRect">
            <a:avLst>
              <a:gd name="adj" fmla="val 5106"/>
            </a:avLst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chemeClr val="lt1"/>
              </a:gs>
            </a:gsLst>
            <a:lin ang="27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38" y="1077622"/>
            <a:ext cx="3595334" cy="603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Golos Text" panose="020B0503020202020204" charset="-52"/>
                <a:cs typeface="Golos Text" panose="020B0503020202020204" charset="-52"/>
              </a:rPr>
              <a:t>Главными </a:t>
            </a:r>
            <a:r>
              <a:rPr lang="ru-RU" sz="1500" b="1" dirty="0">
                <a:latin typeface="Golos Text" panose="020B0503020202020204" charset="-52"/>
                <a:cs typeface="Golos Text" panose="020B0503020202020204" charset="-52"/>
              </a:rPr>
              <a:t>задачами</a:t>
            </a:r>
            <a:br>
              <a:rPr lang="ru-RU" sz="1500" b="1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500" dirty="0">
                <a:latin typeface="Golos Text" panose="020B0503020202020204" charset="-52"/>
                <a:cs typeface="Golos Text" panose="020B0503020202020204" charset="-52"/>
              </a:rPr>
              <a:t>для нас стали: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993" y="584515"/>
            <a:ext cx="5924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Neue Machina Ultrabold" pitchFamily="2" charset="0"/>
                <a:cs typeface="Golos Text" panose="020B0503020202020204" pitchFamily="34" charset="0"/>
              </a:rPr>
              <a:t>КЕЙС ПО КОНКУРСУ ОТ ДОМ.РФ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30208" y="1681124"/>
            <a:ext cx="1874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latin typeface="Golos Text" panose="020B0503020202020204" charset="-52"/>
                <a:ea typeface="Open Sans" panose="020B0606030504020204" pitchFamily="34" charset="0"/>
                <a:cs typeface="Golos Text" panose="020B0503020202020204" charset="-52"/>
              </a:rPr>
              <a:t>Популяризация профессии «архитектор»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8225" y="2444284"/>
            <a:ext cx="1874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latin typeface="Golos Text" panose="020B0503020202020204" charset="-52"/>
                <a:ea typeface="Open Sans" panose="020B0606030504020204" pitchFamily="34" charset="0"/>
                <a:cs typeface="Golos Text" panose="020B0503020202020204" charset="-52"/>
              </a:rPr>
              <a:t>Знакомство с брендом «ДОМ.РФ»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28225" y="3057222"/>
            <a:ext cx="23196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latin typeface="Golos Text" panose="020B0503020202020204" charset="-52"/>
                <a:ea typeface="Open Sans" panose="020B0606030504020204" pitchFamily="34" charset="0"/>
                <a:cs typeface="Golos Text" panose="020B0503020202020204" charset="-52"/>
              </a:rPr>
              <a:t>Налаживание коммуникации между школьниками и компаниями государственного сектора</a:t>
            </a: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4329970" y="2467733"/>
            <a:ext cx="4743345" cy="7520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Регионы участия: </a:t>
            </a:r>
            <a:b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Крым, Красноярский край, Татарстан, Свердловская область, Калининградская область, Воронежская область, Ульяновская область, Томская область</a:t>
            </a: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4342827" y="897848"/>
            <a:ext cx="1588436" cy="7119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Охвачено</a:t>
            </a:r>
            <a: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  <a:t/>
            </a:r>
            <a:b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подростков</a:t>
            </a:r>
            <a: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  <a:t/>
            </a:r>
            <a:b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(</a:t>
            </a:r>
            <a:r>
              <a:rPr lang="ru-RU" sz="1050" b="1" dirty="0" err="1">
                <a:latin typeface="Golos Text" panose="020B0503020202020204" charset="-52"/>
                <a:cs typeface="Golos Text" panose="020B0503020202020204" charset="-52"/>
              </a:rPr>
              <a:t>таргет</a:t>
            </a: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)</a:t>
            </a:r>
            <a: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  <a:t/>
            </a:r>
            <a:b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66283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5555603" y="897848"/>
            <a:ext cx="1351380" cy="5280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Проектов</a:t>
            </a:r>
            <a: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  <a:t/>
            </a:r>
            <a:br>
              <a:rPr lang="en-US" sz="1050" b="1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60</a:t>
            </a: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4329970" y="1852164"/>
            <a:ext cx="939672" cy="4408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Срок</a:t>
            </a:r>
            <a:r>
              <a:rPr lang="en-US" sz="1050" dirty="0">
                <a:latin typeface="Golos Text" panose="020B0503020202020204" charset="-52"/>
                <a:cs typeface="Golos Text" panose="020B0503020202020204" charset="-52"/>
              </a:rPr>
              <a:t/>
            </a:r>
            <a:br>
              <a:rPr lang="en-US" sz="1050" dirty="0">
                <a:latin typeface="Golos Text" panose="020B0503020202020204" charset="-52"/>
                <a:cs typeface="Golos Text" panose="020B0503020202020204" charset="-52"/>
              </a:rPr>
            </a:b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1 месяц</a:t>
            </a: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5586089" y="1867383"/>
            <a:ext cx="939672" cy="4408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Территория </a:t>
            </a: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Вся Россия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2844" y="897848"/>
            <a:ext cx="1970165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Проведение прямого эфира с </a:t>
            </a: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10 победителями </a:t>
            </a: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конкурса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22844" y="1836627"/>
            <a:ext cx="1970165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Проведение </a:t>
            </a: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3 </a:t>
            </a:r>
            <a:r>
              <a:rPr lang="ru-RU" sz="1050" b="1" dirty="0" err="1">
                <a:latin typeface="Golos Text" panose="020B0503020202020204" charset="-52"/>
                <a:cs typeface="Golos Text" panose="020B0503020202020204" charset="-52"/>
              </a:rPr>
              <a:t>оффлайн</a:t>
            </a:r>
            <a:r>
              <a:rPr lang="ru-RU" sz="1050" b="1" dirty="0">
                <a:latin typeface="Golos Text" panose="020B0503020202020204" charset="-52"/>
                <a:cs typeface="Golos Text" panose="020B0503020202020204" charset="-52"/>
              </a:rPr>
              <a:t> мероприятий </a:t>
            </a:r>
            <a:r>
              <a:rPr lang="ru-RU" sz="1050" dirty="0">
                <a:latin typeface="Golos Text" panose="020B0503020202020204" charset="-52"/>
                <a:cs typeface="Golos Text" panose="020B0503020202020204" charset="-52"/>
              </a:rPr>
              <a:t>с охватом 300 человек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35F6FF6-EC70-E142-A65F-5BBB8057B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96076"/>
            <a:ext cx="241319" cy="2413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F746346-88E6-9F41-9582-F5904963A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40218"/>
            <a:ext cx="241319" cy="2413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25E09D0-68BF-0744-922F-EB3509886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28317"/>
            <a:ext cx="241319" cy="24131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AD9DAF2F-232A-8042-B8F6-C64C7CCB59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10" y="595270"/>
            <a:ext cx="241319" cy="24131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1C5C72E8-3A44-EE4F-8F86-E7E3C65C2C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0" y="624289"/>
            <a:ext cx="241319" cy="2413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A77138A-43B2-B545-AE87-7837A5FEAB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05" y="1569898"/>
            <a:ext cx="241319" cy="2413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A70A844E-C328-CD46-B67A-BB9389FFDD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10" y="1579639"/>
            <a:ext cx="241319" cy="2413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37D4E4D-4FC9-EC41-9C8C-691E2A1A3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53" y="1575335"/>
            <a:ext cx="245255" cy="24525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AA9914B-4009-7F48-BD4C-A057C3EECF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48" y="619986"/>
            <a:ext cx="245622" cy="24562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CB71734E-14CD-3140-968D-AB6308DBE8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85" y="4111997"/>
            <a:ext cx="1554866" cy="9310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B6BE0ECD-97D5-E043-866E-2E3E5BC7E6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95" y="242431"/>
            <a:ext cx="1554866" cy="9310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2901">
            <a:off x="2987634" y="3580935"/>
            <a:ext cx="960038" cy="96003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72640D2-A903-4120-9C42-AE8247CE7B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2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2">
            <a:extLst>
              <a:ext uri="{FF2B5EF4-FFF2-40B4-BE49-F238E27FC236}">
                <a16:creationId xmlns:a16="http://schemas.microsoft.com/office/drawing/2014/main" xmlns="" id="{6BA0FF9B-6B18-E443-B763-BF4429B14C1B}"/>
              </a:ext>
            </a:extLst>
          </p:cNvPr>
          <p:cNvSpPr txBox="1">
            <a:spLocks/>
          </p:cNvSpPr>
          <p:nvPr/>
        </p:nvSpPr>
        <p:spPr>
          <a:xfrm>
            <a:off x="3003593" y="428229"/>
            <a:ext cx="4293337" cy="532968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Neue Machina Ultrabold" panose="00000900000000000000" pitchFamily="50" charset="-52"/>
                <a:cs typeface="Golos Text Medium" panose="020B0503020202020204" pitchFamily="34" charset="0"/>
              </a:rPr>
              <a:t>ROUND 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Neue Machina Ultrabold" panose="00000900000000000000" pitchFamily="50" charset="-52"/>
                <a:cs typeface="Golos Text Medium" panose="020B0503020202020204" pitchFamily="34" charset="0"/>
              </a:rPr>
              <a:t>В ЦИФРАХ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Neue Machina Ultrabold" panose="00000900000000000000" pitchFamily="50" charset="-52"/>
              <a:cs typeface="Golos Text Medium" panose="020B05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467" y="1214550"/>
            <a:ext cx="205679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rgbClr val="FE1525"/>
              </a:buClr>
            </a:pP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Поведение пользователей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>
              <a:spcAft>
                <a:spcPts val="450"/>
              </a:spcAft>
              <a:buClr>
                <a:srgbClr val="FE1525"/>
              </a:buClr>
            </a:pP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8560DA"/>
              </a:buClr>
              <a:buFont typeface="Системный шрифт, обычный"/>
              <a:buChar char="-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500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проектов пользователей ежемесячно</a:t>
            </a:r>
          </a:p>
          <a:p>
            <a:pPr marL="214313" indent="-214313">
              <a:spcAft>
                <a:spcPts val="450"/>
              </a:spcAft>
              <a:buClr>
                <a:srgbClr val="8560DA"/>
              </a:buClr>
              <a:buFont typeface="Системный шрифт, обычный"/>
              <a:buChar char="-"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20 745 проектов на платформе,</a:t>
            </a:r>
            <a:b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сделанных подростками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214313" indent="-214313">
              <a:spcAft>
                <a:spcPts val="450"/>
              </a:spcAft>
              <a:buClr>
                <a:srgbClr val="8560DA"/>
              </a:buClr>
              <a:buFont typeface="Системный шрифт, обычный"/>
              <a:buChar char="-"/>
            </a:pPr>
            <a:r>
              <a:rPr lang="en-US" sz="900" b="1" dirty="0">
                <a:solidFill>
                  <a:srgbClr val="6A4AB7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11 </a:t>
            </a:r>
            <a:r>
              <a:rPr lang="ru-RU" sz="900" b="1" dirty="0">
                <a:solidFill>
                  <a:srgbClr val="6A4AB7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минут в день </a:t>
            </a:r>
            <a:r>
              <a:rPr lang="en-US" sz="900" b="1" dirty="0">
                <a:solidFill>
                  <a:srgbClr val="6A4AB7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en-US" sz="900" dirty="0">
                <a:solidFill>
                  <a:srgbClr val="8B52F9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–  time spent </a:t>
            </a:r>
            <a:r>
              <a:rPr lang="ru-RU" sz="900" dirty="0">
                <a:solidFill>
                  <a:srgbClr val="8B52F9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пользователя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045262386"/>
              </p:ext>
            </p:extLst>
          </p:nvPr>
        </p:nvGraphicFramePr>
        <p:xfrm>
          <a:off x="570171" y="1369709"/>
          <a:ext cx="3065725" cy="164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82229" y="2239293"/>
            <a:ext cx="17342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  <a:buClr>
                <a:srgbClr val="FE1525"/>
              </a:buClr>
            </a:pPr>
            <a:r>
              <a:rPr lang="ru-RU" sz="2400" b="1" dirty="0">
                <a:solidFill>
                  <a:srgbClr val="8560DA"/>
                </a:solidFill>
                <a:latin typeface="Golos Text DemiBold" panose="020B0503020202020204" pitchFamily="34" charset="0"/>
                <a:cs typeface="Golos Text DemiBold" panose="020B0503020202020204" pitchFamily="34" charset="0"/>
              </a:rPr>
              <a:t>65</a:t>
            </a:r>
            <a:r>
              <a:rPr lang="en-US" sz="2400" b="1" dirty="0">
                <a:solidFill>
                  <a:srgbClr val="8560DA"/>
                </a:solidFill>
                <a:latin typeface="Golos Text DemiBold" panose="020B0503020202020204" pitchFamily="34" charset="0"/>
                <a:cs typeface="Golos Text DemiBold" panose="020B0503020202020204" pitchFamily="34" charset="0"/>
              </a:rPr>
              <a:t> 000+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    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скачиваний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2229" y="1118570"/>
            <a:ext cx="250599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rgbClr val="FE1525"/>
              </a:buClr>
            </a:pPr>
            <a:r>
              <a:rPr lang="ru-RU" sz="2400" b="1" dirty="0">
                <a:solidFill>
                  <a:srgbClr val="8560DA"/>
                </a:solidFill>
                <a:latin typeface="Golos Text DemiBold" panose="020B0503020202020204" pitchFamily="34" charset="0"/>
                <a:cs typeface="Golos Text DemiBold" panose="020B0503020202020204" pitchFamily="34" charset="0"/>
              </a:rPr>
              <a:t>12</a:t>
            </a:r>
            <a:r>
              <a:rPr lang="en-US" sz="2400" b="1" dirty="0">
                <a:solidFill>
                  <a:srgbClr val="8560DA"/>
                </a:solidFill>
                <a:latin typeface="Golos Text DemiBold" panose="020B0503020202020204" pitchFamily="34" charset="0"/>
                <a:cs typeface="Golos Text DemiBold" panose="020B0503020202020204" pitchFamily="34" charset="0"/>
              </a:rPr>
              <a:t> 000+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/>
            </a:r>
            <a:b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     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F3DA3E-2870-7241-953E-0218CCF4700C}"/>
              </a:ext>
            </a:extLst>
          </p:cNvPr>
          <p:cNvSpPr txBox="1"/>
          <p:nvPr/>
        </p:nvSpPr>
        <p:spPr>
          <a:xfrm>
            <a:off x="570171" y="1091439"/>
            <a:ext cx="17091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Golos Text DemiBold" panose="020B0503020202020204" pitchFamily="34" charset="0"/>
                <a:cs typeface="Golos Text DemiBold" panose="020B0503020202020204" pitchFamily="34" charset="0"/>
              </a:rPr>
              <a:t>Возраст</a:t>
            </a:r>
            <a:r>
              <a:rPr lang="en" sz="1000" b="1" dirty="0">
                <a:latin typeface="Golos Text DemiBold" panose="020B0503020202020204" pitchFamily="34" charset="0"/>
                <a:cs typeface="Golos Text DemiBold" panose="020B0503020202020204" pitchFamily="34" charset="0"/>
              </a:rPr>
              <a:t> </a:t>
            </a:r>
            <a:r>
              <a:rPr lang="ru-RU" sz="1000" b="1" dirty="0">
                <a:latin typeface="Golos Text DemiBold" panose="020B0503020202020204" pitchFamily="34" charset="0"/>
                <a:cs typeface="Golos Text DemiBold" panose="020B0503020202020204" pitchFamily="34" charset="0"/>
              </a:rPr>
              <a:t>пользователей</a:t>
            </a:r>
            <a:endParaRPr lang="en" sz="1000" b="1" dirty="0">
              <a:latin typeface="Golos Text DemiBold" panose="020B0503020202020204" pitchFamily="34" charset="0"/>
              <a:cs typeface="Golos Text DemiBold" panose="020B0503020202020204" pitchFamily="34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14" y="2652034"/>
            <a:ext cx="228592" cy="22859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36" y="1508938"/>
            <a:ext cx="251451" cy="2514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1702" y="1469813"/>
            <a:ext cx="20567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активных пользователей ежемесячно</a:t>
            </a:r>
            <a:endParaRPr lang="ru-RU" sz="13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D24954-3275-456A-9DC1-0E54096EFC39}"/>
              </a:ext>
            </a:extLst>
          </p:cNvPr>
          <p:cNvSpPr/>
          <p:nvPr/>
        </p:nvSpPr>
        <p:spPr>
          <a:xfrm>
            <a:off x="539552" y="3419914"/>
            <a:ext cx="3024336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buClr>
                <a:srgbClr val="FE1525"/>
              </a:buClr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Собственный контент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</a:p>
          <a:p>
            <a:pPr>
              <a:spcAft>
                <a:spcPts val="450"/>
              </a:spcAft>
              <a:buClr>
                <a:srgbClr val="8560DA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5+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скиллов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>
              <a:spcAft>
                <a:spcPts val="450"/>
              </a:spcAft>
              <a:buClr>
                <a:srgbClr val="8560DA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0+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челленджей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692FCC5-3084-4897-A4C9-DBA0989A8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3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397C2D6-B92D-4360-903F-6DA2AF99A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113" y="295266"/>
            <a:ext cx="8077778" cy="7974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6E466C-D738-4D73-9459-29F8B36DB764}"/>
              </a:ext>
            </a:extLst>
          </p:cNvPr>
          <p:cNvSpPr txBox="1"/>
          <p:nvPr/>
        </p:nvSpPr>
        <p:spPr>
          <a:xfrm>
            <a:off x="404482" y="69954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20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Round – </a:t>
            </a:r>
            <a:r>
              <a:rPr lang="ru-RU" sz="20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помощник для педагогов:</a:t>
            </a:r>
            <a:endParaRPr lang="ru-RU" sz="20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0FE680-25D5-4C48-9DCD-DD19161426DA}"/>
              </a:ext>
            </a:extLst>
          </p:cNvPr>
          <p:cNvSpPr txBox="1"/>
          <p:nvPr/>
        </p:nvSpPr>
        <p:spPr>
          <a:xfrm>
            <a:off x="2158238" y="1347614"/>
            <a:ext cx="19817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1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Каждый </a:t>
            </a:r>
            <a:r>
              <a:rPr lang="ru-RU" sz="1100" b="1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челлендж</a:t>
            </a:r>
            <a:r>
              <a:rPr lang="ru-RU" sz="11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– готовый мастер класс или идея для классного часа</a:t>
            </a:r>
            <a:endParaRPr lang="ru-RU" sz="10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F8F01CB-65D9-43A2-A892-653C0B389C17}"/>
              </a:ext>
            </a:extLst>
          </p:cNvPr>
          <p:cNvGrpSpPr/>
          <p:nvPr/>
        </p:nvGrpSpPr>
        <p:grpSpPr>
          <a:xfrm>
            <a:off x="381663" y="1347614"/>
            <a:ext cx="1605056" cy="3241922"/>
            <a:chOff x="3386535" y="2143804"/>
            <a:chExt cx="2140074" cy="432256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810D732-B11B-48EB-BFBF-4DAC5B1D3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535" y="2143804"/>
              <a:ext cx="2140074" cy="4322562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97165E7-BFE0-4C44-BC42-2D78DFD94883}"/>
                </a:ext>
              </a:extLst>
            </p:cNvPr>
            <p:cNvSpPr/>
            <p:nvPr/>
          </p:nvSpPr>
          <p:spPr>
            <a:xfrm>
              <a:off x="3564741" y="2475998"/>
              <a:ext cx="1826610" cy="3327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976DF6E0-BE9E-425F-8362-184643DB8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0356" r="11238" b="39543"/>
            <a:stretch/>
          </p:blipFill>
          <p:spPr>
            <a:xfrm>
              <a:off x="3735068" y="2475998"/>
              <a:ext cx="1454737" cy="208509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15B8B29-2996-4343-B364-317E9F31A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9718" r="2100" b="42812"/>
            <a:stretch/>
          </p:blipFill>
          <p:spPr>
            <a:xfrm>
              <a:off x="3623698" y="4567066"/>
              <a:ext cx="1603141" cy="1242063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F176DDD-9D5E-4F3D-92BB-0DE4A2537BB4}"/>
                </a:ext>
              </a:extLst>
            </p:cNvPr>
            <p:cNvSpPr/>
            <p:nvPr/>
          </p:nvSpPr>
          <p:spPr>
            <a:xfrm>
              <a:off x="3673303" y="4539124"/>
              <a:ext cx="1139677" cy="175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A8E7B5D-CB4B-48D7-AA4D-A814534C869A}"/>
                </a:ext>
              </a:extLst>
            </p:cNvPr>
            <p:cNvSpPr txBox="1"/>
            <p:nvPr/>
          </p:nvSpPr>
          <p:spPr>
            <a:xfrm>
              <a:off x="3599999" y="4542077"/>
              <a:ext cx="1424552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ue Machina Ultrabold" panose="020B0604020202020204" charset="-52"/>
                  <a:cs typeface="Neue Machina" panose="020B0604020202020204" charset="0"/>
                </a:rPr>
                <a:t>Экодом</a:t>
              </a:r>
              <a:r>
                <a:rPr lang="en-US" sz="6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ue Machina Ultrabold" panose="020B0604020202020204" charset="-52"/>
                  <a:cs typeface="Neue Machina" panose="020B0604020202020204" charset="0"/>
                </a:rPr>
                <a:t> </a:t>
              </a:r>
              <a:r>
                <a:rPr lang="ru-RU" sz="67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ue Machina Ultrabold" panose="020B0604020202020204" charset="-52"/>
                  <a:cs typeface="Neue Machina" panose="020B0604020202020204" charset="0"/>
                </a:rPr>
                <a:t>от ДОМ.РФ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7709C815-65E9-4BBA-9BD9-02F60B19A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75" r="880" b="6691"/>
            <a:stretch/>
          </p:blipFill>
          <p:spPr>
            <a:xfrm>
              <a:off x="3564741" y="5837888"/>
              <a:ext cx="1815807" cy="237701"/>
            </a:xfrm>
            <a:prstGeom prst="rect">
              <a:avLst/>
            </a:prstGeom>
          </p:spPr>
        </p:pic>
        <p:pic>
          <p:nvPicPr>
            <p:cNvPr id="16" name="Picture 2" descr="Город Домов - Строительство каркасных и каменных домов под ключ для  постоянного проживания">
              <a:extLst>
                <a:ext uri="{FF2B5EF4-FFF2-40B4-BE49-F238E27FC236}">
                  <a16:creationId xmlns:a16="http://schemas.microsoft.com/office/drawing/2014/main" xmlns="" id="{EFFB4D2F-0E45-4025-B69A-37FF0D04D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099" y="2340676"/>
              <a:ext cx="455607" cy="69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D2A43F-71D8-48D2-BD3B-91465018372F}"/>
              </a:ext>
            </a:extLst>
          </p:cNvPr>
          <p:cNvSpPr txBox="1"/>
          <p:nvPr/>
        </p:nvSpPr>
        <p:spPr>
          <a:xfrm>
            <a:off x="2158238" y="2283718"/>
            <a:ext cx="2413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05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Каждый конкурс</a:t>
            </a:r>
            <a:r>
              <a:rPr lang="ru-RU" sz="105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–  возможность для учеников проявить себя</a:t>
            </a: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F9EB92-0140-4558-A93A-92720F45C949}"/>
              </a:ext>
            </a:extLst>
          </p:cNvPr>
          <p:cNvSpPr txBox="1"/>
          <p:nvPr/>
        </p:nvSpPr>
        <p:spPr>
          <a:xfrm>
            <a:off x="2158238" y="3002781"/>
            <a:ext cx="2413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05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Время в </a:t>
            </a:r>
            <a:r>
              <a:rPr lang="en-US" sz="105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Round </a:t>
            </a:r>
            <a:r>
              <a:rPr lang="ru-RU" sz="105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–  знакомство с профессиями и реальными компаниями</a:t>
            </a: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9363BE7-4AAE-49E1-9F8A-D94F25DB6571}"/>
              </a:ext>
            </a:extLst>
          </p:cNvPr>
          <p:cNvSpPr txBox="1"/>
          <p:nvPr/>
        </p:nvSpPr>
        <p:spPr>
          <a:xfrm>
            <a:off x="2158238" y="3866877"/>
            <a:ext cx="24137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05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Каждый проект </a:t>
            </a:r>
            <a:r>
              <a:rPr lang="ru-RU" sz="105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–  осознанное и глубинное погружение в тему</a:t>
            </a:r>
            <a:endParaRPr lang="ru-RU" sz="9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pic>
        <p:nvPicPr>
          <p:cNvPr id="3074" name="Picture 2" descr="http://qrcoder.ru/code/?https%3A%2F%2Ft.me%2Froundteachers&amp;4&amp;0">
            <a:extLst>
              <a:ext uri="{FF2B5EF4-FFF2-40B4-BE49-F238E27FC236}">
                <a16:creationId xmlns:a16="http://schemas.microsoft.com/office/drawing/2014/main" xmlns="" id="{C424CA2B-C462-4C27-A063-3FF9F18F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09" y="1131590"/>
            <a:ext cx="1749155" cy="17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FEDCAA-5542-42EA-AFA0-E72B6FD97FF4}"/>
              </a:ext>
            </a:extLst>
          </p:cNvPr>
          <p:cNvSpPr txBox="1"/>
          <p:nvPr/>
        </p:nvSpPr>
        <p:spPr>
          <a:xfrm>
            <a:off x="6804248" y="1366485"/>
            <a:ext cx="21838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100" b="1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Телеграм</a:t>
            </a:r>
            <a:r>
              <a:rPr lang="ru-RU" sz="11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канал:</a:t>
            </a:r>
          </a:p>
          <a:p>
            <a:pPr defTabSz="685800">
              <a:buClr>
                <a:srgbClr val="000000"/>
              </a:buClr>
              <a:defRPr/>
            </a:pPr>
            <a:endParaRPr lang="ru-RU" sz="1100" b="1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marL="171450" indent="-171450" defTabSz="685800">
              <a:buClr>
                <a:srgbClr val="000000"/>
              </a:buClr>
              <a:buFontTx/>
              <a:buChar char="-"/>
              <a:defRPr/>
            </a:pPr>
            <a:r>
              <a:rPr lang="ru-RU" sz="11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Готовые </a:t>
            </a:r>
            <a:r>
              <a:rPr lang="ru-RU" sz="1100" kern="0" dirty="0" err="1">
                <a:latin typeface="Golos Text" panose="020B0604020202020204" charset="-52"/>
                <a:cs typeface="Golos Text" panose="020B0604020202020204" charset="-52"/>
                <a:sym typeface="Arial"/>
              </a:rPr>
              <a:t>квизы</a:t>
            </a:r>
            <a:r>
              <a:rPr lang="ru-RU" sz="11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раз в месяц</a:t>
            </a:r>
          </a:p>
          <a:p>
            <a:pPr marL="171450" indent="-171450" defTabSz="685800">
              <a:buClr>
                <a:srgbClr val="000000"/>
              </a:buClr>
              <a:buFontTx/>
              <a:buChar char="-"/>
              <a:defRPr/>
            </a:pPr>
            <a:r>
              <a:rPr lang="ru-RU" sz="11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Анонсы конкурсов</a:t>
            </a:r>
          </a:p>
          <a:p>
            <a:pPr marL="171450" indent="-171450" defTabSz="685800">
              <a:buClr>
                <a:srgbClr val="000000"/>
              </a:buClr>
              <a:buFontTx/>
              <a:buChar char="-"/>
              <a:defRPr/>
            </a:pPr>
            <a:r>
              <a:rPr lang="ru-RU" sz="11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Готовые тематические мастер классы</a:t>
            </a:r>
          </a:p>
          <a:p>
            <a:pPr marL="171450" indent="-171450" defTabSz="685800">
              <a:buClr>
                <a:srgbClr val="000000"/>
              </a:buClr>
              <a:buFontTx/>
              <a:buChar char="-"/>
              <a:defRPr/>
            </a:pPr>
            <a:r>
              <a:rPr lang="ru-RU" sz="1100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Проведение выездных МК</a:t>
            </a:r>
            <a:endParaRPr lang="ru-RU" sz="1000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D561B42-9791-4BC3-AE04-8A263B619A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41D7357-9CA0-4BFF-B9F3-989EB68FE9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4AB6298-41AA-8A4F-847B-D58520A336CA}"/>
              </a:ext>
            </a:extLst>
          </p:cNvPr>
          <p:cNvGrpSpPr/>
          <p:nvPr/>
        </p:nvGrpSpPr>
        <p:grpSpPr>
          <a:xfrm rot="1516341">
            <a:off x="3929746" y="1063502"/>
            <a:ext cx="5580442" cy="3527760"/>
            <a:chOff x="436880" y="496711"/>
            <a:chExt cx="8038801" cy="4872848"/>
          </a:xfrm>
        </p:grpSpPr>
        <p:grpSp>
          <p:nvGrpSpPr>
            <p:cNvPr id="13" name="Группа 13">
              <a:extLst>
                <a:ext uri="{FF2B5EF4-FFF2-40B4-BE49-F238E27FC236}">
                  <a16:creationId xmlns:a16="http://schemas.microsoft.com/office/drawing/2014/main" xmlns="" id="{9E239D04-0D74-6E4C-8829-B04AEBBFA420}"/>
                </a:ext>
              </a:extLst>
            </p:cNvPr>
            <p:cNvGrpSpPr/>
            <p:nvPr/>
          </p:nvGrpSpPr>
          <p:grpSpPr>
            <a:xfrm>
              <a:off x="2520950" y="751840"/>
              <a:ext cx="3990670" cy="4617719"/>
              <a:chOff x="1860550" y="853440"/>
              <a:chExt cx="3990670" cy="4617719"/>
            </a:xfrm>
          </p:grpSpPr>
          <p:pic>
            <p:nvPicPr>
              <p:cNvPr id="23" name="Picture 2" descr="C:\Round\13 принт\Мокап.png">
                <a:extLst>
                  <a:ext uri="{FF2B5EF4-FFF2-40B4-BE49-F238E27FC236}">
                    <a16:creationId xmlns:a16="http://schemas.microsoft.com/office/drawing/2014/main" xmlns="" id="{1E71B2E6-9D69-4449-9B34-E85E0B9C2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599696">
                <a:off x="1860550" y="1676399"/>
                <a:ext cx="2192351" cy="3794760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Round\13 принт\Мокап2.png">
                <a:extLst>
                  <a:ext uri="{FF2B5EF4-FFF2-40B4-BE49-F238E27FC236}">
                    <a16:creationId xmlns:a16="http://schemas.microsoft.com/office/drawing/2014/main" xmlns="" id="{C08A85F3-DF9E-894F-82FB-8E954FFEE3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110" y="853440"/>
                <a:ext cx="2192351" cy="3794760"/>
              </a:xfrm>
              <a:prstGeom prst="rect">
                <a:avLst/>
              </a:prstGeom>
              <a:noFill/>
            </p:spPr>
          </p:pic>
          <p:pic>
            <p:nvPicPr>
              <p:cNvPr id="25" name="Picture 4" descr="C:\Round\13 принт\Мокап3.png">
                <a:extLst>
                  <a:ext uri="{FF2B5EF4-FFF2-40B4-BE49-F238E27FC236}">
                    <a16:creationId xmlns:a16="http://schemas.microsoft.com/office/drawing/2014/main" xmlns="" id="{1F30F257-337D-A243-8EA9-600462511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925746">
                <a:off x="3658869" y="1452879"/>
                <a:ext cx="2192351" cy="3794760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5" descr="C:\Round\10 спринт\Ачивки 240\Round set 240\06 Cybergamer 03 240.png">
              <a:extLst>
                <a:ext uri="{FF2B5EF4-FFF2-40B4-BE49-F238E27FC236}">
                  <a16:creationId xmlns:a16="http://schemas.microsoft.com/office/drawing/2014/main" xmlns="" id="{1FD39673-DC0B-554F-87B0-467B6D49C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733891">
              <a:off x="2062163" y="1270000"/>
              <a:ext cx="1026477" cy="1026477"/>
            </a:xfrm>
            <a:prstGeom prst="rect">
              <a:avLst/>
            </a:prstGeom>
            <a:noFill/>
          </p:spPr>
        </p:pic>
        <p:pic>
          <p:nvPicPr>
            <p:cNvPr id="15" name="Picture 6" descr="C:\Round\10 спринт\Ачивки 240\Round set 240\11 Engineer 03 240.png">
              <a:extLst>
                <a:ext uri="{FF2B5EF4-FFF2-40B4-BE49-F238E27FC236}">
                  <a16:creationId xmlns:a16="http://schemas.microsoft.com/office/drawing/2014/main" xmlns="" id="{41C204FA-B90E-A14B-B7C3-51374B7FD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879375">
              <a:off x="5486083" y="3891282"/>
              <a:ext cx="1016000" cy="1016000"/>
            </a:xfrm>
            <a:prstGeom prst="rect">
              <a:avLst/>
            </a:prstGeom>
            <a:noFill/>
          </p:spPr>
        </p:pic>
        <p:pic>
          <p:nvPicPr>
            <p:cNvPr id="16" name="Picture 7" descr="C:\Round\10 спринт\Ачивки 240\Round set 240\07 Fitness expert 03 240.png">
              <a:extLst>
                <a:ext uri="{FF2B5EF4-FFF2-40B4-BE49-F238E27FC236}">
                  <a16:creationId xmlns:a16="http://schemas.microsoft.com/office/drawing/2014/main" xmlns="" id="{F24F48BC-0AA2-E141-A339-C5D047A9A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01758" y="2581276"/>
              <a:ext cx="1036002" cy="1036002"/>
            </a:xfrm>
            <a:prstGeom prst="rect">
              <a:avLst/>
            </a:prstGeom>
            <a:noFill/>
          </p:spPr>
        </p:pic>
        <p:pic>
          <p:nvPicPr>
            <p:cNvPr id="17" name="Picture 8" descr="C:\Round\10 спринт\Ачивки 240\Round set 240\08 Blogger 03 240.png">
              <a:extLst>
                <a:ext uri="{FF2B5EF4-FFF2-40B4-BE49-F238E27FC236}">
                  <a16:creationId xmlns:a16="http://schemas.microsoft.com/office/drawing/2014/main" xmlns="" id="{EC31E95A-1188-6240-955C-92FF7037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3760" y="2966403"/>
              <a:ext cx="833437" cy="833437"/>
            </a:xfrm>
            <a:prstGeom prst="rect">
              <a:avLst/>
            </a:prstGeom>
            <a:noFill/>
          </p:spPr>
        </p:pic>
        <p:pic>
          <p:nvPicPr>
            <p:cNvPr id="18" name="Picture 9" descr="C:\Round\10 спринт\Ачивки 240\Round set 240\10 Physicist 02 240.png">
              <a:extLst>
                <a:ext uri="{FF2B5EF4-FFF2-40B4-BE49-F238E27FC236}">
                  <a16:creationId xmlns:a16="http://schemas.microsoft.com/office/drawing/2014/main" xmlns="" id="{137EE4C0-8D2E-244C-9567-D447C1895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78675" y="3407201"/>
              <a:ext cx="885190" cy="885190"/>
            </a:xfrm>
            <a:prstGeom prst="rect">
              <a:avLst/>
            </a:prstGeom>
            <a:noFill/>
          </p:spPr>
        </p:pic>
        <p:pic>
          <p:nvPicPr>
            <p:cNvPr id="19" name="Picture 10" descr="C:\Round\10 спринт\Ачивки 240\Round set 240\10 Physicist 01 240.png">
              <a:extLst>
                <a:ext uri="{FF2B5EF4-FFF2-40B4-BE49-F238E27FC236}">
                  <a16:creationId xmlns:a16="http://schemas.microsoft.com/office/drawing/2014/main" xmlns="" id="{9DF5DC2D-4C30-AB4A-B3D9-B3E6389D8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01825" y="1034846"/>
              <a:ext cx="1016635" cy="1016635"/>
            </a:xfrm>
            <a:prstGeom prst="rect">
              <a:avLst/>
            </a:prstGeom>
            <a:noFill/>
          </p:spPr>
        </p:pic>
        <p:pic>
          <p:nvPicPr>
            <p:cNvPr id="20" name="Picture 11" descr="C:\Round\10 спринт\Ачивки 240\Round set 240\05 Biohacker 03 240.png">
              <a:extLst>
                <a:ext uri="{FF2B5EF4-FFF2-40B4-BE49-F238E27FC236}">
                  <a16:creationId xmlns:a16="http://schemas.microsoft.com/office/drawing/2014/main" xmlns="" id="{D1490482-2CC5-4D4C-81F8-26400529B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8552" y="589280"/>
              <a:ext cx="943928" cy="943928"/>
            </a:xfrm>
            <a:prstGeom prst="rect">
              <a:avLst/>
            </a:prstGeom>
            <a:noFill/>
          </p:spPr>
        </p:pic>
        <p:pic>
          <p:nvPicPr>
            <p:cNvPr id="21" name="Picture 12" descr="C:\Round\10 спринт\Ачивки 240\Round set 240\08 Blogger 01 240.png">
              <a:extLst>
                <a:ext uri="{FF2B5EF4-FFF2-40B4-BE49-F238E27FC236}">
                  <a16:creationId xmlns:a16="http://schemas.microsoft.com/office/drawing/2014/main" xmlns="" id="{B17E2A8C-C18F-A84F-9C9E-3045C33DD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377528">
              <a:off x="436880" y="3393440"/>
              <a:ext cx="924878" cy="924878"/>
            </a:xfrm>
            <a:prstGeom prst="rect">
              <a:avLst/>
            </a:prstGeom>
            <a:noFill/>
          </p:spPr>
        </p:pic>
        <p:pic>
          <p:nvPicPr>
            <p:cNvPr id="22" name="Picture 13" descr="C:\Round\10 спринт\Ачивки 240\Round set 240\07 Fitness expert 01 240.png">
              <a:extLst>
                <a:ext uri="{FF2B5EF4-FFF2-40B4-BE49-F238E27FC236}">
                  <a16:creationId xmlns:a16="http://schemas.microsoft.com/office/drawing/2014/main" xmlns="" id="{4E765539-FA84-5742-B145-8BCA601BF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0250659">
              <a:off x="7256089" y="496711"/>
              <a:ext cx="1219592" cy="1219592"/>
            </a:xfrm>
            <a:prstGeom prst="rect">
              <a:avLst/>
            </a:prstGeom>
            <a:noFill/>
          </p:spPr>
        </p:pic>
      </p:grpSp>
      <p:sp>
        <p:nvSpPr>
          <p:cNvPr id="11" name="Google Shape;3282;p13">
            <a:extLst>
              <a:ext uri="{FF2B5EF4-FFF2-40B4-BE49-F238E27FC236}">
                <a16:creationId xmlns:a16="http://schemas.microsoft.com/office/drawing/2014/main" xmlns="" id="{5C51B822-040E-C540-805B-8A4E200045E9}"/>
              </a:ext>
            </a:extLst>
          </p:cNvPr>
          <p:cNvSpPr/>
          <p:nvPr/>
        </p:nvSpPr>
        <p:spPr>
          <a:xfrm>
            <a:off x="4444162" y="1090877"/>
            <a:ext cx="4444823" cy="3589966"/>
          </a:xfrm>
          <a:prstGeom prst="roundRect">
            <a:avLst>
              <a:gd name="adj" fmla="val 3162"/>
            </a:avLst>
          </a:prstGeom>
          <a:gradFill>
            <a:gsLst>
              <a:gs pos="0">
                <a:srgbClr val="FFFFFF">
                  <a:alpha val="60000"/>
                </a:srgbClr>
              </a:gs>
              <a:gs pos="99000">
                <a:schemeClr val="lt1"/>
              </a:gs>
            </a:gsLst>
            <a:lin ang="16200000" scaled="0"/>
          </a:gra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2">
            <a:extLst>
              <a:ext uri="{FF2B5EF4-FFF2-40B4-BE49-F238E27FC236}">
                <a16:creationId xmlns:a16="http://schemas.microsoft.com/office/drawing/2014/main" xmlns="" id="{6BA0FF9B-6B18-E443-B763-BF4429B14C1B}"/>
              </a:ext>
            </a:extLst>
          </p:cNvPr>
          <p:cNvSpPr txBox="1">
            <a:spLocks/>
          </p:cNvSpPr>
          <p:nvPr/>
        </p:nvSpPr>
        <p:spPr>
          <a:xfrm>
            <a:off x="539552" y="670630"/>
            <a:ext cx="2130022" cy="532968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Neue Machina" panose="020B0604020202020204" charset="0"/>
                <a:cs typeface="Neue Machina" panose="020B0604020202020204" charset="0"/>
              </a:rPr>
              <a:t>Round</a:t>
            </a:r>
            <a:endParaRPr lang="ru-RU" sz="3300" dirty="0">
              <a:solidFill>
                <a:schemeClr val="tx1">
                  <a:lumMod val="85000"/>
                  <a:lumOff val="15000"/>
                </a:schemeClr>
              </a:solidFill>
              <a:latin typeface="Neue Machina" panose="020B0604020202020204" charset="0"/>
              <a:cs typeface="Neue Machina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5D2A1A-7643-4692-89E1-31CD08EC1F5E}"/>
              </a:ext>
            </a:extLst>
          </p:cNvPr>
          <p:cNvSpPr txBox="1"/>
          <p:nvPr/>
        </p:nvSpPr>
        <p:spPr>
          <a:xfrm>
            <a:off x="4454637" y="1203598"/>
            <a:ext cx="4689364" cy="225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13" indent="-133313">
              <a:lnSpc>
                <a:spcPct val="150000"/>
              </a:lnSpc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Резидент Иннополиса</a:t>
            </a:r>
          </a:p>
          <a:p>
            <a:pPr marL="133313" indent="-133313">
              <a:lnSpc>
                <a:spcPct val="150000"/>
              </a:lnSpc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Поддержка проекта Президентом РТ + проведение фестиваля профессий с охватом всех школ и крупнейших предприятий РТ в 2022</a:t>
            </a:r>
          </a:p>
          <a:p>
            <a:pPr marL="133313" indent="-133313">
              <a:lnSpc>
                <a:spcPct val="150000"/>
              </a:lnSpc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ТОП-300 идей + годовой акселератор АСИ (Агентства Стратегических Инициатив)</a:t>
            </a:r>
          </a:p>
          <a:p>
            <a:pPr marL="133313" indent="-133313">
              <a:lnSpc>
                <a:spcPct val="150000"/>
              </a:lnSpc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Партнёрство с Институтом психологии и образования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КФУ</a:t>
            </a:r>
          </a:p>
          <a:p>
            <a:pPr marL="133313" indent="-133313">
              <a:lnSpc>
                <a:spcPct val="150000"/>
              </a:lnSpc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Грант Фонда содействия инновациям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74" y="1346373"/>
            <a:ext cx="3689111" cy="312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50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+ тыс. скачиваний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приложения</a:t>
            </a: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000 зарегистрированных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пользователей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Более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30 проведенных конкурсов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, совместно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компаниями-партнерами (Русал,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Дом.РФ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, Реальное время, Университет талантов и т.д.) </a:t>
            </a: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20 745 Проектов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на платформе,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сделанных подростками</a:t>
            </a: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48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скиллов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498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челленджей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-заданий</a:t>
            </a: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Более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100 мастер-классов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 подростками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(2000 подростков)</a:t>
            </a:r>
          </a:p>
          <a:p>
            <a:pPr marL="133313" indent="-133313">
              <a:spcAft>
                <a:spcPts val="450"/>
              </a:spcAft>
              <a:buClr>
                <a:srgbClr val="FE1525"/>
              </a:buClr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Профориентационные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квизы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(3000 подростков)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7FEA8DA-50C0-BD46-AE8B-B3455D91B5C9}"/>
              </a:ext>
            </a:extLst>
          </p:cNvPr>
          <p:cNvGrpSpPr/>
          <p:nvPr/>
        </p:nvGrpSpPr>
        <p:grpSpPr>
          <a:xfrm>
            <a:off x="3941046" y="670630"/>
            <a:ext cx="414930" cy="414930"/>
            <a:chOff x="6596204" y="1572772"/>
            <a:chExt cx="423326" cy="423326"/>
          </a:xfrm>
        </p:grpSpPr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xmlns="" id="{7A9B3F91-D489-664C-B2F8-6748D0E2F694}"/>
                </a:ext>
              </a:extLst>
            </p:cNvPr>
            <p:cNvSpPr/>
            <p:nvPr/>
          </p:nvSpPr>
          <p:spPr>
            <a:xfrm>
              <a:off x="6596204" y="1572772"/>
              <a:ext cx="423326" cy="423326"/>
            </a:xfrm>
            <a:prstGeom prst="roundRect">
              <a:avLst/>
            </a:prstGeom>
            <a:solidFill>
              <a:srgbClr val="FE1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9164B57C-D234-1740-AE0C-B0C4DF3C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485" y="1621193"/>
              <a:ext cx="327865" cy="327865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9DC5CF0-0964-42E1-B756-B9BCC36BB4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393F54-173B-444E-930E-15C5FBA882C3}"/>
              </a:ext>
            </a:extLst>
          </p:cNvPr>
          <p:cNvSpPr/>
          <p:nvPr/>
        </p:nvSpPr>
        <p:spPr>
          <a:xfrm>
            <a:off x="397501" y="616332"/>
            <a:ext cx="413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Neue Machina Ultrabold" pitchFamily="2" charset="0"/>
                <a:cs typeface="Golos Text" panose="020B0503020202020204" pitchFamily="34" charset="0"/>
              </a:rPr>
              <a:t>ПЛАН ВСТРЕЧИ: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3E0CCA-504A-4765-9F95-C8B0E4E6A152}"/>
              </a:ext>
            </a:extLst>
          </p:cNvPr>
          <p:cNvSpPr txBox="1"/>
          <p:nvPr/>
        </p:nvSpPr>
        <p:spPr>
          <a:xfrm>
            <a:off x="445919" y="1203598"/>
            <a:ext cx="39505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14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Проблематика</a:t>
            </a:r>
          </a:p>
          <a:p>
            <a:pPr defTabSz="685800">
              <a:buClr>
                <a:srgbClr val="000000"/>
              </a:buClr>
              <a:defRPr/>
            </a:pPr>
            <a:r>
              <a:rPr lang="ru-RU" sz="14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 </a:t>
            </a:r>
          </a:p>
          <a:p>
            <a:pPr defTabSz="685800">
              <a:buClr>
                <a:srgbClr val="000000"/>
              </a:buClr>
              <a:defRPr/>
            </a:pPr>
            <a:r>
              <a:rPr lang="ru-RU" sz="14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Мотивация шиворот</a:t>
            </a:r>
            <a:r>
              <a:rPr lang="en-US" sz="14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-</a:t>
            </a:r>
            <a:r>
              <a:rPr lang="ru-RU" sz="14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навыворот</a:t>
            </a:r>
          </a:p>
          <a:p>
            <a:pPr defTabSz="685800">
              <a:buClr>
                <a:srgbClr val="000000"/>
              </a:buClr>
              <a:defRPr/>
            </a:pPr>
            <a:endParaRPr lang="ru-RU" sz="1400" b="1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ru-RU" sz="1400" b="1" kern="0" dirty="0">
                <a:latin typeface="Golos Text" panose="020B0604020202020204" charset="-52"/>
                <a:cs typeface="Golos Text" panose="020B0604020202020204" charset="-52"/>
                <a:sym typeface="Arial"/>
              </a:rPr>
              <a:t>Успешные мировые практики</a:t>
            </a:r>
          </a:p>
          <a:p>
            <a:pPr defTabSz="685800">
              <a:buClr>
                <a:srgbClr val="000000"/>
              </a:buClr>
              <a:defRPr/>
            </a:pPr>
            <a:endParaRPr lang="ru-RU" sz="1400" b="1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ru-RU" sz="1400" b="1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Профориентация в России, почему тестирование не работает</a:t>
            </a:r>
            <a:endParaRPr lang="ru-RU" sz="1400" b="1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endParaRPr lang="ru-RU" sz="1400" b="1" kern="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Профориентация через практико-ориентированный подход</a:t>
            </a:r>
          </a:p>
          <a:p>
            <a:pPr defTabSz="685800">
              <a:buClr>
                <a:srgbClr val="000000"/>
              </a:buClr>
              <a:defRPr/>
            </a:pPr>
            <a:endParaRPr lang="ru-RU" sz="1400" b="1" kern="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Round –</a:t>
            </a:r>
            <a:r>
              <a:rPr lang="ru-RU" sz="1400" b="1" kern="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 как инструмент профориентации</a:t>
            </a:r>
          </a:p>
          <a:p>
            <a:pPr defTabSz="685800">
              <a:buClr>
                <a:srgbClr val="000000"/>
              </a:buClr>
              <a:defRPr/>
            </a:pPr>
            <a:endParaRPr lang="ru-RU" sz="1400" b="1" kern="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Методики </a:t>
            </a:r>
            <a:r>
              <a:rPr lang="en-US" sz="1400" b="1" kern="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Round</a:t>
            </a:r>
            <a:r>
              <a:rPr lang="ru-RU" sz="1400" b="1" kern="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  <a:sym typeface="Arial"/>
              </a:rPr>
              <a:t> для педагогов</a:t>
            </a:r>
            <a:endParaRPr lang="ru-RU" sz="900" b="1" kern="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  <a:sym typeface="Arial"/>
            </a:endParaRPr>
          </a:p>
          <a:p>
            <a:pPr defTabSz="685800">
              <a:buClr>
                <a:srgbClr val="000000"/>
              </a:buClr>
              <a:defRPr/>
            </a:pPr>
            <a:endParaRPr lang="ru-RU" sz="900" b="1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pPr defTabSz="685800">
              <a:buClr>
                <a:srgbClr val="000000"/>
              </a:buClr>
              <a:defRPr/>
            </a:pPr>
            <a:endParaRPr lang="ru-RU" sz="900" b="1" kern="0" dirty="0">
              <a:latin typeface="Golos Text" panose="020B0604020202020204" charset="-52"/>
              <a:cs typeface="Golos Text" panose="020B0604020202020204" charset="-52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1C33807-9C33-420D-9E5D-5600A14EE172}"/>
              </a:ext>
            </a:extLst>
          </p:cNvPr>
          <p:cNvSpPr/>
          <p:nvPr/>
        </p:nvSpPr>
        <p:spPr>
          <a:xfrm>
            <a:off x="4676056" y="616332"/>
            <a:ext cx="4467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Neue Machina Ultrabold" pitchFamily="2" charset="0"/>
                <a:cs typeface="Golos Text" panose="020B0503020202020204" pitchFamily="34" charset="0"/>
              </a:rPr>
              <a:t>Сегодня рассказывает и отвечает на вопросы:</a:t>
            </a:r>
          </a:p>
          <a:p>
            <a:r>
              <a:rPr lang="ru-RU" sz="1400" dirty="0">
                <a:latin typeface="Neue Machina Ultrabold" pitchFamily="2" charset="0"/>
                <a:cs typeface="Golos Text" panose="020B0503020202020204" pitchFamily="34" charset="0"/>
              </a:rPr>
              <a:t>Янышева Эльвина</a:t>
            </a:r>
          </a:p>
          <a:p>
            <a:endParaRPr lang="ru-RU" sz="1400" dirty="0">
              <a:latin typeface="Neue Machina Ultrabold" pitchFamily="2" charset="0"/>
              <a:cs typeface="Golos Text" panose="020B05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Neue Machina Ultrabold" pitchFamily="2" charset="0"/>
                <a:cs typeface="Golos Text" panose="020B0503020202020204" pitchFamily="34" charset="0"/>
              </a:rPr>
              <a:t>КФУ (бакалавр: бизнес-аналитик, магистратура: поведенческая психология)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Neue Machina Ultrabold" pitchFamily="2" charset="0"/>
                <a:cs typeface="Golos Text" panose="020B0503020202020204" pitchFamily="34" charset="0"/>
              </a:rPr>
              <a:t>Работа с подростками в креативных программах (4 года)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Neue Machina Ultrabold" pitchFamily="2" charset="0"/>
                <a:cs typeface="Golos Text" panose="020B0503020202020204" pitchFamily="34" charset="0"/>
              </a:rPr>
              <a:t>Работа в </a:t>
            </a:r>
            <a:r>
              <a:rPr lang="en-US" sz="1200" dirty="0">
                <a:latin typeface="Neue Machina Ultrabold" pitchFamily="2" charset="0"/>
                <a:cs typeface="Golos Text" panose="020B0503020202020204" pitchFamily="34" charset="0"/>
              </a:rPr>
              <a:t>It (5 </a:t>
            </a:r>
            <a:r>
              <a:rPr lang="ru-RU" sz="1200" dirty="0">
                <a:latin typeface="Neue Machina Ultrabold" pitchFamily="2" charset="0"/>
                <a:cs typeface="Golos Text" panose="020B0503020202020204" pitchFamily="34" charset="0"/>
              </a:rPr>
              <a:t>лет</a:t>
            </a:r>
            <a:r>
              <a:rPr lang="en-US" sz="1200" dirty="0">
                <a:latin typeface="Neue Machina Ultrabold" pitchFamily="2" charset="0"/>
                <a:cs typeface="Golos Text" panose="020B0503020202020204" pitchFamily="34" charset="0"/>
              </a:rPr>
              <a:t>)</a:t>
            </a:r>
            <a:endParaRPr lang="ru-RU" sz="1200" dirty="0">
              <a:latin typeface="Neue Machina Ultrabold" pitchFamily="2" charset="0"/>
              <a:cs typeface="Golos Text" panose="020B0503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Neue Machina Ultrabold" pitchFamily="2" charset="0"/>
              <a:cs typeface="Golos Text" panose="020B0503020202020204" pitchFamily="34" charset="0"/>
            </a:endParaRPr>
          </a:p>
          <a:p>
            <a:r>
              <a:rPr lang="ru-RU" sz="1400" dirty="0">
                <a:latin typeface="Neue Machina Ultrabold" pitchFamily="2" charset="0"/>
                <a:cs typeface="Golos Text" panose="020B0503020202020204" pitchFamily="34" charset="0"/>
              </a:rPr>
              <a:t>Руководитель </a:t>
            </a:r>
            <a:r>
              <a:rPr lang="en-US" sz="1400" dirty="0">
                <a:latin typeface="Neue Machina Ultrabold" pitchFamily="2" charset="0"/>
                <a:cs typeface="Golos Text" panose="020B0503020202020204" pitchFamily="34" charset="0"/>
              </a:rPr>
              <a:t>B2C </a:t>
            </a:r>
            <a:r>
              <a:rPr lang="ru-RU" sz="1400" dirty="0">
                <a:latin typeface="Neue Machina Ultrabold" pitchFamily="2" charset="0"/>
                <a:cs typeface="Golos Text" panose="020B0503020202020204" pitchFamily="34" charset="0"/>
              </a:rPr>
              <a:t>направления </a:t>
            </a:r>
            <a:r>
              <a:rPr lang="en-US" sz="1400" dirty="0">
                <a:latin typeface="Neue Machina Ultrabold" pitchFamily="2" charset="0"/>
                <a:cs typeface="Golos Text" panose="020B0503020202020204" pitchFamily="34" charset="0"/>
              </a:rPr>
              <a:t>Round</a:t>
            </a:r>
            <a:r>
              <a:rPr lang="ru-RU" sz="1400" dirty="0">
                <a:latin typeface="Neue Machina Ultrabold" pitchFamily="2" charset="0"/>
                <a:cs typeface="Golos Text" panose="020B0503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Neue Machina Ultrabold" pitchFamily="2" charset="0"/>
                <a:cs typeface="Golos Text" panose="020B0503020202020204" pitchFamily="34" charset="0"/>
              </a:rPr>
              <a:t>Создание обучающего контента;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latin typeface="Neue Machina Ultrabold" pitchFamily="2" charset="0"/>
                <a:cs typeface="Golos Text" panose="020B0503020202020204" pitchFamily="34" charset="0"/>
              </a:rPr>
              <a:t>Организация офлайн мероприятий.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pic>
        <p:nvPicPr>
          <p:cNvPr id="1026" name="Picture 2" descr="Стрелка вниз ПНГ на Прозрачном Фоне • Скачать PNG Стрелка вниз">
            <a:extLst>
              <a:ext uri="{FF2B5EF4-FFF2-40B4-BE49-F238E27FC236}">
                <a16:creationId xmlns:a16="http://schemas.microsoft.com/office/drawing/2014/main" xmlns="" id="{12DBF093-8FF6-4728-982B-E7998688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4750">
            <a:off x="4883351" y="3123950"/>
            <a:ext cx="354822" cy="4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85B79C-9354-4243-A528-4A2B43B11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8EAB5DC-10E4-4A4B-AFAC-9C887C9ECFB1}"/>
              </a:ext>
            </a:extLst>
          </p:cNvPr>
          <p:cNvSpPr/>
          <p:nvPr/>
        </p:nvSpPr>
        <p:spPr>
          <a:xfrm>
            <a:off x="78764" y="3070500"/>
            <a:ext cx="5166745" cy="1653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BE409B4B-23F7-4762-A455-35C44A18EF0A}"/>
              </a:ext>
            </a:extLst>
          </p:cNvPr>
          <p:cNvSpPr/>
          <p:nvPr/>
        </p:nvSpPr>
        <p:spPr>
          <a:xfrm>
            <a:off x="78765" y="628538"/>
            <a:ext cx="5213316" cy="1369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3CAC2-89E9-465D-8F57-403DE51BC082}"/>
              </a:ext>
            </a:extLst>
          </p:cNvPr>
          <p:cNvSpPr txBox="1"/>
          <p:nvPr/>
        </p:nvSpPr>
        <p:spPr>
          <a:xfrm>
            <a:off x="663735" y="3160133"/>
            <a:ext cx="2900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Не выбирают одну профессию на всю жизнь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D05A18-ADD2-4417-95F8-9143C4230B32}"/>
              </a:ext>
            </a:extLst>
          </p:cNvPr>
          <p:cNvSpPr txBox="1"/>
          <p:nvPr/>
        </p:nvSpPr>
        <p:spPr>
          <a:xfrm>
            <a:off x="644523" y="3669969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Чтобы стать успешным, нужно стать профи в чем-то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09481F-588C-4E18-B826-2EBF576A2302}"/>
              </a:ext>
            </a:extLst>
          </p:cNvPr>
          <p:cNvSpPr txBox="1"/>
          <p:nvPr/>
        </p:nvSpPr>
        <p:spPr>
          <a:xfrm>
            <a:off x="672310" y="641576"/>
            <a:ext cx="475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Приоритет прикладных навыков, которые можно получить «сегодня», а использовать «завтра»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A22DAC-F3DC-4E50-9DEC-736A4E3A0DB6}"/>
              </a:ext>
            </a:extLst>
          </p:cNvPr>
          <p:cNvSpPr txBox="1"/>
          <p:nvPr/>
        </p:nvSpPr>
        <p:spPr>
          <a:xfrm>
            <a:off x="668072" y="1035970"/>
            <a:ext cx="4573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Высшее образование – не обязательный залог успеха.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F11DAA-5201-4809-A79E-9D32C6B14FEA}"/>
              </a:ext>
            </a:extLst>
          </p:cNvPr>
          <p:cNvSpPr txBox="1"/>
          <p:nvPr/>
        </p:nvSpPr>
        <p:spPr>
          <a:xfrm>
            <a:off x="649233" y="3908541"/>
            <a:ext cx="4608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Важно, чем занимается компания, какие ценности транслирует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5D6490-528D-4DA6-A3A8-6E0C0F7E7B85}"/>
              </a:ext>
            </a:extLst>
          </p:cNvPr>
          <p:cNvSpPr txBox="1"/>
          <p:nvPr/>
        </p:nvSpPr>
        <p:spPr>
          <a:xfrm>
            <a:off x="636999" y="4428896"/>
            <a:ext cx="1342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12529"/>
                </a:solidFill>
                <a:latin typeface="-apple-system"/>
              </a:rPr>
              <a:t>Work-life balance</a:t>
            </a:r>
            <a:endParaRPr lang="ru-RU" sz="11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444BFA-4922-4B83-8CCE-1A62BC34955E}"/>
              </a:ext>
            </a:extLst>
          </p:cNvPr>
          <p:cNvSpPr txBox="1"/>
          <p:nvPr/>
        </p:nvSpPr>
        <p:spPr>
          <a:xfrm>
            <a:off x="636999" y="2139702"/>
            <a:ext cx="4428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Отсутствие иерархии и безусловных авторитетов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610C67-1014-4C32-AA50-3D1BE08BBA51}"/>
              </a:ext>
            </a:extLst>
          </p:cNvPr>
          <p:cNvSpPr txBox="1"/>
          <p:nvPr/>
        </p:nvSpPr>
        <p:spPr>
          <a:xfrm>
            <a:off x="644523" y="2620616"/>
            <a:ext cx="4428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Плохо концентрируются на одном, многозадачные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87A810-F73A-476E-961C-647F7809B495}"/>
              </a:ext>
            </a:extLst>
          </p:cNvPr>
          <p:cNvSpPr txBox="1"/>
          <p:nvPr/>
        </p:nvSpPr>
        <p:spPr>
          <a:xfrm>
            <a:off x="644523" y="2378104"/>
            <a:ext cx="4428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Нуждаются в похвале и менторстве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B0755C-674A-48E3-A609-727602F3E65A}"/>
              </a:ext>
            </a:extLst>
          </p:cNvPr>
          <p:cNvSpPr txBox="1"/>
          <p:nvPr/>
        </p:nvSpPr>
        <p:spPr>
          <a:xfrm>
            <a:off x="660930" y="4166035"/>
            <a:ext cx="4428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Важно, как называется их должность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596935B-DA2E-4A79-80EB-55B49DCDAF07}"/>
              </a:ext>
            </a:extLst>
          </p:cNvPr>
          <p:cNvSpPr/>
          <p:nvPr/>
        </p:nvSpPr>
        <p:spPr>
          <a:xfrm>
            <a:off x="5712642" y="641576"/>
            <a:ext cx="325959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latin typeface="Golos Text" panose="020B0604020202020204" charset="-52"/>
                <a:cs typeface="Golos Text" panose="020B0604020202020204" charset="-52"/>
              </a:rPr>
              <a:t>ЗУМЕРЫ</a:t>
            </a:r>
            <a:r>
              <a:rPr lang="ru-RU" sz="1050" dirty="0">
                <a:latin typeface="Golos Text" panose="020B0604020202020204" charset="-52"/>
                <a:cs typeface="Golos Text" panose="020B0604020202020204" charset="-52"/>
              </a:rPr>
              <a:t> </a:t>
            </a:r>
          </a:p>
          <a:p>
            <a:pPr>
              <a:buClr>
                <a:schemeClr val="bg1"/>
              </a:buClr>
            </a:pPr>
            <a:r>
              <a:rPr lang="ru-RU" sz="1050" dirty="0">
                <a:latin typeface="Golos Text" panose="020B0604020202020204" charset="-52"/>
                <a:cs typeface="Golos Text" panose="020B0604020202020204" charset="-52"/>
              </a:rPr>
              <a:t>(2000 – 2012 г.р.)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0EC09318-DFCD-49BA-B6CB-888DA310FAAE}"/>
              </a:ext>
            </a:extLst>
          </p:cNvPr>
          <p:cNvSpPr/>
          <p:nvPr/>
        </p:nvSpPr>
        <p:spPr>
          <a:xfrm>
            <a:off x="77146" y="2027806"/>
            <a:ext cx="5168363" cy="101363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A131FF-C987-4D15-A64C-524A74694E05}"/>
              </a:ext>
            </a:extLst>
          </p:cNvPr>
          <p:cNvSpPr txBox="1"/>
          <p:nvPr/>
        </p:nvSpPr>
        <p:spPr>
          <a:xfrm rot="16200000">
            <a:off x="-60568" y="3768860"/>
            <a:ext cx="754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212529"/>
                </a:solidFill>
                <a:latin typeface="-apple-system"/>
              </a:rPr>
              <a:t>В работе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079C5D-04D4-4DEF-A033-227456C020C2}"/>
              </a:ext>
            </a:extLst>
          </p:cNvPr>
          <p:cNvSpPr txBox="1"/>
          <p:nvPr/>
        </p:nvSpPr>
        <p:spPr>
          <a:xfrm rot="16200000">
            <a:off x="-44042" y="2378422"/>
            <a:ext cx="724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212529"/>
                </a:solidFill>
                <a:latin typeface="-apple-system"/>
              </a:rPr>
              <a:t>В целом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E10F66-0221-41FA-B621-65893B47E067}"/>
              </a:ext>
            </a:extLst>
          </p:cNvPr>
          <p:cNvSpPr txBox="1"/>
          <p:nvPr/>
        </p:nvSpPr>
        <p:spPr>
          <a:xfrm rot="16200000">
            <a:off x="-220117" y="1139121"/>
            <a:ext cx="932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212529"/>
                </a:solidFill>
                <a:latin typeface="-apple-system"/>
              </a:rPr>
              <a:t>В обучении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5E3F83-F9D7-428B-9569-BE037CDF788C}"/>
              </a:ext>
            </a:extLst>
          </p:cNvPr>
          <p:cNvSpPr txBox="1"/>
          <p:nvPr/>
        </p:nvSpPr>
        <p:spPr>
          <a:xfrm>
            <a:off x="660930" y="3414129"/>
            <a:ext cx="1342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Хотят своё дело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740E4C2-0CC2-47F7-9AB5-D1B500FD3AC9}"/>
              </a:ext>
            </a:extLst>
          </p:cNvPr>
          <p:cNvSpPr txBox="1"/>
          <p:nvPr/>
        </p:nvSpPr>
        <p:spPr>
          <a:xfrm>
            <a:off x="660930" y="1268772"/>
            <a:ext cx="4573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Тяжело воспринимают длинные лекции, оптимально 5-9 минутные ролики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364954F-1A36-4CDF-A759-8A2ABFBE7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490">
            <a:off x="6234212" y="1461386"/>
            <a:ext cx="2895235" cy="23607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09460A3-B420-4514-B73D-A6E653D29F4F}"/>
              </a:ext>
            </a:extLst>
          </p:cNvPr>
          <p:cNvSpPr txBox="1"/>
          <p:nvPr/>
        </p:nvSpPr>
        <p:spPr>
          <a:xfrm>
            <a:off x="660930" y="1664199"/>
            <a:ext cx="4573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212529"/>
                </a:solidFill>
                <a:latin typeface="-apple-system"/>
              </a:rPr>
              <a:t>Клиповое мышление, высокая скорость принятия решения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CA4D636-BB55-4035-A9DB-4C3FD3928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94" y="-2252786"/>
            <a:ext cx="11908012" cy="1175534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21494" y="2028825"/>
            <a:ext cx="3552806" cy="2681872"/>
            <a:chOff x="4004823" y="2705099"/>
            <a:chExt cx="4737075" cy="357582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004823" y="2705099"/>
              <a:ext cx="4737075" cy="3575829"/>
            </a:xfrm>
            <a:prstGeom prst="roundRect">
              <a:avLst>
                <a:gd name="adj" fmla="val 307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241660" y="3070556"/>
              <a:ext cx="4346126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r>
                <a:rPr lang="ru-RU" sz="1050" dirty="0">
                  <a:solidFill>
                    <a:schemeClr val="bg1"/>
                  </a:solidFill>
                  <a:latin typeface="Golos Text" panose="020B0604020202020204" charset="-52"/>
                  <a:cs typeface="Golos Text" panose="020B0604020202020204" charset="-52"/>
                </a:rPr>
                <a:t>Выбирают не отрасль-профессию-работодателя, а школьные предметы</a:t>
              </a:r>
            </a:p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endParaRPr lang="ru-RU" sz="1050" dirty="0">
                <a:solidFill>
                  <a:schemeClr val="bg1"/>
                </a:solidFill>
                <a:latin typeface="Golos Text" panose="020B0604020202020204" charset="-52"/>
                <a:cs typeface="Golos Text" panose="020B0604020202020204" charset="-52"/>
              </a:endParaRPr>
            </a:p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r>
                <a:rPr lang="ru-RU" sz="1050" dirty="0">
                  <a:solidFill>
                    <a:schemeClr val="bg1"/>
                  </a:solidFill>
                  <a:latin typeface="Golos Text" panose="020B0604020202020204" charset="-52"/>
                  <a:cs typeface="Golos Text" panose="020B0604020202020204" charset="-52"/>
                </a:rPr>
                <a:t>Учебное заведение после школы определяется набором ЕГЭ, которые сдаются, и их результатом</a:t>
              </a:r>
            </a:p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endParaRPr lang="ru-RU" sz="1050" dirty="0">
                <a:solidFill>
                  <a:schemeClr val="bg1"/>
                </a:solidFill>
                <a:latin typeface="Golos Text" panose="020B0604020202020204" charset="-52"/>
                <a:cs typeface="Golos Text" panose="020B0604020202020204" charset="-52"/>
              </a:endParaRPr>
            </a:p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r>
                <a:rPr lang="ru-RU" sz="1050" dirty="0">
                  <a:solidFill>
                    <a:schemeClr val="bg1"/>
                  </a:solidFill>
                  <a:latin typeface="Golos Text" panose="020B0604020202020204" charset="-52"/>
                  <a:cs typeface="Golos Text" panose="020B0604020202020204" charset="-52"/>
                </a:rPr>
                <a:t>Не прослеживается связка: экзамены – университет – будущий работодатель</a:t>
              </a:r>
            </a:p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endParaRPr lang="ru-RU" sz="1050" dirty="0">
                <a:solidFill>
                  <a:schemeClr val="bg1"/>
                </a:solidFill>
                <a:latin typeface="Golos Text" panose="020B0604020202020204" charset="-52"/>
                <a:cs typeface="Golos Text" panose="020B0604020202020204" charset="-52"/>
              </a:endParaRPr>
            </a:p>
            <a:p>
              <a:pPr marL="214313" indent="-214313">
                <a:buClr>
                  <a:schemeClr val="bg1"/>
                </a:buClr>
                <a:buFont typeface="Golos Text" panose="020B0604020202020204" charset="-52"/>
                <a:buChar char="‒"/>
              </a:pPr>
              <a:r>
                <a:rPr lang="ru-RU" sz="1050" dirty="0">
                  <a:solidFill>
                    <a:schemeClr val="bg1"/>
                  </a:solidFill>
                  <a:latin typeface="Golos Text" panose="020B0604020202020204" charset="-52"/>
                  <a:cs typeface="Golos Text" panose="020B0604020202020204" charset="-52"/>
                </a:rPr>
                <a:t>Высшее образование понимается как способ больше зарабатывать или «Чтобы родители были довольны»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18323" y="1361018"/>
            <a:ext cx="25695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Golos Text" panose="020B0604020202020204" charset="-52"/>
                <a:cs typeface="Golos Text" panose="020B0604020202020204" charset="-52"/>
              </a:rPr>
              <a:t>Опыт общения с подростками 9-11</a:t>
            </a:r>
            <a:r>
              <a:rPr lang="en-US" sz="1350" dirty="0">
                <a:latin typeface="Golos Text" panose="020B0604020202020204" charset="-52"/>
                <a:cs typeface="Golos Text" panose="020B0604020202020204" charset="-52"/>
              </a:rPr>
              <a:t> </a:t>
            </a:r>
            <a:r>
              <a:rPr lang="ru-RU" sz="1350" dirty="0">
                <a:latin typeface="Golos Text" panose="020B0604020202020204" charset="-52"/>
                <a:cs typeface="Golos Text" panose="020B0604020202020204" charset="-52"/>
              </a:rPr>
              <a:t>классов: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19993"/>
            <a:ext cx="413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Neue Machina Ultrabold" pitchFamily="2" charset="0"/>
                <a:cs typeface="Golos Text" panose="020B0503020202020204" pitchFamily="34" charset="0"/>
              </a:rPr>
              <a:t>СТАТИСТИКА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329128" y="824501"/>
            <a:ext cx="3483232" cy="2238810"/>
            <a:chOff x="616420" y="2693795"/>
            <a:chExt cx="3154197" cy="298507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51313" y="5124877"/>
              <a:ext cx="180459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не знают кем хотят стать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7011" y="3281382"/>
              <a:ext cx="314360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не связывают свои интересы</a:t>
              </a:r>
            </a:p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и способности с профессией</a:t>
              </a:r>
              <a:endParaRPr lang="en-US" sz="1050" dirty="0">
                <a:latin typeface="Golos Text" panose="020B0604020202020204" charset="-52"/>
                <a:cs typeface="Golos Text" panose="020B0604020202020204" charset="-52"/>
              </a:endParaRPr>
            </a:p>
            <a:p>
              <a:endParaRPr lang="en-US" sz="1200" dirty="0">
                <a:latin typeface="Golos Text" panose="020B0604020202020204" charset="-52"/>
                <a:cs typeface="Golos Text" panose="020B0604020202020204" charset="-52"/>
              </a:endParaRPr>
            </a:p>
            <a:p>
              <a:r>
                <a:rPr lang="ru-RU" sz="900" dirty="0">
                  <a:latin typeface="Golos Text" panose="020B0604020202020204" charset="-52"/>
                  <a:cs typeface="Golos Text" panose="020B0604020202020204" charset="-52"/>
                </a:rPr>
                <a:t>(даже не задумываются, что так не только можно делать, но и нужно!)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C4F204C-6B75-EC4B-80C1-803D80616B95}"/>
                </a:ext>
              </a:extLst>
            </p:cNvPr>
            <p:cNvSpPr/>
            <p:nvPr/>
          </p:nvSpPr>
          <p:spPr>
            <a:xfrm>
              <a:off x="640723" y="4558303"/>
              <a:ext cx="106909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highlight>
                    <a:srgbClr val="FF0000"/>
                  </a:highlight>
                  <a:latin typeface="Neue Machina Ultrabold" pitchFamily="2" charset="0"/>
                </a:rPr>
                <a:t>70</a:t>
              </a:r>
              <a:r>
                <a:rPr lang="en-US" sz="2400" b="1" dirty="0">
                  <a:solidFill>
                    <a:schemeClr val="bg1"/>
                  </a:solidFill>
                  <a:highlight>
                    <a:srgbClr val="FF0000"/>
                  </a:highlight>
                  <a:latin typeface="Neue Machina Ultrabold" pitchFamily="2" charset="0"/>
                </a:rPr>
                <a:t>%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C4F204C-6B75-EC4B-80C1-803D80616B95}"/>
                </a:ext>
              </a:extLst>
            </p:cNvPr>
            <p:cNvSpPr/>
            <p:nvPr/>
          </p:nvSpPr>
          <p:spPr>
            <a:xfrm>
              <a:off x="616420" y="2693795"/>
              <a:ext cx="106909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  <a:highlight>
                    <a:srgbClr val="FF0000"/>
                  </a:highlight>
                  <a:latin typeface="Neue Machina Ultrabold" pitchFamily="2" charset="0"/>
                </a:rPr>
                <a:t>7</a:t>
              </a:r>
              <a:r>
                <a:rPr lang="en-US" sz="2400" b="1" dirty="0">
                  <a:solidFill>
                    <a:schemeClr val="bg1"/>
                  </a:solidFill>
                  <a:highlight>
                    <a:srgbClr val="FF0000"/>
                  </a:highlight>
                  <a:latin typeface="Neue Machina Ultrabold" pitchFamily="2" charset="0"/>
                </a:rPr>
                <a:t>5%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049" flipH="1">
            <a:off x="4434502" y="3330389"/>
            <a:ext cx="1351437" cy="1351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19" y="750283"/>
            <a:ext cx="2378656" cy="40537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32">
            <a:off x="8507599" y="2680977"/>
            <a:ext cx="311264" cy="186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6414EC0-D651-49AE-8E04-4BCBBAD24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722" y="-68998"/>
            <a:ext cx="8714002" cy="86022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0722" y="56388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Neue Machina Ultrabold" pitchFamily="2" charset="0"/>
                <a:cs typeface="Golos Text" panose="020B0503020202020204" pitchFamily="34" charset="0"/>
              </a:rPr>
              <a:t>КАК СТАТЬ УСПЕШНЫМ?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71550"/>
            <a:ext cx="1149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Neue Machina Ultrabold" panose="020B0604020202020204" charset="-52"/>
                <a:cs typeface="Golos Text" panose="020B0604020202020204" charset="-52"/>
              </a:rPr>
              <a:t>КАК СЕЙЧАС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6690" y="1458342"/>
            <a:ext cx="9306482" cy="1728502"/>
            <a:chOff x="-82341" y="3012298"/>
            <a:chExt cx="12699155" cy="230466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-82341" y="3607688"/>
              <a:ext cx="12468665" cy="170927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DEE2F0"/>
              </a:solidFill>
            </a:ln>
            <a:effectLst>
              <a:outerShdw blurRad="368300" sx="102000" sy="102000" algn="ctr" rotWithShape="0">
                <a:srgbClr val="8495BA">
                  <a:alpha val="13725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Noto Sans" panose="020B0802040504020204" pitchFamily="34"/>
                <a:ea typeface="Noto Sans" panose="020B0802040504020204" pitchFamily="34"/>
                <a:cs typeface="Noto Sans" panose="020B0802040504020204" pitchFamily="34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0724" y="4678190"/>
              <a:ext cx="24797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Увлечения + софт </a:t>
              </a:r>
              <a:r>
                <a:rPr lang="ru-RU" sz="1050" dirty="0" err="1">
                  <a:latin typeface="Golos Text" panose="020B0604020202020204" charset="-52"/>
                  <a:cs typeface="Golos Text" panose="020B0604020202020204" charset="-52"/>
                </a:rPr>
                <a:t>скиллы</a:t>
              </a:r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 </a:t>
              </a:r>
            </a:p>
            <a:p>
              <a:endParaRPr lang="ru-RU" sz="1050" dirty="0">
                <a:latin typeface="Golos Text" panose="020B0604020202020204" charset="-52"/>
                <a:cs typeface="Golos Text" panose="020B0604020202020204" charset="-5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95743" y="4678190"/>
              <a:ext cx="17744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Выбор профессии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30408" y="4678190"/>
              <a:ext cx="1113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Факультет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04286" y="4678188"/>
              <a:ext cx="11759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Набор ЕГЭ</a:t>
              </a:r>
            </a:p>
          </p:txBody>
        </p:sp>
        <p:cxnSp>
          <p:nvCxnSpPr>
            <p:cNvPr id="45" name="Прямая соединительная линия 44"/>
            <p:cNvCxnSpPr>
              <a:cxnSpLocks/>
              <a:stCxn id="46" idx="2"/>
              <a:endCxn id="73" idx="3"/>
            </p:cNvCxnSpPr>
            <p:nvPr/>
          </p:nvCxnSpPr>
          <p:spPr>
            <a:xfrm flipV="1">
              <a:off x="943272" y="4462328"/>
              <a:ext cx="11443051" cy="27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Овал 45"/>
            <p:cNvSpPr/>
            <p:nvPr/>
          </p:nvSpPr>
          <p:spPr>
            <a:xfrm>
              <a:off x="943272" y="4389104"/>
              <a:ext cx="201925" cy="2019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474390" y="4373473"/>
              <a:ext cx="201924" cy="2019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653720" y="4387671"/>
              <a:ext cx="201924" cy="2019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167249" y="4378490"/>
              <a:ext cx="201924" cy="2019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703960" y="4387671"/>
              <a:ext cx="201924" cy="2019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695325" y="3607689"/>
              <a:ext cx="1012031" cy="45719"/>
            </a:xfrm>
            <a:prstGeom prst="roundRect">
              <a:avLst/>
            </a:prstGeom>
            <a:solidFill>
              <a:srgbClr val="860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1330587" y="4486012"/>
              <a:ext cx="9278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3580726" y="4486553"/>
              <a:ext cx="115518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V="1">
              <a:off x="5862585" y="4483346"/>
              <a:ext cx="652182" cy="176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7287420" y="4485114"/>
              <a:ext cx="10306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8576421" y="4678186"/>
              <a:ext cx="40403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Занимаешься любимым делом</a:t>
              </a: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70363">
              <a:off x="11186040" y="3012298"/>
              <a:ext cx="1022937" cy="102293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545173" y="2076902"/>
            <a:ext cx="1091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Neue Machina Ultrabold" panose="020B0604020202020204" charset="-52"/>
                <a:cs typeface="Golos Text" panose="020B0604020202020204" charset="-52"/>
              </a:rPr>
              <a:t>КАК НУЖНО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83568" y="1149417"/>
            <a:ext cx="8484360" cy="663564"/>
            <a:chOff x="627122" y="2266039"/>
            <a:chExt cx="11866006" cy="884753"/>
          </a:xfrm>
        </p:grpSpPr>
        <p:cxnSp>
          <p:nvCxnSpPr>
            <p:cNvPr id="10" name="Прямая соединительная линия 9"/>
            <p:cNvCxnSpPr>
              <a:cxnSpLocks/>
              <a:stCxn id="11" idx="2"/>
            </p:cNvCxnSpPr>
            <p:nvPr/>
          </p:nvCxnSpPr>
          <p:spPr>
            <a:xfrm>
              <a:off x="695325" y="2367002"/>
              <a:ext cx="11797803" cy="115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8168210" y="2570752"/>
              <a:ext cx="40403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Выгорание</a:t>
              </a:r>
              <a:endParaRPr lang="en-US" sz="1050" dirty="0">
                <a:latin typeface="Golos Text" panose="020B0604020202020204" charset="-52"/>
                <a:cs typeface="Golos Text" panose="020B0604020202020204" charset="-52"/>
              </a:endParaRPr>
            </a:p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и низкая эффективность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7122" y="2570756"/>
              <a:ext cx="59246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ЕГЭ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13926" y="2570756"/>
              <a:ext cx="21206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Факультет </a:t>
              </a:r>
            </a:p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(куда хватило баллов)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49086" y="2570755"/>
              <a:ext cx="14858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Кем работать?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84128" y="2596794"/>
              <a:ext cx="160790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Как  сохранить </a:t>
              </a:r>
            </a:p>
            <a:p>
              <a:r>
                <a:rPr lang="ru-RU" sz="1050" dirty="0">
                  <a:latin typeface="Golos Text" panose="020B0604020202020204" charset="-52"/>
                  <a:cs typeface="Golos Text" panose="020B0604020202020204" charset="-52"/>
                </a:rPr>
                <a:t>мотивацию?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rot="16200000">
              <a:off x="1088581" y="2193897"/>
              <a:ext cx="0" cy="369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695325" y="2266039"/>
              <a:ext cx="201924" cy="201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592574" y="2266039"/>
              <a:ext cx="201924" cy="201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849795" y="2280236"/>
              <a:ext cx="201923" cy="201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863965" y="2271056"/>
              <a:ext cx="201923" cy="201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280970" y="2280236"/>
              <a:ext cx="201923" cy="2019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flipV="1">
              <a:off x="1794498" y="2378578"/>
              <a:ext cx="115518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4404093" y="2376837"/>
              <a:ext cx="927729" cy="17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6315100" y="2367000"/>
              <a:ext cx="10306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0" y="4191481"/>
            <a:ext cx="5597372" cy="396493"/>
            <a:chOff x="-336725" y="5588655"/>
            <a:chExt cx="7799877" cy="528659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-336725" y="5588655"/>
              <a:ext cx="7799877" cy="528659"/>
            </a:xfrm>
            <a:prstGeom prst="rect">
              <a:avLst/>
            </a:prstGeom>
            <a:solidFill>
              <a:srgbClr val="860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860154" y="5668317"/>
              <a:ext cx="6268398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Neue Machina Ultrabold" panose="020B0604020202020204" charset="-52"/>
                </a:rPr>
                <a:t>Только занимаясь любимым</a:t>
              </a:r>
              <a:r>
                <a:rPr lang="en-US" sz="1200" dirty="0">
                  <a:solidFill>
                    <a:schemeClr val="bg1"/>
                  </a:solidFill>
                  <a:latin typeface="Neue Machina Ultrabold" panose="020B0604020202020204" charset="-52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Neue Machina Ultrabold" panose="020B0604020202020204" charset="-52"/>
                </a:rPr>
                <a:t>делом можно стать успешным!</a:t>
              </a:r>
            </a:p>
          </p:txBody>
        </p: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735" y="3477121"/>
            <a:ext cx="1392341" cy="133607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098C66D-963B-4D93-B7F1-3F2E89EB3B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C9787D0-CD60-4020-9696-3BA058D6D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18" y="-1172666"/>
            <a:ext cx="10979843" cy="1083907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121115F-F518-43B7-A7EA-22A861465759}"/>
              </a:ext>
            </a:extLst>
          </p:cNvPr>
          <p:cNvCxnSpPr/>
          <p:nvPr/>
        </p:nvCxnSpPr>
        <p:spPr>
          <a:xfrm>
            <a:off x="4572000" y="555526"/>
            <a:ext cx="0" cy="410445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B62DEDF-5A9F-4491-924F-152AE2A8E62F}"/>
              </a:ext>
            </a:extLst>
          </p:cNvPr>
          <p:cNvCxnSpPr>
            <a:cxnSpLocks/>
          </p:cNvCxnSpPr>
          <p:nvPr/>
        </p:nvCxnSpPr>
        <p:spPr>
          <a:xfrm flipH="1">
            <a:off x="179512" y="2571750"/>
            <a:ext cx="871296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70DC96-2222-4B4B-B068-8E4BB47A40CA}"/>
              </a:ext>
            </a:extLst>
          </p:cNvPr>
          <p:cNvSpPr txBox="1"/>
          <p:nvPr/>
        </p:nvSpPr>
        <p:spPr>
          <a:xfrm rot="16200000">
            <a:off x="53677" y="1395369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12529"/>
                </a:solidFill>
                <a:latin typeface="-apple-system"/>
              </a:rPr>
              <a:t>США</a:t>
            </a:r>
            <a:endParaRPr lang="ru-RU" sz="12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205B3A-9D07-464F-96D7-322683050145}"/>
              </a:ext>
            </a:extLst>
          </p:cNvPr>
          <p:cNvSpPr txBox="1"/>
          <p:nvPr/>
        </p:nvSpPr>
        <p:spPr>
          <a:xfrm rot="16200000">
            <a:off x="-97963" y="3446403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12529"/>
                </a:solidFill>
                <a:latin typeface="-apple-system"/>
              </a:rPr>
              <a:t>ЯПОНИЯ</a:t>
            </a:r>
            <a:endParaRPr lang="ru-RU" sz="12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B00A5E-94D5-4849-A953-1305476FAD21}"/>
              </a:ext>
            </a:extLst>
          </p:cNvPr>
          <p:cNvSpPr txBox="1"/>
          <p:nvPr/>
        </p:nvSpPr>
        <p:spPr>
          <a:xfrm rot="5400000">
            <a:off x="8272536" y="1395369"/>
            <a:ext cx="104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12529"/>
                </a:solidFill>
                <a:latin typeface="-apple-system"/>
              </a:rPr>
              <a:t>ФРАНЦИЯ</a:t>
            </a:r>
            <a:endParaRPr lang="ru-RU" sz="12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0CD63A-6E8C-46CC-B7A3-E733480F3555}"/>
              </a:ext>
            </a:extLst>
          </p:cNvPr>
          <p:cNvSpPr txBox="1"/>
          <p:nvPr/>
        </p:nvSpPr>
        <p:spPr>
          <a:xfrm>
            <a:off x="630146" y="2987537"/>
            <a:ext cx="3872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ЦА: средняя школа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Глубокая интеграция в учебный процесс, профориентация – основное ядро программы обучения средней школы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Принципы: самоанализ и анализ профессий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Минимум 48 опробованных профессий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D032F8-7405-4AFF-A3D1-AC38BA7FF962}"/>
              </a:ext>
            </a:extLst>
          </p:cNvPr>
          <p:cNvSpPr txBox="1"/>
          <p:nvPr/>
        </p:nvSpPr>
        <p:spPr>
          <a:xfrm>
            <a:off x="627249" y="699542"/>
            <a:ext cx="3872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На протяжении всей учебы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Консультативная служба «</a:t>
            </a:r>
            <a:r>
              <a:rPr lang="ru-RU" sz="1400" dirty="0" err="1">
                <a:solidFill>
                  <a:srgbClr val="212529"/>
                </a:solidFill>
                <a:latin typeface="-apple-system"/>
              </a:rPr>
              <a:t>Гайденс</a:t>
            </a:r>
            <a:r>
              <a:rPr lang="ru-RU" sz="1400" dirty="0">
                <a:solidFill>
                  <a:srgbClr val="212529"/>
                </a:solidFill>
                <a:latin typeface="-apple-system"/>
              </a:rPr>
              <a:t>» в каждой школе: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Инвентарная служба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Служба информации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Служба консультации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Служба устройства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Служба контроля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DE81E47-BE58-47A5-9AEF-A44473EA4626}"/>
              </a:ext>
            </a:extLst>
          </p:cNvPr>
          <p:cNvSpPr txBox="1"/>
          <p:nvPr/>
        </p:nvSpPr>
        <p:spPr>
          <a:xfrm>
            <a:off x="4795869" y="699542"/>
            <a:ext cx="3872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Координируется деятельностью трех министерств: труда, здравоохранения и образования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Информационная направленность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Готовность к проф. выбору зависит от уровня осведомленности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12529"/>
                </a:solidFill>
                <a:latin typeface="-apple-system"/>
              </a:rPr>
              <a:t>Более 500 центров по информации и ориентации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12529"/>
              </a:solidFill>
              <a:latin typeface="-apple-system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7A0553-E404-40C1-AC6E-DE612B762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4825890-4773-431D-AC5E-90F4740E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96" y="-2108770"/>
            <a:ext cx="11908012" cy="11755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164204-E6AA-48A8-93FE-E0B0E7EC555D}"/>
              </a:ext>
            </a:extLst>
          </p:cNvPr>
          <p:cNvSpPr txBox="1"/>
          <p:nvPr/>
        </p:nvSpPr>
        <p:spPr>
          <a:xfrm>
            <a:off x="755642" y="811438"/>
            <a:ext cx="784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Ответственный гос. орган - Министерство труда и социальной защиты (государственный уровень),  центр труда и соц. защиты населения (городской уровень)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6A59D2-F539-4A01-829B-678F09C05B01}"/>
              </a:ext>
            </a:extLst>
          </p:cNvPr>
          <p:cNvSpPr txBox="1"/>
          <p:nvPr/>
        </p:nvSpPr>
        <p:spPr>
          <a:xfrm>
            <a:off x="745006" y="1233779"/>
            <a:ext cx="778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Общий инструмент профориентации – общее тестирование, расшифровка результатов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329C9BA-EBCF-411D-B585-CE43450474B9}"/>
              </a:ext>
            </a:extLst>
          </p:cNvPr>
          <p:cNvSpPr/>
          <p:nvPr/>
        </p:nvSpPr>
        <p:spPr>
          <a:xfrm>
            <a:off x="195789" y="699542"/>
            <a:ext cx="8650056" cy="1263612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Golos Text" panose="020B0604020202020204" charset="-52"/>
              <a:cs typeface="Golos Text" panose="020B060402020202020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07B430-49A0-49F9-9DA8-986AFF4804FB}"/>
              </a:ext>
            </a:extLst>
          </p:cNvPr>
          <p:cNvSpPr txBox="1"/>
          <p:nvPr/>
        </p:nvSpPr>
        <p:spPr>
          <a:xfrm rot="16200000">
            <a:off x="100993" y="1200543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В России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932B50-80FA-4D43-9AEC-FA5659A13BFA}"/>
              </a:ext>
            </a:extLst>
          </p:cNvPr>
          <p:cNvSpPr txBox="1"/>
          <p:nvPr/>
        </p:nvSpPr>
        <p:spPr>
          <a:xfrm>
            <a:off x="226147" y="2125761"/>
            <a:ext cx="4993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Проектория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 - ежегодный форум по обмену опытом педагогов и психологов в области профориентации, мастер-классы для подростков.</a:t>
            </a:r>
          </a:p>
          <a:p>
            <a:endParaRPr lang="ru-RU" sz="100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r>
              <a:rPr lang="ru-RU" sz="1000" b="1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Билет в будущее 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- проект </a:t>
            </a:r>
            <a:r>
              <a:rPr lang="ru-RU" sz="1000" dirty="0" err="1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World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 </a:t>
            </a:r>
            <a:r>
              <a:rPr lang="ru-RU" sz="1000" dirty="0" err="1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Skills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 для школьников 6-11 классов. Одна из его целей - популяризация рабочих профессий и поиск талантливых ребят.</a:t>
            </a:r>
          </a:p>
          <a:p>
            <a:endParaRPr lang="ru-RU" sz="100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r>
              <a:rPr lang="ru-RU" sz="1000" b="1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Школа реальных дел 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- конкурс проектов и прикладных исследований школьников и студентов на основе реальных задач работодателей.</a:t>
            </a:r>
          </a:p>
          <a:p>
            <a:endParaRPr lang="ru-RU" sz="100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r>
              <a:rPr lang="ru-RU" sz="1000" b="1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Всероссийская </a:t>
            </a:r>
            <a:r>
              <a:rPr lang="ru-RU" sz="1000" b="1" dirty="0" err="1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ПрофДиагностика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 - комплексное </a:t>
            </a:r>
            <a:r>
              <a:rPr lang="ru-RU" sz="1000" dirty="0" err="1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профтестирование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 учащихся 9-11 классов с обратной связью и рекомендациями для родителей и детей.</a:t>
            </a:r>
          </a:p>
          <a:p>
            <a:endParaRPr lang="ru-RU" sz="1000" dirty="0">
              <a:solidFill>
                <a:srgbClr val="212529"/>
              </a:solidFill>
              <a:latin typeface="Golos Text" panose="020B0604020202020204" charset="-52"/>
              <a:cs typeface="Golos Text" panose="020B0604020202020204" charset="-52"/>
            </a:endParaRPr>
          </a:p>
          <a:p>
            <a:r>
              <a:rPr lang="ru-RU" sz="1000" b="1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Большая перемена </a:t>
            </a:r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- проект для школьников, педагогов и школ, который помогает подростку раскрыть свои способности и поработать в профессия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CCF6D8-6AAE-498C-9271-425B2D5CDCEF}"/>
              </a:ext>
            </a:extLst>
          </p:cNvPr>
          <p:cNvSpPr txBox="1"/>
          <p:nvPr/>
        </p:nvSpPr>
        <p:spPr>
          <a:xfrm>
            <a:off x="5361840" y="1967553"/>
            <a:ext cx="499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Государственные проекты</a:t>
            </a:r>
          </a:p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по профориентации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</p:txBody>
      </p:sp>
      <p:pic>
        <p:nvPicPr>
          <p:cNvPr id="14" name="Picture 2" descr="Стрелка вниз ПНГ на Прозрачном Фоне • Скачать PNG Стрелка вниз">
            <a:extLst>
              <a:ext uri="{FF2B5EF4-FFF2-40B4-BE49-F238E27FC236}">
                <a16:creationId xmlns:a16="http://schemas.microsoft.com/office/drawing/2014/main" xmlns="" id="{90BA70E8-276D-4627-BFB7-FC073C9D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411852" y="2629826"/>
            <a:ext cx="302364" cy="4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7F6A10-F034-43D0-AE7C-96372CDFD823}"/>
              </a:ext>
            </a:extLst>
          </p:cNvPr>
          <p:cNvSpPr txBox="1"/>
          <p:nvPr/>
        </p:nvSpPr>
        <p:spPr>
          <a:xfrm>
            <a:off x="743748" y="1533861"/>
            <a:ext cx="7787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212529"/>
                </a:solidFill>
                <a:latin typeface="Golos Text" panose="020B0604020202020204" charset="-52"/>
                <a:cs typeface="Golos Text" panose="020B0604020202020204" charset="-52"/>
              </a:rPr>
              <a:t>Целевая аудитория – старшие классы средней школы и старшая школа, перед выбором экзаменов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755CF4A-E0EF-45B7-AE04-009D4862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1E01CC-A773-49CC-90C5-C01C221E117A}"/>
              </a:ext>
            </a:extLst>
          </p:cNvPr>
          <p:cNvSpPr txBox="1"/>
          <p:nvPr/>
        </p:nvSpPr>
        <p:spPr>
          <a:xfrm>
            <a:off x="762828" y="85392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1. Большинство инструментов на маленькую целевую аудиторию: офлайн + конкурсная основа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D126E-ABA2-4E7C-8E4C-45A345A2EE1C}"/>
              </a:ext>
            </a:extLst>
          </p:cNvPr>
          <p:cNvSpPr txBox="1"/>
          <p:nvPr/>
        </p:nvSpPr>
        <p:spPr>
          <a:xfrm>
            <a:off x="762828" y="1622233"/>
            <a:ext cx="7776864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2. Для всех – тестирование в школе или онлайн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188B8D-44C0-48BA-9AF1-E3EC65BAD8B3}"/>
              </a:ext>
            </a:extLst>
          </p:cNvPr>
          <p:cNvSpPr txBox="1"/>
          <p:nvPr/>
        </p:nvSpPr>
        <p:spPr>
          <a:xfrm>
            <a:off x="755576" y="281971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4. Мало реальной практики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24F992-85BB-49F3-BF4A-D847858B60A6}"/>
              </a:ext>
            </a:extLst>
          </p:cNvPr>
          <p:cNvSpPr txBox="1"/>
          <p:nvPr/>
        </p:nvSpPr>
        <p:spPr>
          <a:xfrm>
            <a:off x="762828" y="2240978"/>
            <a:ext cx="628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3. Тест – это инструмент, а не решение проблемы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9B82C5-6C12-4396-BF8A-5B73DE530190}"/>
              </a:ext>
            </a:extLst>
          </p:cNvPr>
          <p:cNvSpPr txBox="1"/>
          <p:nvPr/>
        </p:nvSpPr>
        <p:spPr>
          <a:xfrm>
            <a:off x="763046" y="339844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2529"/>
                </a:solidFill>
                <a:latin typeface="-apple-system"/>
              </a:rPr>
              <a:t>5. Нет понимания, какие компании чем занимаются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618966-3067-480C-969D-3348544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470"/>
            <a:ext cx="504056" cy="3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1207</Words>
  <Application>Microsoft Office PowerPoint</Application>
  <PresentationFormat>Экран (16:9)</PresentationFormat>
  <Paragraphs>261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72</cp:revision>
  <dcterms:created xsi:type="dcterms:W3CDTF">2019-11-08T08:59:02Z</dcterms:created>
  <dcterms:modified xsi:type="dcterms:W3CDTF">2022-04-06T10:15:51Z</dcterms:modified>
</cp:coreProperties>
</file>