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2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353" r:id="rId10"/>
    <p:sldId id="354" r:id="rId11"/>
    <p:sldId id="356" r:id="rId12"/>
    <p:sldId id="357" r:id="rId13"/>
    <p:sldId id="358" r:id="rId14"/>
    <p:sldId id="359" r:id="rId15"/>
    <p:sldId id="360" r:id="rId16"/>
    <p:sldId id="372" r:id="rId17"/>
    <p:sldId id="361" r:id="rId18"/>
    <p:sldId id="362" r:id="rId19"/>
    <p:sldId id="373" r:id="rId20"/>
    <p:sldId id="363" r:id="rId21"/>
    <p:sldId id="364" r:id="rId22"/>
    <p:sldId id="365" r:id="rId23"/>
    <p:sldId id="366" r:id="rId24"/>
    <p:sldId id="368" r:id="rId25"/>
    <p:sldId id="369" r:id="rId26"/>
    <p:sldId id="371" r:id="rId27"/>
    <p:sldId id="266" r:id="rId28"/>
    <p:sldId id="267" r:id="rId29"/>
    <p:sldId id="374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350" r:id="rId56"/>
    <p:sldId id="351" r:id="rId57"/>
    <p:sldId id="293" r:id="rId58"/>
    <p:sldId id="299" r:id="rId59"/>
    <p:sldId id="301" r:id="rId60"/>
    <p:sldId id="302" r:id="rId61"/>
    <p:sldId id="303" r:id="rId62"/>
    <p:sldId id="307" r:id="rId63"/>
    <p:sldId id="308" r:id="rId64"/>
    <p:sldId id="309" r:id="rId65"/>
    <p:sldId id="310" r:id="rId66"/>
    <p:sldId id="311" r:id="rId67"/>
    <p:sldId id="312" r:id="rId68"/>
    <p:sldId id="314" r:id="rId69"/>
    <p:sldId id="319" r:id="rId70"/>
    <p:sldId id="321" r:id="rId71"/>
    <p:sldId id="322" r:id="rId72"/>
    <p:sldId id="326" r:id="rId73"/>
    <p:sldId id="327" r:id="rId74"/>
    <p:sldId id="328" r:id="rId75"/>
    <p:sldId id="329" r:id="rId76"/>
    <p:sldId id="342" r:id="rId77"/>
    <p:sldId id="343" r:id="rId78"/>
    <p:sldId id="344" r:id="rId79"/>
    <p:sldId id="345" r:id="rId80"/>
    <p:sldId id="347" r:id="rId81"/>
    <p:sldId id="348" r:id="rId82"/>
    <p:sldId id="349" r:id="rId83"/>
    <p:sldId id="294" r:id="rId84"/>
    <p:sldId id="298" r:id="rId85"/>
    <p:sldId id="330" r:id="rId86"/>
    <p:sldId id="331" r:id="rId87"/>
    <p:sldId id="332" r:id="rId88"/>
    <p:sldId id="333" r:id="rId89"/>
    <p:sldId id="334" r:id="rId90"/>
    <p:sldId id="335" r:id="rId91"/>
    <p:sldId id="341" r:id="rId92"/>
    <p:sldId id="336" r:id="rId93"/>
    <p:sldId id="337" r:id="rId94"/>
    <p:sldId id="338" r:id="rId95"/>
    <p:sldId id="339" r:id="rId96"/>
    <p:sldId id="340" r:id="rId97"/>
    <p:sldId id="296" r:id="rId98"/>
    <p:sldId id="375" r:id="rId99"/>
    <p:sldId id="257" r:id="rId100"/>
    <p:sldId id="297" r:id="rId101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>
      <p:cViewPr>
        <p:scale>
          <a:sx n="88" d="100"/>
          <a:sy n="88" d="100"/>
        </p:scale>
        <p:origin x="-984" y="-36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359806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91490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755648"/>
            <a:ext cx="7772400" cy="1816608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3606219"/>
            <a:ext cx="7772400" cy="2012949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E3B3D-95B2-4D5D-9A34-F2E77671F162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293105" y="6704380"/>
            <a:ext cx="393696" cy="400110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A03D7ED0-B617-4119-81CE-0501A6D783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8836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200400"/>
            <a:ext cx="4038600" cy="3394473"/>
          </a:xfrm>
          <a:prstGeom prst="rect">
            <a:avLst/>
          </a:prstGeom>
        </p:spPr>
        <p:txBody>
          <a:bodyPr/>
          <a:lstStyle>
            <a:lvl1pPr marL="587828" indent="-587828">
              <a:spcBef>
                <a:spcPts val="1100"/>
              </a:spcBef>
              <a:defRPr sz="4800"/>
            </a:lvl1pPr>
            <a:lvl2pPr>
              <a:spcBef>
                <a:spcPts val="1100"/>
              </a:spcBef>
              <a:defRPr sz="4800"/>
            </a:lvl2pPr>
            <a:lvl3pPr marL="1463039" indent="-548639">
              <a:spcBef>
                <a:spcPts val="1100"/>
              </a:spcBef>
              <a:defRPr sz="4800"/>
            </a:lvl3pPr>
            <a:lvl4pPr marL="1981200" indent="-609600">
              <a:spcBef>
                <a:spcPts val="1100"/>
              </a:spcBef>
              <a:defRPr sz="4800"/>
            </a:lvl4pPr>
            <a:lvl5pPr marL="2438400" indent="-609600">
              <a:spcBef>
                <a:spcPts val="1100"/>
              </a:spcBef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15158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0"/>
              </a:spcBef>
              <a:buSzTx/>
              <a:buFontTx/>
              <a:buNone/>
              <a:defRPr sz="4200" b="1"/>
            </a:lvl1pPr>
            <a:lvl2pPr marL="0" indent="457200">
              <a:spcBef>
                <a:spcPts val="1000"/>
              </a:spcBef>
              <a:buSzTx/>
              <a:buFontTx/>
              <a:buNone/>
              <a:defRPr sz="4200" b="1"/>
            </a:lvl2pPr>
            <a:lvl3pPr marL="0" indent="914400">
              <a:spcBef>
                <a:spcPts val="1000"/>
              </a:spcBef>
              <a:buSzTx/>
              <a:buFontTx/>
              <a:buNone/>
              <a:defRPr sz="4200" b="1"/>
            </a:lvl3pPr>
            <a:lvl4pPr marL="0" indent="1371600">
              <a:spcBef>
                <a:spcPts val="1000"/>
              </a:spcBef>
              <a:buSzTx/>
              <a:buFontTx/>
              <a:buNone/>
              <a:defRPr sz="4200" b="1"/>
            </a:lvl4pPr>
            <a:lvl5pPr marL="0" indent="1828800">
              <a:spcBef>
                <a:spcPts val="1000"/>
              </a:spcBef>
              <a:buSzTx/>
              <a:buFontTx/>
              <a:buNone/>
              <a:defRPr sz="42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6" y="315158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4200" b="1"/>
            </a:pPr>
            <a:endParaRPr/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1" y="220503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575050" y="220503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Текст 3"/>
          <p:cNvSpPr>
            <a:spLocks noGrp="1"/>
          </p:cNvSpPr>
          <p:nvPr>
            <p:ph type="body" sz="quarter" idx="21"/>
          </p:nvPr>
        </p:nvSpPr>
        <p:spPr>
          <a:xfrm>
            <a:off x="457200" y="3076575"/>
            <a:ext cx="3008315" cy="35182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560070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89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245983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602575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Рисунок 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20622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320040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25187" y="6734344"/>
            <a:ext cx="361614" cy="3401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00075" marR="0" indent="-600075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28700" marR="0" indent="-5715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447800" marR="0" indent="-5334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11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688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»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260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3832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8404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297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mailto:intellect@izentr.ru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ru/search/?text=%D0%93%D1%80%D0%B8%D0%B3%D0%BE%D1%80%D0%B8%D0%B9%20%D0%90%D0%BB%D0%B5%D0%BA%D1%81%D0%B0%D0%BD%D0%B4%D1%80%D0%BE%D0%B2&amp;lr=213&amp;clid=2233626&amp;noreask=1&amp;ento=0oCglydXcxNjIwNTYYAioJcnV3NjIwOTgyagjQptC40YDQunIQ0KDQtdC20LjRgdGB0ZHRgEfzUNc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05882" y="2871417"/>
            <a:ext cx="8401942" cy="2060624"/>
          </a:xfrm>
        </p:spPr>
        <p:txBody>
          <a:bodyPr anchor="ctr">
            <a:noAutofit/>
          </a:bodyPr>
          <a:lstStyle/>
          <a:p>
            <a:r>
              <a:rPr lang="ru-RU" sz="3000" b="1" dirty="0">
                <a:solidFill>
                  <a:srgbClr val="0070C0"/>
                </a:solidFill>
                <a:latin typeface="+mn-lt"/>
              </a:rPr>
              <a:t>Мониторинг читательской грамотности, ВПР как способ подготовки к Итоговому собеседованию в 9 классах</a:t>
            </a:r>
            <a:endParaRPr lang="ru-RU" sz="3300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39552" y="4788024"/>
            <a:ext cx="8186783" cy="2026822"/>
          </a:xfrm>
        </p:spPr>
        <p:txBody>
          <a:bodyPr anchor="ctr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Дергилёва Жанна Ивановна, </a:t>
            </a:r>
          </a:p>
          <a:p>
            <a:pPr algn="l">
              <a:spcBef>
                <a:spcPts val="0"/>
              </a:spcBef>
            </a:pPr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учебных пособий «Издательства «Интеллект-Центр»,  учитель русского языка и литературы ГБОУ Школа 1409, кандидат филологических наук, победитель конкурса на присуждение премии лучшему учителю Москвы в 2023 г. </a:t>
            </a:r>
          </a:p>
        </p:txBody>
      </p:sp>
    </p:spTree>
    <p:extLst>
      <p:ext uri="{BB962C8B-B14F-4D97-AF65-F5344CB8AC3E}">
        <p14:creationId xmlns:p14="http://schemas.microsoft.com/office/powerpoint/2010/main" val="29926516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987823"/>
            <a:ext cx="8856984" cy="364514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графический способ подачи сложной или объёмной текстовой информации в виде картинок, блоков, схем, графиков, таблиц, коротких надписей для облегчения восприятия. 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Скетчноутинг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Sketchnoting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визуальные / графические рукописные заметки (персонажи, пиктограммы, знаки, рисунки, схемы, таблицы, графики), помогающие фокусировать внимание, структурировать, выделять главное, запоминать и осмысливать сложную или объёмную текстовую информацию. Большинство объектов можно составить из пяти простых фигур: круга, квадрата, треугольника, линии и точки. Структура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скетчзаметки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комбинации изображение + надпись может быть горизонтальной, вертикальной, лучеобразной, модульной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523776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402041" y="5882054"/>
            <a:ext cx="4212431" cy="1079897"/>
          </a:xfrm>
          <a:prstGeom prst="roundRect">
            <a:avLst>
              <a:gd name="adj" fmla="val 50000"/>
            </a:avLst>
          </a:prstGeom>
          <a:solidFill>
            <a:srgbClr val="0202D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30000"/>
              </a:spcBef>
            </a:pPr>
            <a:r>
              <a:rPr lang="en-US" altLang="ru-RU" sz="1800" dirty="0">
                <a:solidFill>
                  <a:schemeClr val="bg1"/>
                </a:solidFill>
                <a:latin typeface="Arial" panose="020B0604020202020204" pitchFamily="34" charset="0"/>
              </a:rPr>
              <a:t>www.intellectcentre.ru</a:t>
            </a:r>
          </a:p>
          <a:p>
            <a:pPr algn="ctr" eaLnBrk="0" hangingPunct="0">
              <a:spcBef>
                <a:spcPct val="30000"/>
              </a:spcBef>
            </a:pP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</a:rPr>
              <a:t>E-mail: 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hlinkClick r:id="rId2"/>
              </a:rPr>
              <a:t>in</a:t>
            </a:r>
            <a:r>
              <a:rPr lang="en-US" altLang="ru-RU" sz="1800" dirty="0">
                <a:solidFill>
                  <a:schemeClr val="bg1"/>
                </a:solidFill>
                <a:latin typeface="Arial" panose="020B0604020202020204" pitchFamily="34" charset="0"/>
                <a:hlinkClick r:id="rId2"/>
              </a:rPr>
              <a:t>tellect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hlinkClick r:id="rId2"/>
              </a:rPr>
              <a:t>@</a:t>
            </a:r>
            <a:r>
              <a:rPr lang="en-US" altLang="ru-RU" sz="1800" dirty="0">
                <a:solidFill>
                  <a:schemeClr val="bg1"/>
                </a:solidFill>
                <a:latin typeface="Arial" panose="020B0604020202020204" pitchFamily="34" charset="0"/>
                <a:hlinkClick r:id="rId2"/>
              </a:rPr>
              <a:t>izentr.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hlinkClick r:id="rId2"/>
              </a:rPr>
              <a:t>ru</a:t>
            </a:r>
            <a:endParaRPr lang="ru-RU" altLang="ru-RU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spcBef>
                <a:spcPct val="30000"/>
              </a:spcBef>
            </a:pP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</a:rPr>
              <a:t>Тел./факс: (495) </a:t>
            </a:r>
            <a:r>
              <a:rPr lang="en-US" altLang="ru-RU" sz="1800" dirty="0">
                <a:solidFill>
                  <a:schemeClr val="bg1"/>
                </a:solidFill>
                <a:latin typeface="Arial" panose="020B0604020202020204" pitchFamily="34" charset="0"/>
              </a:rPr>
              <a:t>660-34-53</a:t>
            </a:r>
            <a:endParaRPr lang="ru-RU" altLang="ru-RU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30640" y="4426239"/>
            <a:ext cx="6916526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4500" b="1" dirty="0">
                <a:solidFill>
                  <a:srgbClr val="00B050"/>
                </a:solidFill>
                <a:latin typeface="Impact" panose="020B080603090205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Спасибо за внимание </a:t>
            </a:r>
            <a:endParaRPr lang="ru-RU" sz="4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4899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761" y="3059832"/>
            <a:ext cx="7886700" cy="357314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Текст 1 </a:t>
            </a:r>
          </a:p>
          <a:p>
            <a:pPr marL="0" indent="0" algn="just"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Ёлочные 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-  важнейший атрибут для создания новогоднего настроения. Сегодня может показаться, что украшают праздничное дерево везде одинаково: гирляндами, мишурой, игрушками на любой вкус и цвет. Однако если внимательно изучить традиции разных стран, становится ясно, что во многих государствах есть свои уникальные ёлочные украшения. </a:t>
            </a:r>
          </a:p>
          <a:p>
            <a:pPr marL="0" indent="0">
              <a:buNone/>
            </a:pPr>
            <a:r>
              <a:rPr lang="ru-RU" dirty="0" smtClean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16070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555776"/>
            <a:ext cx="8784976" cy="407719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		</a:t>
            </a:r>
          </a:p>
          <a:p>
            <a:pPr marL="0" indent="0" algn="just">
              <a:buNone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Германии есть одна неизменная традиция: ставить на праздничное дерево настоящие свечи, символизирующие звезды на небе.  В Швеции обычным елочным игрушкам предпочитают деревянные фигурки, например, лошадки. Новый год в Австралии не снежный, а солнечный, и наступает летом. Поэтому австралийцы вешают на ёлки (или пальмы) летние символы - морские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звёзды.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Моду на ёлки и ёлочные игрушки в России ввела императрица Александра Федоровна (1798 -1860), которая была родом из Германии. Именно оттуда вначале привозили игрушки и гирлянды. После революции 1917 года ёлки были запрещены, как чуждая России традиция. Производство игрушек началось в 1935 году после выхода приказа правительства о разрешении наряжать на Новый год ёлку.</a:t>
            </a:r>
          </a:p>
          <a:p>
            <a:pPr marL="0" indent="0" algn="just">
              <a:buNone/>
            </a:pPr>
            <a:r>
              <a:rPr lang="ru-RU" sz="9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i="1" dirty="0" smtClean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14244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909987"/>
          <a:ext cx="8132796" cy="39188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1368">
                  <a:extLst>
                    <a:ext uri="{9D8B030D-6E8A-4147-A177-3AD203B41FA5}">
                      <a16:colId xmlns:a16="http://schemas.microsoft.com/office/drawing/2014/main" xmlns="" val="3889249312"/>
                    </a:ext>
                  </a:extLst>
                </a:gridCol>
                <a:gridCol w="3081673">
                  <a:extLst>
                    <a:ext uri="{9D8B030D-6E8A-4147-A177-3AD203B41FA5}">
                      <a16:colId xmlns:a16="http://schemas.microsoft.com/office/drawing/2014/main" xmlns="" val="2300974256"/>
                    </a:ext>
                  </a:extLst>
                </a:gridCol>
                <a:gridCol w="3919755">
                  <a:extLst>
                    <a:ext uri="{9D8B030D-6E8A-4147-A177-3AD203B41FA5}">
                      <a16:colId xmlns:a16="http://schemas.microsoft.com/office/drawing/2014/main" xmlns="" val="1283125049"/>
                    </a:ext>
                  </a:extLst>
                </a:gridCol>
              </a:tblGrid>
              <a:tr h="315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Годы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События в России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Виды игрушек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306375994"/>
                  </a:ext>
                </a:extLst>
              </a:tr>
              <a:tr h="22969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1935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Вышел указ, разрешающий праздновать Новый год с ёлкой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Стали делать игрушки в виде красноармейцев, парашютистов, пионеров, появились шары с портретами Ленина и Сталина, будённовцы, женщины в красных косынках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174155244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1936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Выход на экраны кинофильм «Цирк» режиссёра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Григория Александров</a:t>
                      </a:r>
                      <a:r>
                        <a:rPr lang="ru-RU" sz="1100" u="none" dirty="0">
                          <a:solidFill>
                            <a:schemeClr val="tx1"/>
                          </a:solidFill>
                          <a:effectLst/>
                        </a:rPr>
                        <a:t>а</a:t>
                      </a:r>
                      <a:endParaRPr lang="ru-RU" sz="8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Появились игрушки на цирковую тематику: клоуны, цирковые акробаты, фокусники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027907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23518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Search in sidebar query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4" y="2627784"/>
            <a:ext cx="7893698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31827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922" y="2686050"/>
            <a:ext cx="8593494" cy="424076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endParaRPr lang="ru-RU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 algn="just">
              <a:buNone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решено готовить к Новому году ёлку. Из чего-чего только не выдумывали Чук и Гек мастерить игрушки! Они ободрали все цветные картинки из старых журналов. Из лоскутьев и ваты </a:t>
            </a:r>
            <a:r>
              <a:rPr lang="ru-RU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понашили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зверьков, кукол. Вытянули у отца из ящика всю папиросную бумагу и навертели пышных цветов.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8272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79512" y="2987824"/>
            <a:ext cx="8712968" cy="360704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Уж на что хмур и нелюдим был сторож, а и тот, когда приносил дрова, подолгу останавливался у двери и дивился на всё новые и новые затеи Чука и Гека. Наконец он не вытерпел. Он принес им серебряную бумагу от завертки чая и большой кусок воска, который у него остался от сапожного дела.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было замечательно! И игрушечная фабрика сразу превратилась в свечной завод. Свечи были неуклюжие, неровные. Но горели они так же ярко, как и самые нарядные покупные.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454832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890" y="2644062"/>
            <a:ext cx="8537510" cy="4366727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 было за ёлкой. Мать попросила у сторожа топор, но он ничего на это ей даже не ответил, а стал на лыжи и ушел в лес.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полчаса он вернулся. Ладно. Пусть игрушки были и не ахти какие нарядные, пусть зайцы, сшитые из тряпок, были похожи на кошек, пусть все куклы были на одно лицо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прямоносые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лупоглазые, и пусть, наконец, еловые шишки, обернутые серебряной бумагой, не так сверкали, как хрупкие и тонкие стеклянные игрушки, но зато такой ёлки в Москве, конечно, ни у кого не было.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…Вечером была для всех ёлка, все дружно встречали Новый год. И больше всех радовались Чук и Гек, ведь именно они сделали новогодние игрушки, ставшие настоящим украшением праздника. </a:t>
            </a: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мотивам произведения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А.Гайдара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«Ёлка в тайге»)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40470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59832"/>
            <a:ext cx="7886700" cy="67591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 Выберите утверждение, соответствующее информации из текста «Чем украшали ёлку»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623777"/>
            <a:ext cx="7886700" cy="300919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Ёлочные игрушки в Германии делали из соломы.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Так как в Австралии на Новый год очень жарко, ёлочные игрушки делали из фруктов и овощей.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В Росси ёлки и ёлочные игрушки ввела в обиход императрица Александра Федоровна, которая была родом из Германии.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В Голландии очень популярны фигурки из бумаги - оригами.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9385334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информацию, с которой вы познакомились, заполните все пустые ячейки таблицы «Страны», написав под каждым видом номер расположенных в таблице картинок, на которых изображены популярные в этих странах ёлочные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045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1" y="2881032"/>
            <a:ext cx="8816340" cy="410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1074" y="2881032"/>
            <a:ext cx="85529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</a:rPr>
              <a:t>	Изменения в современном мире касаются не только появления новых технологий, но и отработки новых способов освоения информации в школе. Современному ученику необходимо по-иному выстраивать коммуникацию с информацией, отказываясь от не всегда продуктивных процессов заучивания, запоминания. Добиться искомого результата, на который нацелен грамотный читатель, можно только через активное прохождение представленной цепочки операций, производимых с текстом: поиск явно и неявно заданной информации в тексте, интеграция и интерпретация текста, применение информации из текста и её оценка. 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89440692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683" y="3369469"/>
            <a:ext cx="7123922" cy="377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6393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274095"/>
            <a:ext cx="7886700" cy="32798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769776" y="2923982"/>
          <a:ext cx="7515807" cy="3415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5269">
                  <a:extLst>
                    <a:ext uri="{9D8B030D-6E8A-4147-A177-3AD203B41FA5}">
                      <a16:colId xmlns:a16="http://schemas.microsoft.com/office/drawing/2014/main" xmlns="" val="509435003"/>
                    </a:ext>
                  </a:extLst>
                </a:gridCol>
                <a:gridCol w="2505269">
                  <a:extLst>
                    <a:ext uri="{9D8B030D-6E8A-4147-A177-3AD203B41FA5}">
                      <a16:colId xmlns:a16="http://schemas.microsoft.com/office/drawing/2014/main" xmlns="" val="480956002"/>
                    </a:ext>
                  </a:extLst>
                </a:gridCol>
                <a:gridCol w="2505269">
                  <a:extLst>
                    <a:ext uri="{9D8B030D-6E8A-4147-A177-3AD203B41FA5}">
                      <a16:colId xmlns:a16="http://schemas.microsoft.com/office/drawing/2014/main" xmlns="" val="2558074170"/>
                    </a:ext>
                  </a:extLst>
                </a:gridCol>
              </a:tblGrid>
              <a:tr h="49215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Традиционные</a:t>
                      </a:r>
                      <a:r>
                        <a:rPr lang="ru-RU" sz="1100" kern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ёлочные игрушки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2105138"/>
                  </a:ext>
                </a:extLst>
              </a:tr>
              <a:tr h="2430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100">
                          <a:effectLst/>
                        </a:rPr>
                        <a:t>Швеция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100" kern="1800" dirty="0">
                          <a:effectLst/>
                        </a:rPr>
                        <a:t>Австралия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100">
                          <a:effectLst/>
                        </a:rPr>
                        <a:t>Германия</a:t>
                      </a:r>
                      <a:endParaRPr lang="ru-RU" sz="8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100" kern="1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911226932"/>
                  </a:ext>
                </a:extLst>
              </a:tr>
              <a:tr h="4921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552782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01767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400058"/>
            <a:ext cx="7886700" cy="4539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Вкладка 4. Задание.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ru-RU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Отметьте на дату, когда в России разрешили праздновать Новый год и наряжать ёлку. </a:t>
            </a:r>
          </a:p>
        </p:txBody>
      </p:sp>
      <p:pic>
        <p:nvPicPr>
          <p:cNvPr id="10244" name="Picture 4" descr="Полную версию данной ленты времени в PDF-формате можно найти на нашем CD-ди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9" y="3563888"/>
            <a:ext cx="8599326" cy="32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56131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059833"/>
            <a:ext cx="8549884" cy="357314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смысл автор текста «Ёлка в тайге» вкладывает в слова «Теперь дело было за ёлкой»?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Чук и Гек помимо игрушек решили сделать ёлку.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 тайге было запрещено рубить ёлки, поэтому Чук и Гек смастерили только игрушки.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Когда все ёлочные игрушки были готовы, оставалось только срубить в тайге ёлку.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Чуку и Геку самим пришлось идти в тайгу за ёлкой.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34404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869" y="2854001"/>
            <a:ext cx="8397552" cy="394684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6. Выберите два утверждения, соответствующих информации, которая расположена во всех вкладках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В России производили ёлочные игрушки в соответствии с теми событиями, которые происходили в стране.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Фрукты были популярным ёлочным украшение в Голландии и Швеции.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Неурожай яблок в Германии заставил стеклодувов делать ёлочные украшения в виде яблок.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В России начали праздновать Новый год с ёлкой в 1917 году.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Чук и Гек не очень радовались встрече Нового года, ведь ёлочные игрушки, сделанные ими, были некрасивыми.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5609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274094"/>
            <a:ext cx="7886700" cy="69187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проверки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6738934"/>
              </p:ext>
            </p:extLst>
          </p:nvPr>
        </p:nvGraphicFramePr>
        <p:xfrm>
          <a:off x="628647" y="2843810"/>
          <a:ext cx="8263832" cy="42999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7934">
                  <a:extLst>
                    <a:ext uri="{9D8B030D-6E8A-4147-A177-3AD203B41FA5}">
                      <a16:colId xmlns:a16="http://schemas.microsoft.com/office/drawing/2014/main" xmlns="" val="1978483551"/>
                    </a:ext>
                  </a:extLst>
                </a:gridCol>
                <a:gridCol w="688568">
                  <a:extLst>
                    <a:ext uri="{9D8B030D-6E8A-4147-A177-3AD203B41FA5}">
                      <a16:colId xmlns:a16="http://schemas.microsoft.com/office/drawing/2014/main" xmlns="" val="798633490"/>
                    </a:ext>
                  </a:extLst>
                </a:gridCol>
                <a:gridCol w="2755289">
                  <a:extLst>
                    <a:ext uri="{9D8B030D-6E8A-4147-A177-3AD203B41FA5}">
                      <a16:colId xmlns:a16="http://schemas.microsoft.com/office/drawing/2014/main" xmlns="" val="4123230732"/>
                    </a:ext>
                  </a:extLst>
                </a:gridCol>
                <a:gridCol w="1269324">
                  <a:extLst>
                    <a:ext uri="{9D8B030D-6E8A-4147-A177-3AD203B41FA5}">
                      <a16:colId xmlns:a16="http://schemas.microsoft.com/office/drawing/2014/main" xmlns="" val="4285122400"/>
                    </a:ext>
                  </a:extLst>
                </a:gridCol>
                <a:gridCol w="877746">
                  <a:extLst>
                    <a:ext uri="{9D8B030D-6E8A-4147-A177-3AD203B41FA5}">
                      <a16:colId xmlns:a16="http://schemas.microsoft.com/office/drawing/2014/main" xmlns="" val="699948395"/>
                    </a:ext>
                  </a:extLst>
                </a:gridCol>
                <a:gridCol w="1664971">
                  <a:extLst>
                    <a:ext uri="{9D8B030D-6E8A-4147-A177-3AD203B41FA5}">
                      <a16:colId xmlns:a16="http://schemas.microsoft.com/office/drawing/2014/main" xmlns="" val="703152641"/>
                    </a:ext>
                  </a:extLst>
                </a:gridCol>
              </a:tblGrid>
              <a:tr h="427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Номер задания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Код УУД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УУД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Тип задания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Время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Максимальное число баллов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extLst>
                  <a:ext uri="{0D108BD9-81ED-4DB2-BD59-A6C34878D82A}">
                    <a16:rowId xmlns:a16="http://schemas.microsoft.com/office/drawing/2014/main" xmlns="" val="1871597125"/>
                  </a:ext>
                </a:extLst>
              </a:tr>
              <a:tr h="572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6.2.2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Находить в тексте конкретные сведения, факты, заданные в явном виде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extLst>
                  <a:ext uri="{0D108BD9-81ED-4DB2-BD59-A6C34878D82A}">
                    <a16:rowId xmlns:a16="http://schemas.microsoft.com/office/drawing/2014/main" xmlns="" val="462994641"/>
                  </a:ext>
                </a:extLst>
              </a:tr>
              <a:tr h="863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6.2.3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Соотносить информацию из разных частей текста, сопоставлять основные текстовые и внетекстовые компоненты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extLst>
                  <a:ext uri="{0D108BD9-81ED-4DB2-BD59-A6C34878D82A}">
                    <a16:rowId xmlns:a16="http://schemas.microsoft.com/office/drawing/2014/main" xmlns="" val="2360878697"/>
                  </a:ext>
                </a:extLst>
              </a:tr>
              <a:tr h="572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6.2.2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Находить в тексте конкретные сведения, факты, заданные в явном виде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extLst>
                  <a:ext uri="{0D108BD9-81ED-4DB2-BD59-A6C34878D82A}">
                    <a16:rowId xmlns:a16="http://schemas.microsoft.com/office/drawing/2014/main" xmlns="" val="484778013"/>
                  </a:ext>
                </a:extLst>
              </a:tr>
              <a:tr h="427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6.3.4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Определять лексическое значение слова (словосочетания) в тексте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extLst>
                  <a:ext uri="{0D108BD9-81ED-4DB2-BD59-A6C34878D82A}">
                    <a16:rowId xmlns:a16="http://schemas.microsoft.com/office/drawing/2014/main" xmlns="" val="4163633616"/>
                  </a:ext>
                </a:extLst>
              </a:tr>
              <a:tr h="572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6.5.2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Формулировать выводы, основываясь на тексте; находить аргументы, подтверждающие вывод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extLst>
                  <a:ext uri="{0D108BD9-81ED-4DB2-BD59-A6C34878D82A}">
                    <a16:rowId xmlns:a16="http://schemas.microsoft.com/office/drawing/2014/main" xmlns="" val="1299763615"/>
                  </a:ext>
                </a:extLst>
              </a:tr>
              <a:tr h="863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6.2.3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Соотносить информацию из разных частей текста, сопоставлять основные текстовые и внетекстовые компоненты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39" marR="50339" marT="0" marB="0"/>
                </a:tc>
                <a:extLst>
                  <a:ext uri="{0D108BD9-81ED-4DB2-BD59-A6C34878D82A}">
                    <a16:rowId xmlns:a16="http://schemas.microsoft.com/office/drawing/2014/main" xmlns="" val="908371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71607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907" y="2602076"/>
            <a:ext cx="8649478" cy="38769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</a:rPr>
              <a:t>Порядок оценивания отдельных заданий и работы в целом</a:t>
            </a:r>
            <a:endParaRPr lang="ru-RU" sz="2400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с выбором ответа и с кратким ответом оцениваются в 1 балл, за исключением заданий 2, 6 с кратким ответом, оцениваемых в 2 балла, если ответ обучающегося совпадает с эталоном (см. Приложение 1); 1 балл за эти задания выставляется, если допущена ошибка в одном элементе ответа, и 0 баллов – в остальных случаях. Баллы за выполнение заданий с развёрнутым ответом определяются экспертом в соответствии с критериями оценивания и максимально составляют 2 балла. Максимальный балл за всю работу – 9.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66176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135" y="2987824"/>
            <a:ext cx="8191823" cy="3717157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</a:rPr>
              <a:t>Примеры </a:t>
            </a:r>
            <a:r>
              <a:rPr lang="ru-RU" b="1" dirty="0" smtClean="0">
                <a:solidFill>
                  <a:srgbClr val="0070C0"/>
                </a:solidFill>
              </a:rPr>
              <a:t>заданий</a:t>
            </a:r>
            <a:endParaRPr lang="ru-RU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6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Познакомьтесь с текстом 1 и выполните </a:t>
            </a:r>
            <a:r>
              <a:rPr lang="ru-RU" sz="6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задания.</a:t>
            </a:r>
            <a:endParaRPr lang="ru-RU" sz="6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снежинок зависит от многих факторов. Каждая снежинка – это совокупность кристалликов льда, которые имеют форму игл, призм, пластинок или шестиугольников. Молекула воды состоит из двух атомов водорода и одного атома кислорода и при кристаллизации она может образовывать только трёх- и шестигранные фигуры. Размер снежинок зависит от температуры, давления и влажности. Снежинки правильной, аккуратной формы появляются, когда температура воздуха на высоте 3–5 км составляет от –5 до –20 °C. При температуре ниже –30 °C снежинки выпадают в виде алмазной пыли – тонких ледяных иголок. Вид снежинок зависит от содержания воды в том облаке, где она зародилась, температуры воздуха, высоты над уровнем моря.</a:t>
            </a:r>
          </a:p>
          <a:p>
            <a:pPr marL="0" indent="0" algn="ctr">
              <a:buNone/>
            </a:pPr>
            <a:endParaRPr lang="ru-RU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8313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2881032"/>
            <a:ext cx="8621486" cy="426271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400" dirty="0"/>
              <a:t>	</a:t>
            </a:r>
            <a:r>
              <a:rPr lang="ru-RU" sz="2400" b="1" dirty="0" smtClean="0"/>
              <a:t>Прочитайте Текст 1. </a:t>
            </a:r>
          </a:p>
          <a:p>
            <a:pPr marL="0" indent="0" algn="just">
              <a:buNone/>
            </a:pPr>
            <a:r>
              <a:rPr lang="ru-RU" sz="2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Вначале </a:t>
            </a: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водяных паров образуются крохотные шестиугольные кристаллики. В одних условиях ледяные шестигранники усиленно растут вдоль своей оси, и тогда образуются снежинки вытянутой формы – снежинки-столбики или снежинки-иглы. </a:t>
            </a:r>
          </a:p>
          <a:p>
            <a:pPr marL="0" indent="0" algn="just">
              <a:buNone/>
            </a:pPr>
            <a:r>
              <a:rPr lang="ru-RU" sz="2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условиях они растут перпендикулярно к оси, и тогда образуются снежинки в виде шестиугольных пластинок или шестиугольных звёздочек , тех самых красивых снежинок, – дендритов. К падающей снежинке может примёрзнуть капелька воды – и образуются снежинки неправильной и несимметричной формы. </a:t>
            </a:r>
          </a:p>
          <a:p>
            <a:pPr marL="0" indent="0" algn="just">
              <a:buNone/>
            </a:pP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6453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51520" y="2915816"/>
            <a:ext cx="8892480" cy="3679057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если и «родились» две одинаковые снежинки, им предстоит путь до земли со скоростью приблизительно 1 км/ч. Они попадают в разные температурные условия и до земли долетают с совершенно разным узором, но обязательно шестиугольной формы. 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материалам из открытых источников сети Интернет)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0175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1" y="3203848"/>
            <a:ext cx="8816340" cy="3783148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приоритетных задач современного образования является формирование функциональной грамотности, которая делится на такие составляющие, как читательская, математическая, естественно-научная и финансовая грамотность, а также креативное мышление и глобальные компетенции. Автор пособий «Смысловое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чтение. Анализ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 разных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стилей» для 5,6,7,8 классов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Ж.И.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Дергилёва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продолжает серию книг Издательства «Интеллект-Центр» для формирования читательской грамотности в начальной школе.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пособиях предлагается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 составленный на основе официальных демоверсий, сертифицированных в соответствии со стандартом ФГБНУ «ФИПИ» «Требования к качеству образовательных проектов и систем, применяемых для оценки качества образования.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7035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" y="2779362"/>
            <a:ext cx="8237486" cy="4067208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1.Выберите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утверждение, соответствующее информации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текста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Снежинки – это совокупность кристалликов льда, которые имеют форму игл, призм, пластинок или восьмиугольников.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Так как условия формирования снежинок примерно одинаковые, они могут быть одинаковой формы.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Для формирования снежинок имеют значение следующие факторы: содержание воды в том облаке, где она зародилась, температура воздуха, высота над уровнем моря.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Снежинки бывают только правильной, симметричной формы.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48009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38" y="2881032"/>
            <a:ext cx="8611688" cy="39786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</a:rPr>
              <a:t>Отметьте на градуснике температурный промежуток, при котором начинают образовываться снежинки</a:t>
            </a:r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6" name="Объект 3" descr="Шкала уличного термометра. Стоковое фото, фотограф Игорь Кутателадзе / Фотобанк Лори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8" y="3615690"/>
            <a:ext cx="8299813" cy="3243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59303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9512" y="2915816"/>
            <a:ext cx="8564438" cy="3344308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rgbClr val="0070C0"/>
                </a:solidFill>
              </a:rPr>
              <a:t>Используя информацию, с которой вы познакомились, заполните все пустые ячейки таблицы «Виды снежинок», написав под каждым видом номер расположенных в таблице </a:t>
            </a:r>
            <a:r>
              <a:rPr lang="ru-RU" sz="2000" b="1" dirty="0" smtClean="0">
                <a:solidFill>
                  <a:srgbClr val="0070C0"/>
                </a:solidFill>
              </a:rPr>
              <a:t>картинок</a:t>
            </a:r>
          </a:p>
          <a:p>
            <a:endParaRPr lang="ru-RU" sz="2800" b="1" dirty="0" smtClean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68" y="3923928"/>
            <a:ext cx="8420882" cy="26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13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48640" y="2822422"/>
            <a:ext cx="8195310" cy="3437702"/>
          </a:xfrm>
        </p:spPr>
        <p:txBody>
          <a:bodyPr>
            <a:noAutofit/>
          </a:bodyPr>
          <a:lstStyle/>
          <a:p>
            <a:endParaRPr lang="ru-RU" b="1" dirty="0" smtClean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2" y="2822422"/>
            <a:ext cx="8475008" cy="43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48640" y="2539093"/>
            <a:ext cx="8195310" cy="3721031"/>
          </a:xfrm>
        </p:spPr>
        <p:txBody>
          <a:bodyPr>
            <a:noAutofit/>
          </a:bodyPr>
          <a:lstStyle/>
          <a:p>
            <a:r>
              <a:rPr lang="ru-RU" sz="2100" b="1" dirty="0">
                <a:solidFill>
                  <a:srgbClr val="0070C0"/>
                </a:solidFill>
              </a:rPr>
              <a:t>Схема образования снежинок</a:t>
            </a:r>
            <a:r>
              <a:rPr lang="ru-RU" sz="2100" dirty="0">
                <a:solidFill>
                  <a:srgbClr val="0070C0"/>
                </a:solidFill>
              </a:rPr>
              <a:t> </a:t>
            </a:r>
          </a:p>
          <a:p>
            <a:endParaRPr lang="ru-RU" sz="2100" b="1" dirty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3163702"/>
            <a:ext cx="8299525" cy="36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726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48640" y="2822422"/>
            <a:ext cx="8195310" cy="3437702"/>
          </a:xfrm>
        </p:spPr>
        <p:txBody>
          <a:bodyPr>
            <a:noAutofit/>
          </a:bodyPr>
          <a:lstStyle/>
          <a:p>
            <a:endParaRPr lang="ru-RU" b="1" dirty="0" smtClean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812" y="2881032"/>
            <a:ext cx="872714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частичка атмосферной пыли, играющая роль центра кристаллизации; 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пары воды покрывают поверхность пылинки, конденсируясь на её поверхности в жидкость; 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жидкая вода кристаллизуется в лёд; 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шесть углов образующегося ледяного кристалла растут быстрее других областей, поскольку они больше охлаждены и быстрее могут принимать на себя новые порции воды; 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начинается образование случайных и никогда не повторяющихся форм - условия могут способствовать росту новых шестиугольников, лучей и так далее.</a:t>
            </a:r>
          </a:p>
        </p:txBody>
      </p:sp>
    </p:spTree>
    <p:extLst>
      <p:ext uri="{BB962C8B-B14F-4D97-AF65-F5344CB8AC3E}">
        <p14:creationId xmlns:p14="http://schemas.microsoft.com/office/powerpoint/2010/main" val="22937921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48640" y="2822422"/>
            <a:ext cx="8195310" cy="3437702"/>
          </a:xfrm>
        </p:spPr>
        <p:txBody>
          <a:bodyPr>
            <a:noAutofit/>
          </a:bodyPr>
          <a:lstStyle/>
          <a:p>
            <a:endParaRPr lang="ru-RU" b="1" dirty="0" smtClean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5949" y="2770171"/>
            <a:ext cx="870024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1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2100" b="1" dirty="0" smtClean="0">
                <a:solidFill>
                  <a:srgbClr val="0070C0"/>
                </a:solidFill>
              </a:rPr>
              <a:t>Познакомьтесь </a:t>
            </a:r>
            <a:r>
              <a:rPr lang="ru-RU" sz="2100" b="1" dirty="0">
                <a:solidFill>
                  <a:srgbClr val="0070C0"/>
                </a:solidFill>
              </a:rPr>
              <a:t>с текстом 2 и выполните задания </a:t>
            </a: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Шёл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снег. Было тихо и спокойно, и пушистые снежинки неспешно кружили в причудливом танце, медленно приближаясь к земле.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снежинки, летевшие рядом, завязали разговор. Чтобы их не отнесло друг от друга, они взялись за руки и одна снежинка весело сказала: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Какое невероятное ощущение полёта!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Мы не летим, мы просто падаем, – грустно отвечала вторая.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Скоро мы встретимся с землёй и превратимся в белое пушистое покрывало!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Нет, мы летим навстречу гибели, а на земле нас просто растопчут.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Мы станем ручьями и устремимся к морю. Мы будем жить вечно! – сказала первая.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Нет, мы растаем и исчезнем навсегда, – возражала ей вторая.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Наконец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 надоело спорить. Они разжали руки, и каждая полетела навстречу судьбе, которую выбрала сама. 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62561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48640" y="2822422"/>
            <a:ext cx="8195310" cy="3437702"/>
          </a:xfrm>
        </p:spPr>
        <p:txBody>
          <a:bodyPr>
            <a:noAutofit/>
          </a:bodyPr>
          <a:lstStyle/>
          <a:p>
            <a:endParaRPr lang="ru-RU" b="1" dirty="0" smtClean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8" y="2881032"/>
            <a:ext cx="861956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два утверждения, соответствующих информации, которая расположена во всех вкладках 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«Снежная пыль» возникает при нулевой температуре и отсутствии ветра.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Роль центра кристаллизации у снежинок является частичка атмосферной пыли.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Вода на поверхности пылинки превращается в лёд.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Снежинки правильной формы обычно выпадают слабом морозе.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Шесть углов образующегося ледяного кристалла растут медленнее других областей, поскольку они менее охлаждены.</a:t>
            </a:r>
          </a:p>
          <a:p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96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48640" y="2822422"/>
            <a:ext cx="8195310" cy="3437702"/>
          </a:xfrm>
        </p:spPr>
        <p:txBody>
          <a:bodyPr>
            <a:noAutofit/>
          </a:bodyPr>
          <a:lstStyle/>
          <a:p>
            <a:endParaRPr lang="ru-RU" b="1" dirty="0" smtClean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0070C0"/>
                </a:solidFill>
              </a:rPr>
              <a:t>Примеры заданий для 6 класса</a:t>
            </a:r>
            <a:br>
              <a:rPr lang="ru-RU" sz="2100" b="1" dirty="0">
                <a:solidFill>
                  <a:srgbClr val="0070C0"/>
                </a:solidFill>
              </a:rPr>
            </a:br>
            <a:r>
              <a:rPr lang="ru-RU" sz="2100" b="1" i="1" dirty="0"/>
              <a:t>Прочитайте текст 1 и выполните задания </a:t>
            </a:r>
          </a:p>
          <a:p>
            <a:pPr algn="just"/>
            <a:r>
              <a:rPr lang="ru-RU" sz="2100" dirty="0" smtClean="0"/>
              <a:t>Как </a:t>
            </a:r>
            <a:r>
              <a:rPr lang="ru-RU" sz="2100" dirty="0"/>
              <a:t>появились первые гербы? </a:t>
            </a:r>
            <a:r>
              <a:rPr lang="ru-RU" sz="2100" dirty="0" err="1"/>
              <a:t>Гера́льдика</a:t>
            </a:r>
            <a:r>
              <a:rPr lang="ru-RU" sz="2100" dirty="0"/>
              <a:t> (гербоведение; от лат. </a:t>
            </a:r>
            <a:r>
              <a:rPr lang="la-Latn" sz="2100" i="1" dirty="0"/>
              <a:t>heraldus</a:t>
            </a:r>
            <a:r>
              <a:rPr lang="ru-RU" sz="2100" dirty="0"/>
              <a:t> - глашатай) - специальная историческая дисциплина, занимающаяся изучением гербов, является частью </a:t>
            </a:r>
            <a:r>
              <a:rPr lang="ru-RU" sz="2100" dirty="0" err="1"/>
              <a:t>эмблематики</a:t>
            </a:r>
            <a:r>
              <a:rPr lang="ru-RU" sz="2100" dirty="0"/>
              <a:t> - группы взаимосвязанных дисциплин, изучающих эмблемы. Отличие гербов от других эмблем заключается в том, что их строение, употребление и правовой статус соответствуют особым, исторически сложившимся правилам. Геральдика точно определяет, что и как может быть нанесено на государственный герб, фамильный герб объясняет значение тех или иных фигур. Корни геральдики уходят в Средневековье, когда и был разработан специальный геральдический язык.</a:t>
            </a:r>
          </a:p>
          <a:p>
            <a:endParaRPr lang="ru-RU" sz="2400" b="1" i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22982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48640" y="2822422"/>
            <a:ext cx="8195310" cy="3437702"/>
          </a:xfrm>
        </p:spPr>
        <p:txBody>
          <a:bodyPr>
            <a:noAutofit/>
          </a:bodyPr>
          <a:lstStyle/>
          <a:p>
            <a:endParaRPr lang="ru-RU" b="1" dirty="0" smtClean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2389" y="2689914"/>
            <a:ext cx="86195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/>
              <a:t>В произведениях античных авторов Гомера, Вергилия, Плиния и многих других есть свидетельства применения символических знаков, свойственных геральдике. Реальные исторические личности - цари и полководцы, и легендарные герои - имели личные эмблемы. К примеру, шлем Александра Македонского украшал морской конь (</a:t>
            </a:r>
            <a:r>
              <a:rPr lang="ru-RU" sz="2100" dirty="0" err="1"/>
              <a:t>гиппокамп</a:t>
            </a:r>
            <a:r>
              <a:rPr lang="ru-RU" sz="2100" dirty="0"/>
              <a:t>), шлемы Ахиллеса и римского императора Каракаллы - орёл, шлем царя </a:t>
            </a:r>
            <a:r>
              <a:rPr lang="ru-RU" sz="2100" dirty="0" err="1"/>
              <a:t>Нумибии</a:t>
            </a:r>
            <a:r>
              <a:rPr lang="ru-RU" sz="2100" dirty="0"/>
              <a:t> </a:t>
            </a:r>
            <a:r>
              <a:rPr lang="ru-RU" sz="2100" dirty="0" err="1"/>
              <a:t>Масиниссы</a:t>
            </a:r>
            <a:r>
              <a:rPr lang="ru-RU" sz="2100" dirty="0"/>
              <a:t> - пес. И щиты украшались эмблемами, например, изображением отсечённой головы Медузы Горгоны. Эмблемы имели и некоторые города античного мира и применялись они постоянно - на монетах, медалях и печатях. Эмблемой Афин была сова, </a:t>
            </a:r>
            <a:r>
              <a:rPr lang="ru-RU" sz="2100" dirty="0" err="1"/>
              <a:t>Мирмекий</a:t>
            </a:r>
            <a:r>
              <a:rPr lang="ru-RU" sz="2100" dirty="0"/>
              <a:t> – муравей, Коринфа - Пегас, острова Родос - роза. В те времена и произошло зарождение государственной геральдики.</a:t>
            </a:r>
          </a:p>
        </p:txBody>
      </p:sp>
    </p:spTree>
    <p:extLst>
      <p:ext uri="{BB962C8B-B14F-4D97-AF65-F5344CB8AC3E}">
        <p14:creationId xmlns:p14="http://schemas.microsoft.com/office/powerpoint/2010/main" val="28825104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1" y="2881032"/>
            <a:ext cx="8816340" cy="410596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dirty="0" smtClean="0"/>
              <a:t>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Так, например, в заданиях по проверке читательской грамотности поднимаются острые дискуссионные вопросы, касающиеся характера человеческой деятельности, личностной, профессиональной, социальной реализации, функционирования человека в мире, критически оценивать социальную информацию. Все эти проблемные аспекты, заложенные в основу блоков измерительных материалов для 5–9 классов, находятся на пересечении общественно-исторических и филологических дисциплин: обществознания, истории, русского языка, литературы</a:t>
            </a:r>
            <a:r>
              <a:rPr lang="ru-RU" sz="2400" dirty="0"/>
              <a:t>. 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1074" y="2881031"/>
            <a:ext cx="85529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85913833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2389" y="2822422"/>
            <a:ext cx="8619564" cy="3776722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культуре большинства древних цивилизаций были некоторые элементы геральдики, такие как система печатей или штампов. Наиболее распространёнными изображениями на гербах были орёл и лев – символы власти. Эмблемой Армении был лев, позже на гербе добавилось изображение орла. В Египте на эмблеме была изображена змея, в Персии - орёл. Уже в третьем тысячелетии до нашей эры у шумерских государств существовал герб - орёл с львиной головой. Впоследствии орёл стал гербом Рима. Гербом Византии был двуглавый орёл, заимствованный позднее некоторыми европейскими государствами, в том числе и Россией. </a:t>
            </a:r>
          </a:p>
          <a:p>
            <a:pPr algn="just"/>
            <a:endParaRPr lang="ru-RU" sz="2400" b="1" dirty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853338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4812" y="2430556"/>
            <a:ext cx="8727142" cy="416858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утверждение, соответствующее информации из текста.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Гера́льдика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(гербоведение; от лат. </a:t>
            </a:r>
            <a:r>
              <a:rPr lang="la-Latn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heraldus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глашатай) - специальная историческая дисциплина, которая является частью 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эмблематики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группы взаимосвязанных дисциплин, изучающих 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эмблемы.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Гера́льдика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(гербоведение; от лат. </a:t>
            </a:r>
            <a:r>
              <a:rPr lang="la-Latn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heraldus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глашатай) - специальная историческая дисциплина, занимающаяся изучением гербов, является частью 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эмблематики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группы взаимосвязанных дисциплин, изучающих 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эмблемы.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kern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471251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2389" y="2539094"/>
            <a:ext cx="8619564" cy="406005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Как появились первые эмблемы? Выберите утверждение, соответствующее информации из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1)Системы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знаков отличия и эмблем существовали всегда и везде, но сама геральдика, как форма символики, возникла в процессе развития 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Африке.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Корни геральдики уходят в эпоху Просвещения, когда и был разработан специальный геральдический язык.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Уже в третьем тысячелетии до нашей эры у шумерских государств существовал герб - орёл с львиной головой.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В культуре большинства народов некоторые элементы геральдики появились в конце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века.</a:t>
            </a:r>
          </a:p>
          <a:p>
            <a:pPr algn="l"/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74699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2389" y="2822423"/>
            <a:ext cx="8619564" cy="3621785"/>
          </a:xfrm>
        </p:spPr>
        <p:txBody>
          <a:bodyPr>
            <a:noAutofit/>
          </a:bodyPr>
          <a:lstStyle/>
          <a:p>
            <a:pPr algn="l"/>
            <a:r>
              <a:rPr lang="ru-RU" sz="2100" b="1" dirty="0">
                <a:solidFill>
                  <a:schemeClr val="tx1"/>
                </a:solidFill>
              </a:rPr>
              <a:t>5. На рисунках в тексте даны изображения двух гербов. Назовите два различия между этими изображениями. В тексте ответа используйте имя прилагательное или наречие в форме одной из степеней сравнения.</a:t>
            </a:r>
          </a:p>
          <a:p>
            <a:pPr algn="l"/>
            <a:endParaRPr lang="ru-RU" sz="2100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dirty="0"/>
          </a:p>
        </p:txBody>
      </p:sp>
      <p:pic>
        <p:nvPicPr>
          <p:cNvPr id="7" name="Рисунок 6" descr="https://prv1.lori-images.net/0022820253-larg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69392"/>
            <a:ext cx="2107376" cy="318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prv2.lori-images.net/0027466762-large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71" y="3987857"/>
            <a:ext cx="2564121" cy="3013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5953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2699792"/>
            <a:ext cx="9144000" cy="3899353"/>
          </a:xfrm>
        </p:spPr>
        <p:txBody>
          <a:bodyPr>
            <a:noAutofit/>
          </a:bodyPr>
          <a:lstStyle/>
          <a:p>
            <a:pPr algn="l"/>
            <a:r>
              <a:rPr lang="ru-RU" sz="2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Прочитайте </a:t>
            </a:r>
            <a:r>
              <a:rPr lang="ru-RU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 2 и выполните задания </a:t>
            </a:r>
          </a:p>
          <a:p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Гербы районов Москвы</a:t>
            </a:r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История гербов насчитывает сотни лет. Гербами обзаводились знатные роды, города и страны, рассказывая с их помощью свою историю. Москва – не исключение, сегодня гербы есть у всех районов города, и каждый связан с их особенностями. Цвет фона и элементов играет большую роль в создании легенды герба - у каждого оттенка свой смысл. Жёлтый цвет означает богатство, белый - чистоту, а красный цвет герба района Царицыно отсылает к монархическому прошлому одноимённого музея-заповедника. Об архитектурном ансамбле Царицына напоминает и стилизованный фрагмент изображения ворот парка, размещённый в нижней части герба.  </a:t>
            </a:r>
          </a:p>
          <a:p>
            <a:pPr algn="just"/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100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793626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2389" y="2309533"/>
            <a:ext cx="8619564" cy="4289612"/>
          </a:xfrm>
        </p:spPr>
        <p:txBody>
          <a:bodyPr>
            <a:noAutofit/>
          </a:bodyPr>
          <a:lstStyle/>
          <a:p>
            <a:pPr algn="just"/>
            <a:endParaRPr lang="ru-RU" sz="2400" b="1" dirty="0">
              <a:solidFill>
                <a:srgbClr val="0070C0"/>
              </a:solidFill>
            </a:endParaRPr>
          </a:p>
          <a:p>
            <a:pPr algn="just"/>
            <a:r>
              <a:rPr lang="ru-RU" sz="2100" dirty="0"/>
              <a:t>	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Арбат, один из старейших районов столицы, стал домом для многих русских поэтов, писателей, художников. Сегодня их бывшие места жительства являются известными московскими музеями - о них напоминают перо и кисть, расположенные в нижней части герба района. Перо в качестве универсального символа использовали и создатели эмблемы района Хамовники, но вместо кисти к нему прилагается свиток, олицетворяющий знания и учёность. Эти элементы находятся на гербе неслучайно - в районе тоже много культурных учреждений. </a:t>
            </a:r>
            <a:endParaRPr lang="ru-RU" sz="2100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07789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2389" y="2822422"/>
            <a:ext cx="8619564" cy="3776722"/>
          </a:xfrm>
        </p:spPr>
        <p:txBody>
          <a:bodyPr>
            <a:noAutofit/>
          </a:bodyPr>
          <a:lstStyle/>
          <a:p>
            <a:pPr algn="just"/>
            <a:endParaRPr lang="ru-RU" sz="2400" b="1" dirty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2389" y="2822422"/>
            <a:ext cx="86195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	Музеи и театры Тверского района объединяет другой символ искусства - венок, обрамляющий пламя, которое символизирует знание и просвещение. В этом районе расположены музей М.А. Булгакова, музей археологии Москвы и Старый Английский Двор. О связи с искусством говорит и герб района Лианозово. На нём расположена золотая лира, сопровождаемая снизу расположенной в пояс золотой гирляндой из двух дубовых ветвей с желудями. Золотая лира в зеленом поле как атрибут гуманитарной образованности символизирует культурно-оздоровительную зону района и наличие ряда культурно-исторических объектов</a:t>
            </a:r>
            <a:r>
              <a:rPr lang="ru-RU" sz="2100" dirty="0"/>
              <a:t>.</a:t>
            </a:r>
          </a:p>
          <a:p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1837067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2389" y="2822422"/>
            <a:ext cx="8619564" cy="3776722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ткуда звезды и комета на гербе Останкина, догадаться несложно: на территории этого района множество улиц с космическими названиями - улица Академика Королёва, аллея Героев Космоса, улица </a:t>
            </a:r>
            <a:r>
              <a:rPr lang="ru-RU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Цандера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Звездный бульвар. Здесь работают музеи, рассказывающие своим посетителям историю покорения безвоздушного пространства, - Музей космонавтики и Дом-музей Сергея Павловича Королёва.</a:t>
            </a:r>
          </a:p>
          <a:p>
            <a:pPr algn="just"/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Герб Академического района украшает серебряная раковина, перекочевавшая с эмблемы Дарвиновского музея - крупнейшего зоологического музея столицы. Изображение построено по принципу золотого сечения - по задумке художника, идеальная спираль символизирует непрестанное развитие Вселенной и эволюцию.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991931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2389" y="2822422"/>
            <a:ext cx="8619564" cy="3776722"/>
          </a:xfrm>
        </p:spPr>
        <p:txBody>
          <a:bodyPr>
            <a:noAutofit/>
          </a:bodyPr>
          <a:lstStyle/>
          <a:p>
            <a:pPr algn="just"/>
            <a:endParaRPr lang="ru-RU" sz="2400" b="1" dirty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9965" y="2881032"/>
            <a:ext cx="85119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Что </a:t>
            </a:r>
            <a:r>
              <a:rPr lang="ru-RU" sz="2400" b="1" dirty="0">
                <a:solidFill>
                  <a:schemeClr val="tx1"/>
                </a:solidFill>
              </a:rPr>
              <a:t>символизирует красный цвет герба? </a:t>
            </a:r>
          </a:p>
          <a:p>
            <a:r>
              <a:rPr lang="ru-RU" sz="2400" dirty="0"/>
              <a:t>1) Красный цвет – это символ жизни и благополучия.</a:t>
            </a:r>
          </a:p>
          <a:p>
            <a:r>
              <a:rPr lang="ru-RU" sz="2400" dirty="0"/>
              <a:t>2) Красный цвет символизирует храбрость и воинскую доблесть.</a:t>
            </a:r>
          </a:p>
          <a:p>
            <a:r>
              <a:rPr lang="ru-RU" sz="2400" dirty="0"/>
              <a:t>3) Красный цвет – это память о боях, проходивших на территории района.</a:t>
            </a:r>
          </a:p>
          <a:p>
            <a:r>
              <a:rPr lang="ru-RU" sz="2400" dirty="0"/>
              <a:t>4) Красный цвет герба отсылает к монархическому прошлому района.</a:t>
            </a:r>
          </a:p>
        </p:txBody>
      </p:sp>
    </p:spTree>
    <p:extLst>
      <p:ext uri="{BB962C8B-B14F-4D97-AF65-F5344CB8AC3E}">
        <p14:creationId xmlns:p14="http://schemas.microsoft.com/office/powerpoint/2010/main" val="2608321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24" y="3008780"/>
            <a:ext cx="8108576" cy="19871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информации из текста найдите соответствие между гербами районов и их главной особенностью, обозначенной цифрой. Расположите цифры над картинками гербов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76518" y="3829050"/>
          <a:ext cx="8587970" cy="2868646"/>
        </p:xfrm>
        <a:graphic>
          <a:graphicData uri="http://schemas.openxmlformats.org/drawingml/2006/table">
            <a:tbl>
              <a:tblPr firstRow="1" firstCol="1" bandRow="1"/>
              <a:tblGrid>
                <a:gridCol w="2146749">
                  <a:extLst>
                    <a:ext uri="{9D8B030D-6E8A-4147-A177-3AD203B41FA5}">
                      <a16:colId xmlns:a16="http://schemas.microsoft.com/office/drawing/2014/main" xmlns="" val="1377130229"/>
                    </a:ext>
                  </a:extLst>
                </a:gridCol>
                <a:gridCol w="2146749">
                  <a:extLst>
                    <a:ext uri="{9D8B030D-6E8A-4147-A177-3AD203B41FA5}">
                      <a16:colId xmlns:a16="http://schemas.microsoft.com/office/drawing/2014/main" xmlns="" val="933816831"/>
                    </a:ext>
                  </a:extLst>
                </a:gridCol>
                <a:gridCol w="2146749">
                  <a:extLst>
                    <a:ext uri="{9D8B030D-6E8A-4147-A177-3AD203B41FA5}">
                      <a16:colId xmlns:a16="http://schemas.microsoft.com/office/drawing/2014/main" xmlns="" val="4006911934"/>
                    </a:ext>
                  </a:extLst>
                </a:gridCol>
                <a:gridCol w="2147723">
                  <a:extLst>
                    <a:ext uri="{9D8B030D-6E8A-4147-A177-3AD203B41FA5}">
                      <a16:colId xmlns:a16="http://schemas.microsoft.com/office/drawing/2014/main" xmlns="" val="2590059116"/>
                    </a:ext>
                  </a:extLst>
                </a:gridCol>
              </a:tblGrid>
              <a:tr h="5799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14669746"/>
                  </a:ext>
                </a:extLst>
              </a:tr>
              <a:tr h="2288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E0E0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звёзды </a:t>
                      </a:r>
                      <a:r>
                        <a:rPr lang="ru-RU" sz="2000" b="1" dirty="0">
                          <a:solidFill>
                            <a:srgbClr val="0E0E0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комета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E0E0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венок, обрамляющий пламя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E0E0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перо и кисть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E0E0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серебряная раковина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5494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09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379" y="2717702"/>
            <a:ext cx="8124971" cy="875127"/>
          </a:xfrm>
        </p:spPr>
        <p:txBody>
          <a:bodyPr>
            <a:normAutofit/>
          </a:bodyPr>
          <a:lstStyle/>
          <a:p>
            <a:pPr algn="ctr"/>
            <a:r>
              <a:rPr lang="ru-RU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читательской грамотности в </a:t>
            </a:r>
            <a:r>
              <a:rPr lang="ru-RU" sz="21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5-9 классах</a:t>
            </a:r>
            <a:r>
              <a:rPr lang="ru-RU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Автор – </a:t>
            </a:r>
            <a:r>
              <a:rPr lang="ru-RU" sz="21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Дергилёва</a:t>
            </a:r>
            <a:r>
              <a:rPr lang="ru-RU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Ж.И.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825" y="3626689"/>
            <a:ext cx="1907779" cy="3079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660" y="3603117"/>
            <a:ext cx="2099686" cy="3126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345" y="3626689"/>
            <a:ext cx="2064668" cy="3113063"/>
          </a:xfrm>
          <a:prstGeom prst="rect">
            <a:avLst/>
          </a:prstGeom>
        </p:spPr>
      </p:pic>
      <p:pic>
        <p:nvPicPr>
          <p:cNvPr id="2050" name="Picture 2" descr="https://intellectcentre.ru/uploads/book/vF0zCtanoiQOVPMUguInCNRdvOCU_170325720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99" y="3626689"/>
            <a:ext cx="2067951" cy="315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11535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27785"/>
            <a:ext cx="9144000" cy="396708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179513" y="2627785"/>
          <a:ext cx="8784976" cy="3967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Документ" r:id="rId3" imgW="5925852" imgH="2198060" progId="Word.Document.12">
                  <p:embed/>
                </p:oleObj>
              </mc:Choice>
              <mc:Fallback>
                <p:oleObj name="Документ" r:id="rId3" imgW="5925852" imgH="2198060" progId="Word.Document.12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3" y="2627785"/>
                        <a:ext cx="8784976" cy="3967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107532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2987823"/>
            <a:ext cx="8784977" cy="2880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</a:rPr>
              <a:t>Соотнесите элемент герба с названием района Москвы. Выберите соответствующее слово и напишите в раздел «Район Москвы» цифру, которой обозначено его название. 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241981"/>
              </p:ext>
            </p:extLst>
          </p:nvPr>
        </p:nvGraphicFramePr>
        <p:xfrm>
          <a:off x="107505" y="3911328"/>
          <a:ext cx="8928991" cy="2748904"/>
        </p:xfrm>
        <a:graphic>
          <a:graphicData uri="http://schemas.openxmlformats.org/drawingml/2006/table">
            <a:tbl>
              <a:tblPr firstRow="1" firstCol="1" bandRow="1"/>
              <a:tblGrid>
                <a:gridCol w="4464017">
                  <a:extLst>
                    <a:ext uri="{9D8B030D-6E8A-4147-A177-3AD203B41FA5}">
                      <a16:colId xmlns:a16="http://schemas.microsoft.com/office/drawing/2014/main" xmlns="" val="520736525"/>
                    </a:ext>
                  </a:extLst>
                </a:gridCol>
                <a:gridCol w="4464974">
                  <a:extLst>
                    <a:ext uri="{9D8B030D-6E8A-4147-A177-3AD203B41FA5}">
                      <a16:colId xmlns:a16="http://schemas.microsoft.com/office/drawing/2014/main" xmlns="" val="4257793330"/>
                    </a:ext>
                  </a:extLst>
                </a:gridCol>
              </a:tblGrid>
              <a:tr h="4581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Элемент герба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 Москвы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7241686"/>
                  </a:ext>
                </a:extLst>
              </a:tr>
              <a:tr h="916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E0E0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Перо и свиток,</a:t>
                      </a:r>
                      <a:r>
                        <a:rPr lang="ru-RU" sz="2000" b="1" dirty="0">
                          <a:solidFill>
                            <a:srgbClr val="0E0E0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олицетворяющий знания и учёность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0146019"/>
                  </a:ext>
                </a:extLst>
              </a:tr>
              <a:tr h="916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E0E0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Стилизованный фрагмент изображения ворот парка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8710130"/>
                  </a:ext>
                </a:extLst>
              </a:tr>
              <a:tr h="4581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Перо и кисть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1960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58200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2389" y="2822423"/>
            <a:ext cx="8619564" cy="3776722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районе Москвы расположено много культурных учреждений. Среди них Московский музей современного искусства. «Мультимедиа-арт-музей», Государственный музей А.С. Пушкина, Галерея Ильи Глазунова и другие. Как называется этот район? Запишите номер ответа.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Хамовники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Арбат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3)Академический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Царицыно</a:t>
            </a: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23797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2389" y="2822422"/>
            <a:ext cx="8619564" cy="3776722"/>
          </a:xfrm>
        </p:spPr>
        <p:txBody>
          <a:bodyPr>
            <a:noAutofit/>
          </a:bodyPr>
          <a:lstStyle/>
          <a:p>
            <a:pPr algn="just"/>
            <a:endParaRPr lang="ru-RU" sz="2400" b="1" dirty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389" y="2822423"/>
            <a:ext cx="8619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/>
          </a:p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345" y="2881032"/>
            <a:ext cx="9097656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 приведен старославянский текст «Чудо Георгия о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змие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Объясните значение слов «глагола», «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заколение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Божиею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великого мученика и страстотерпца Христова Георгия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коленьми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ногъ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его страшный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онъ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змий. И глагола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великий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мученикъ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Георгий отроковицы: «Отрешивши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поясъ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твой и уже узды коня моего и свяжи змия за главу;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влецы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его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поиди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 град». Она же сотвори,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повеле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великий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мученикъ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Христовъ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Георгий.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идяше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воследъ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страшный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онъ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змий,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пресмыкаяся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земли, яко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овча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заколение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/>
              <a:t/>
            </a:r>
            <a:br>
              <a:rPr lang="ru-RU" sz="2100" dirty="0"/>
            </a:br>
            <a:r>
              <a:rPr lang="ru-RU" sz="2100" dirty="0"/>
              <a:t/>
            </a:r>
            <a:br>
              <a:rPr lang="ru-RU" sz="2100" dirty="0"/>
            </a:br>
            <a:endParaRPr lang="ru-RU" sz="2100" dirty="0"/>
          </a:p>
          <a:p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21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7340213"/>
              </p:ext>
            </p:extLst>
          </p:nvPr>
        </p:nvGraphicFramePr>
        <p:xfrm>
          <a:off x="1115616" y="3131841"/>
          <a:ext cx="6336704" cy="2880319"/>
        </p:xfrm>
        <a:graphic>
          <a:graphicData uri="http://schemas.openxmlformats.org/drawingml/2006/table">
            <a:tbl>
              <a:tblPr firstRow="1" firstCol="1" bandRow="1"/>
              <a:tblGrid>
                <a:gridCol w="3168013">
                  <a:extLst>
                    <a:ext uri="{9D8B030D-6E8A-4147-A177-3AD203B41FA5}">
                      <a16:colId xmlns:a16="http://schemas.microsoft.com/office/drawing/2014/main" xmlns="" val="3766831234"/>
                    </a:ext>
                  </a:extLst>
                </a:gridCol>
                <a:gridCol w="3168691">
                  <a:extLst>
                    <a:ext uri="{9D8B030D-6E8A-4147-A177-3AD203B41FA5}">
                      <a16:colId xmlns:a16="http://schemas.microsoft.com/office/drawing/2014/main" xmlns="" val="3399085672"/>
                    </a:ext>
                  </a:extLst>
                </a:gridCol>
              </a:tblGrid>
              <a:tr h="8064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слова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03778350"/>
                  </a:ext>
                </a:extLst>
              </a:tr>
              <a:tr h="518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А) глагола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 закаливание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0311402"/>
                  </a:ext>
                </a:extLst>
              </a:tr>
              <a:tr h="518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Б)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заколение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 закланье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3192710"/>
                  </a:ext>
                </a:extLst>
              </a:tr>
              <a:tr h="518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3) глагол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7445620"/>
                  </a:ext>
                </a:extLst>
              </a:tr>
              <a:tr h="518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4) сказал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63185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5977385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intellectcentre.ru/uploads/book/zmxeHGkoNUFCbWs8qgUQuKhWoDbZ_17253721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83768"/>
            <a:ext cx="367240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5636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79512" y="2915816"/>
            <a:ext cx="8964488" cy="36790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«Смысловое чтение. 9 класс. Анализ текстов разных стилей», составленное в соответствии с ФГОС, представляет собой сборник вариантов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по читательской грамотности. Данное пособие поможет учителям и учащимся спланировать работу по достижению высокого результата при чтении текстов разных стилей. Рекомендуется к использованию в обучающих целях педагогами на уроках и во внеурочной деятельности, а также администрацией школы для организации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мониторинга читательской грамотности учащихся в 9-х классах. Для родителей эта книга станет надёжным помощником в организации целенаправленной подготовки ребёнка к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быстрому и эффективному решению задач, которые предлагает современная действительность.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205648959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8B6478-DFED-4471-8B6A-C043F580A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745410"/>
            <a:ext cx="8698401" cy="38428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9E0E8C-94A0-4F43-9303-0C0D9ECC5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792" y="4915589"/>
            <a:ext cx="484674" cy="4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131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/>
              <a:t/>
            </a:r>
            <a:br>
              <a:rPr lang="ru-RU" altLang="ru-RU" sz="4000"/>
            </a:br>
            <a:r>
              <a:rPr lang="ru-RU" altLang="ru-RU" sz="4000"/>
              <a:t/>
            </a:r>
            <a:br>
              <a:rPr lang="ru-RU" altLang="ru-RU" sz="4000"/>
            </a:br>
            <a:endParaRPr lang="ru-RU" altLang="ru-RU" sz="400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sub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801" y="2670211"/>
            <a:ext cx="4032448" cy="4062029"/>
          </a:xfrm>
        </p:spPr>
      </p:pic>
    </p:spTree>
    <p:extLst>
      <p:ext uri="{BB962C8B-B14F-4D97-AF65-F5344CB8AC3E}">
        <p14:creationId xmlns:p14="http://schemas.microsoft.com/office/powerpoint/2010/main" val="1047117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275855"/>
            <a:ext cx="8363272" cy="3993307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подготовки к проведению Всероссийских проверочных работ (ВПР);</a:t>
            </a:r>
          </a:p>
          <a:p>
            <a:pPr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качества обучения учащихся 5-х классов по русскому языку;</a:t>
            </a:r>
          </a:p>
          <a:p>
            <a:pPr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государственного образовательного стандарта начального общего и основного общего образования. </a:t>
            </a: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731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097" y="2881032"/>
            <a:ext cx="8895806" cy="4125558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предложенных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текстов, служащих для формирования читательской грамотности, является постановка проблем, с которыми учащийся может столкнуться в своей повседневной жизни. Контекст заданий близок к проблемным ситуациям, возникающим в повседневной жизни. К ним прилагается иллюстративный материал и вопросы, направленные на формирование всех групп читательских умений, которые необходимы при решении широкого круга задач. В пособии предлагается 10 вариантов для самостоятельной работы учащихся и ответы к ним. Каждый ответ содержит развёрнутый комментарий к решению поставленных задач. К текстам прилагается иллюстративный материал, помогающий ответить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442465115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843807"/>
            <a:ext cx="8446393" cy="442535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altLang="ru-RU" dirty="0" smtClean="0"/>
              <a:t>   </a:t>
            </a: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пособие состоит из </a:t>
            </a:r>
            <a:r>
              <a:rPr lang="ru-RU" altLang="ru-RU" sz="26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примерных вариантов, проверочных работ и единых критериев оценивания учебных достижений по русскому языку в 5 классе по итогам учебного года, составленных на основе </a:t>
            </a:r>
            <a:r>
              <a:rPr lang="ru-RU" alt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Образца про- </a:t>
            </a:r>
            <a:r>
              <a:rPr lang="ru-RU" alt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верочной</a:t>
            </a:r>
            <a:r>
              <a:rPr lang="ru-RU" alt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по русскому языку. 5 класс. 2025 г</a:t>
            </a: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размещенного на сайте </a:t>
            </a:r>
            <a:r>
              <a:rPr lang="ru-RU" altLang="ru-RU" sz="26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altLang="ru-RU" sz="26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fioko</a:t>
            </a:r>
            <a:r>
              <a:rPr lang="ru-RU" altLang="ru-RU" sz="26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6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altLang="ru-RU" sz="26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/.</a:t>
            </a: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62232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55776"/>
            <a:ext cx="8229600" cy="50770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dirty="0">
                <a:solidFill>
                  <a:srgbClr val="3333CC"/>
                </a:solidFill>
              </a:rPr>
              <a:t>В каждом варианте 5</a:t>
            </a:r>
            <a:r>
              <a:rPr lang="ru-RU" altLang="ru-RU" sz="3200" b="1" dirty="0" smtClean="0">
                <a:solidFill>
                  <a:srgbClr val="3333CC"/>
                </a:solidFill>
              </a:rPr>
              <a:t> </a:t>
            </a:r>
            <a:r>
              <a:rPr lang="ru-RU" altLang="ru-RU" sz="3200" b="1" dirty="0">
                <a:solidFill>
                  <a:srgbClr val="3333CC"/>
                </a:solidFill>
              </a:rPr>
              <a:t>заданий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063479"/>
            <a:ext cx="8363272" cy="420568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alt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№ 1-2 (по тексту 1)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связаны с проверкой основных орфографических и пунктуационных навыков, умением производить основные виды разборов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фонетический, синтаксический, морфологический).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alt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связано с пониманием значения слова. </a:t>
            </a:r>
          </a:p>
          <a:p>
            <a:pPr marL="0" indent="0" eaLnBrk="1" hangingPunct="1">
              <a:buNone/>
            </a:pPr>
            <a:r>
              <a:rPr lang="ru-RU" alt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проверяет умение находить антонимы, синонимы, омонимы. </a:t>
            </a:r>
          </a:p>
          <a:p>
            <a:pPr marL="0" indent="0" eaLnBrk="1" hangingPunct="1">
              <a:buNone/>
            </a:pPr>
            <a:r>
              <a:rPr lang="ru-RU" alt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проверяет навыки орфоэпии.</a:t>
            </a:r>
          </a:p>
        </p:txBody>
      </p:sp>
    </p:spTree>
    <p:extLst>
      <p:ext uri="{BB962C8B-B14F-4D97-AF65-F5344CB8AC3E}">
        <p14:creationId xmlns:p14="http://schemas.microsoft.com/office/powerpoint/2010/main" val="2199110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ru-RU" altLang="ru-RU" b="1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71800"/>
            <a:ext cx="8383588" cy="41639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предложениях №… найдите слово со значением ... Выпишите это слово.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alt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altLang="ru-RU" sz="28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предложениях №… найдите </a:t>
            </a:r>
            <a:r>
              <a:rPr lang="ru-RU" altLang="ru-RU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антоним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слову … и выпишите его. </a:t>
            </a:r>
          </a:p>
        </p:txBody>
      </p:sp>
    </p:spTree>
    <p:extLst>
      <p:ext uri="{BB962C8B-B14F-4D97-AF65-F5344CB8AC3E}">
        <p14:creationId xmlns:p14="http://schemas.microsoft.com/office/powerpoint/2010/main" val="2610290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763688"/>
            <a:ext cx="7859216" cy="86362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dirty="0" smtClean="0">
                <a:solidFill>
                  <a:srgbClr val="3333CC"/>
                </a:solidFill>
              </a:rPr>
              <a:t/>
            </a:r>
            <a:br>
              <a:rPr lang="ru-RU" altLang="ru-RU" sz="2800" b="1" dirty="0" smtClean="0">
                <a:solidFill>
                  <a:srgbClr val="3333CC"/>
                </a:solidFill>
              </a:rPr>
            </a:br>
            <a:r>
              <a:rPr lang="ru-RU" altLang="ru-RU" sz="2800" b="1" dirty="0">
                <a:solidFill>
                  <a:srgbClr val="3333CC"/>
                </a:solidFill>
              </a:rPr>
              <a:t/>
            </a:r>
            <a:br>
              <a:rPr lang="ru-RU" altLang="ru-RU" sz="2800" b="1" dirty="0">
                <a:solidFill>
                  <a:srgbClr val="3333CC"/>
                </a:solidFill>
              </a:rPr>
            </a:br>
            <a:r>
              <a:rPr lang="ru-RU" altLang="ru-RU" sz="2800" b="1" dirty="0" smtClean="0">
                <a:solidFill>
                  <a:srgbClr val="3333CC"/>
                </a:solidFill>
              </a:rPr>
              <a:t/>
            </a:r>
            <a:br>
              <a:rPr lang="ru-RU" altLang="ru-RU" sz="2800" b="1" dirty="0" smtClean="0">
                <a:solidFill>
                  <a:srgbClr val="3333CC"/>
                </a:solidFill>
              </a:rPr>
            </a:br>
            <a:r>
              <a:rPr lang="ru-RU" altLang="ru-RU" sz="2800" b="1" dirty="0">
                <a:solidFill>
                  <a:srgbClr val="3333CC"/>
                </a:solidFill>
              </a:rPr>
              <a:t/>
            </a:r>
            <a:br>
              <a:rPr lang="ru-RU" altLang="ru-RU" sz="2800" b="1" dirty="0">
                <a:solidFill>
                  <a:srgbClr val="3333CC"/>
                </a:solidFill>
              </a:rPr>
            </a:br>
            <a:r>
              <a:rPr lang="ru-RU" altLang="ru-RU" sz="2800" b="1" dirty="0" smtClean="0">
                <a:solidFill>
                  <a:srgbClr val="3333CC"/>
                </a:solidFill>
              </a:rPr>
              <a:t/>
            </a:r>
            <a:br>
              <a:rPr lang="ru-RU" altLang="ru-RU" sz="2800" b="1" dirty="0" smtClean="0">
                <a:solidFill>
                  <a:srgbClr val="3333CC"/>
                </a:solidFill>
              </a:rPr>
            </a:br>
            <a:r>
              <a:rPr lang="ru-RU" altLang="ru-RU" sz="2800" b="1" dirty="0">
                <a:solidFill>
                  <a:srgbClr val="3333CC"/>
                </a:solidFill>
              </a:rPr>
              <a:t/>
            </a:r>
            <a:br>
              <a:rPr lang="ru-RU" altLang="ru-RU" sz="2800" b="1" dirty="0">
                <a:solidFill>
                  <a:srgbClr val="3333CC"/>
                </a:solidFill>
              </a:rPr>
            </a:br>
            <a:r>
              <a:rPr lang="ru-RU" altLang="ru-RU" sz="2800" b="1" dirty="0" smtClean="0">
                <a:solidFill>
                  <a:srgbClr val="3333CC"/>
                </a:solidFill>
              </a:rPr>
              <a:t>Во </a:t>
            </a:r>
            <a:r>
              <a:rPr lang="ru-RU" altLang="ru-RU" sz="2800" b="1" dirty="0">
                <a:solidFill>
                  <a:srgbClr val="3333CC"/>
                </a:solidFill>
              </a:rPr>
              <a:t>второй части пособия дана система оценивания проверочной работы</a:t>
            </a:r>
            <a:endParaRPr lang="ru-RU" altLang="ru-RU" sz="2800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355977"/>
            <a:ext cx="8363272" cy="2376264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/>
              <a:t>  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ответах представлены исходные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тексты, языковые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разборы (модель разбора свободная). В ключах к заданиям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2-5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дана основная информация, необходимая для верного ответа.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dirty="0"/>
              <a:t>   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35560493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/>
              <a:t/>
            </a:r>
            <a:br>
              <a:rPr lang="ru-RU" altLang="ru-RU" sz="4000"/>
            </a:br>
            <a:r>
              <a:rPr lang="ru-RU" altLang="ru-RU" sz="4000"/>
              <a:t/>
            </a:r>
            <a:br>
              <a:rPr lang="ru-RU" altLang="ru-RU" sz="4000"/>
            </a:br>
            <a:endParaRPr lang="ru-RU" altLang="ru-RU" sz="4000"/>
          </a:p>
        </p:txBody>
      </p:sp>
      <p:pic>
        <p:nvPicPr>
          <p:cNvPr id="22530" name="Picture 2" descr="https://intellectcentre.ru/uploads/book/Cb1rSPqlSMFUPgkoXW7gIhC5fq83_155005856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27784"/>
            <a:ext cx="410445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95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3203848"/>
            <a:ext cx="8302377" cy="4065314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Настоящее пособие состоит из </a:t>
            </a:r>
            <a:r>
              <a:rPr lang="ru-RU" altLang="ru-RU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примерных вариантов, проверочных работ и единых критериев оценивания учебных достижений по русскому языку в 5 классе по итогам учебного</a:t>
            </a:r>
            <a:r>
              <a:rPr lang="en-US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 составленных на основе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Образца проверочной работы по русскому языку. 6 класс. 2025 г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размещенного на сайте </a:t>
            </a:r>
            <a:r>
              <a:rPr lang="ru-RU" altLang="ru-RU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</a:t>
            </a:r>
            <a:r>
              <a:rPr lang="en-US" altLang="ru-RU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fioko.ru</a:t>
            </a:r>
            <a:r>
              <a:rPr lang="ru-RU" altLang="ru-RU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117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419872"/>
            <a:ext cx="8363272" cy="38540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ru-RU" sz="2800" b="1" i="1" u="sng" dirty="0"/>
              <a:t>Задания </a:t>
            </a:r>
            <a:r>
              <a:rPr lang="en-US" altLang="ru-RU" sz="2800" b="1" i="1" u="sng" dirty="0" smtClean="0"/>
              <a:t>1-2</a:t>
            </a:r>
            <a:endParaRPr lang="en-US" altLang="ru-RU" sz="2800" dirty="0"/>
          </a:p>
          <a:p>
            <a:pPr marL="0" indent="0" algn="just">
              <a:buNone/>
            </a:pPr>
            <a:r>
              <a:rPr lang="ru-RU" altLang="ru-RU" sz="2800" dirty="0"/>
              <a:t>Задания связаны с проверкой основных орфографических и пунктуационных навыков, умением производить основные виды разборов (морфемный и словообразовательный, </a:t>
            </a:r>
            <a:r>
              <a:rPr lang="ru-RU" altLang="ru-RU" sz="2800" dirty="0" smtClean="0"/>
              <a:t>морфологический)</a:t>
            </a:r>
            <a:endParaRPr lang="ru-RU" alt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15816"/>
            <a:ext cx="8363272" cy="504056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3333CC"/>
                </a:solidFill>
              </a:rPr>
              <a:t>В каждом варианте 5 заданий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763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323528" y="3275856"/>
            <a:ext cx="8363272" cy="3993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</a:t>
            </a:r>
            <a:r>
              <a:rPr lang="en-US" alt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связано с пониманием текста.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проверяет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пониманию текста, умение давать связный ответ на поставленный по тексту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вопрос.</a:t>
            </a:r>
            <a:endParaRPr lang="ru-RU" altLang="ru-RU" sz="24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</a:t>
            </a:r>
            <a:r>
              <a:rPr lang="en-US" alt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находить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многозначные слова и составлять предложения.</a:t>
            </a:r>
            <a:endParaRPr lang="ru-RU" altLang="ru-RU" sz="24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</a:t>
            </a:r>
            <a:r>
              <a:rPr lang="en-US" alt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умение находить ошибку в грамматической форме слова</a:t>
            </a:r>
          </a:p>
        </p:txBody>
      </p:sp>
    </p:spTree>
    <p:extLst>
      <p:ext uri="{BB962C8B-B14F-4D97-AF65-F5344CB8AC3E}">
        <p14:creationId xmlns:p14="http://schemas.microsoft.com/office/powerpoint/2010/main" val="1234316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43808"/>
            <a:ext cx="8229600" cy="442535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ошибку в образовании формы слова. Запишите правильный вариант формы слова.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сорока рублей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Левая кроссовка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Булочка с повидлом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горячее</a:t>
            </a:r>
          </a:p>
        </p:txBody>
      </p:sp>
    </p:spTree>
    <p:extLst>
      <p:ext uri="{BB962C8B-B14F-4D97-AF65-F5344CB8AC3E}">
        <p14:creationId xmlns:p14="http://schemas.microsoft.com/office/powerpoint/2010/main" val="2330961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ntellectcentre.ru/uploads/book/XspdIPpWUdzML9v0FLJBzkewxpSO_164551458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99792"/>
            <a:ext cx="388843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3659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48640" y="2881032"/>
            <a:ext cx="8195310" cy="3437702"/>
          </a:xfrm>
        </p:spPr>
        <p:txBody>
          <a:bodyPr>
            <a:noAutofit/>
          </a:bodyPr>
          <a:lstStyle/>
          <a:p>
            <a:endParaRPr lang="ru-RU" b="1" dirty="0" smtClean="0">
              <a:solidFill>
                <a:srgbClr val="0070C0"/>
              </a:solidFill>
            </a:endParaRPr>
          </a:p>
          <a:p>
            <a:pPr algn="r"/>
            <a:endParaRPr lang="ru-RU" kern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259" y="2881033"/>
            <a:ext cx="882127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заданий в пособиях позволяют решать следующие задачи: 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поиск и анализ информации;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критическое оценивание фактического материала; 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перевод условия задачи на язык предметной области;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поиск нестандартного способа решения задачи; 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умение делать самостоятельные выводы и выражать их в форме связного, логически упорядоченного и структурированного устного или письменного текста; 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умение сравнивать информацию из разных источников; 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работа с графической информацией.</a:t>
            </a:r>
          </a:p>
          <a:p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464465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Прямоугольник 3"/>
          <p:cNvSpPr>
            <a:spLocks noChangeArrowheads="1"/>
          </p:cNvSpPr>
          <p:nvPr/>
        </p:nvSpPr>
        <p:spPr bwMode="auto">
          <a:xfrm>
            <a:off x="467544" y="3131839"/>
            <a:ext cx="821925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Проверочная работа 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по русскому языку. 7 класс. </a:t>
            </a: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2025 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г., размещенного на сайте https://fioco.ru/. Выполнение проверочной работы рассчитано </a:t>
            </a: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на 45 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минут. В каждом варианте представлено 7</a:t>
            </a: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заданий по основным направлениям, нацеленным на выявление уровня владения обучающимися базовыми предметными правописными и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учебноязыковыми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фонетическими, морфемными, морфологическими и синтаксическими умениями, а также универсальными учебными действиями. 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704075618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419872"/>
            <a:ext cx="8229600" cy="339447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  <a:defRPr/>
            </a:pP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 </a:t>
            </a:r>
          </a:p>
          <a:p>
            <a:pPr marL="0" indent="0"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Спишите текст, раскрывая скобки и вставляя, где необходимо, знаки препинания.</a:t>
            </a:r>
          </a:p>
          <a:p>
            <a:pPr>
              <a:defRPr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из высказываний соответствует содержанию текста?</a:t>
            </a:r>
          </a:p>
        </p:txBody>
      </p:sp>
    </p:spTree>
    <p:extLst>
      <p:ext uri="{BB962C8B-B14F-4D97-AF65-F5344CB8AC3E}">
        <p14:creationId xmlns:p14="http://schemas.microsoft.com/office/powerpoint/2010/main" val="1271246152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059832"/>
            <a:ext cx="8445624" cy="375451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многозначное слово в 1-м предложении 2-го абзаца. Составьте и запишите предложение, в котором данное многозначное слово употреблялось бы в другом значении.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Выполните морфологический анализ слова, обозначенный в тексте цифрой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668269405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2987824"/>
            <a:ext cx="8229600" cy="410445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  <a:defRPr/>
            </a:pPr>
            <a:r>
              <a:rPr lang="ru-RU" sz="7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7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</a:p>
          <a:p>
            <a:pPr marL="0" indent="0">
              <a:buNone/>
              <a:defRPr/>
            </a:pP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Выпишите, раскрывая скобки, вставляя пропущенные буквы, предложения, в которых выделенные слова являются предлогами. </a:t>
            </a:r>
            <a:endParaRPr lang="ru-RU" sz="7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r>
              <a:rPr lang="ru-RU" sz="7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следстви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дождя рейсы были отменены. </a:t>
            </a:r>
            <a:endParaRPr lang="ru-RU" sz="7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(Не)смотря под ноги, Петя шёл вдоль оврага. </a:t>
            </a:r>
            <a:endParaRPr lang="ru-RU" sz="7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Мы положили деньги (на)счёт в банке</a:t>
            </a: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  <a:defRPr/>
            </a:pPr>
            <a:r>
              <a:rPr lang="ru-R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Репетиции шли (в)</a:t>
            </a:r>
            <a:r>
              <a:rPr lang="ru-RU" sz="7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</a:t>
            </a:r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двух недель. </a:t>
            </a:r>
            <a:endParaRPr lang="ru-RU" sz="7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330148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  <a:defRPr/>
            </a:pPr>
            <a:r>
              <a:rPr lang="ru-RU" sz="6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6. </a:t>
            </a:r>
            <a:endParaRPr lang="ru-RU" sz="60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Выпишите, раскрывая скобки, предложения, в которых выделенные слова являются союзами. </a:t>
            </a: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1)Комната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маленькая, за(то) уютная. </a:t>
            </a: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Что(бы) мне почитать? </a:t>
            </a: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Ты то(же) пойдёшь в кино? </a:t>
            </a: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Иван сделал так(же), как и его брат. </a:t>
            </a:r>
            <a:endParaRPr lang="ru-RU" sz="60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388771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23528" y="2843808"/>
            <a:ext cx="8363272" cy="3751065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7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Выпишите предложение, в котором нужно поставить одну запятую. (Знаки препинания внутри предложений не расставлены.) Обоснуйте Ваш выбор.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беседке вела расчищенная от снега дорожка.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Роса выпавшая ранним утром была обильной.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Пароход уходил вверх по реке догоняя дождевую тучу.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arenR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Рядом прижимаясь к самой дороге зеленел лес. </a:t>
            </a:r>
          </a:p>
        </p:txBody>
      </p:sp>
    </p:spTree>
    <p:extLst>
      <p:ext uri="{BB962C8B-B14F-4D97-AF65-F5344CB8AC3E}">
        <p14:creationId xmlns:p14="http://schemas.microsoft.com/office/powerpoint/2010/main" val="877581798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intellectcentre.ru/uploads/book/FMsbFeL74M6TPWsEz33ed5IfeXWA_163653601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88150"/>
            <a:ext cx="3096344" cy="40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750437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Прямоугольник 3"/>
          <p:cNvSpPr>
            <a:spLocks noChangeArrowheads="1"/>
          </p:cNvSpPr>
          <p:nvPr/>
        </p:nvSpPr>
        <p:spPr bwMode="auto">
          <a:xfrm>
            <a:off x="467544" y="3131839"/>
            <a:ext cx="821925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Проверочная работа 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по русскому языку. 7 класс. </a:t>
            </a: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2025 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г., размещенного на сайте https://fioco.ru/. Выполнение проверочной работы рассчитано </a:t>
            </a: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на 45 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минут. В каждом варианте представлено </a:t>
            </a:r>
            <a:r>
              <a:rPr lang="ru-RU" altLang="ru-RU" sz="24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10 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заданий по основным направлениям, нацеленным на выявление уровня владения обучающимися базовыми предметными правописными и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учебноязыковыми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фонетическими, морфемными, морфологическими и синтаксическими умениями, а также универсальными учебными действиями. 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30808634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419872"/>
            <a:ext cx="8229600" cy="339447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  <a:defRPr/>
            </a:pP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 </a:t>
            </a:r>
          </a:p>
          <a:p>
            <a:pPr marL="0" indent="0"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Спишите текст, раскрывая скобки и вставляя, где необходимо, знаки препинания.</a:t>
            </a:r>
          </a:p>
          <a:p>
            <a:pPr marL="0" indent="0">
              <a:buNone/>
              <a:defRPr/>
            </a:pP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Выпишите только подчинительные словосочетания. Укажите в них тип подчинительной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стремительно развиваясь 2) просить царя 3) кремлёвские стены 4) через него</a:t>
            </a:r>
          </a:p>
          <a:p>
            <a:pPr marL="0" indent="0">
              <a:buNone/>
              <a:defRPr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327461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059832"/>
            <a:ext cx="8445624" cy="3888431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предложения 1 выпишите грамматическую основу. </a:t>
            </a:r>
            <a:endParaRPr lang="ru-RU" sz="24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вид односоставного предложения 7. Запишите ответ.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5. </a:t>
            </a:r>
          </a:p>
          <a:p>
            <a:pPr marL="0" indent="0"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предложений 13–15 найдите предложение, которое соответствует данной схеме: Выпишите номер этого предложения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332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" y="2922583"/>
            <a:ext cx="8816340" cy="4313713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Предметный 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с текстом, отработка каждого читательского умения предполагают развитие и оттачивание приёмов, присущих разным видам чтения, которые необходимо актуализировать в ходе решения поставленных учебных задач: </a:t>
            </a:r>
          </a:p>
          <a:p>
            <a:pPr marL="0" indent="0" algn="just"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изучающее/«медленное» чтение позволит понять содержание текста в целом; </a:t>
            </a:r>
          </a:p>
          <a:p>
            <a:pPr marL="0" indent="0" algn="just"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ознакомительное чтение направлено на понимание основного содержания текста (как правило, воспроизведение информации при таком виде чтения не превышает 75%); </a:t>
            </a:r>
          </a:p>
          <a:p>
            <a:pPr marL="0" indent="0" algn="just"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просмотровое чтение позволит определить тему и ключевые вопросы текста, успешная работа с </a:t>
            </a:r>
            <a:r>
              <a:rPr lang="ru-RU" sz="6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заголовочно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-финальным комплексом при этом виде чтения позволяет оперативно анализировать </a:t>
            </a:r>
            <a:r>
              <a:rPr lang="ru-RU" sz="6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несплошные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тексты; </a:t>
            </a:r>
          </a:p>
          <a:p>
            <a:pPr marL="0" indent="0" algn="just"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поисковое (аналитическое/изучающее) чтение позволяет находить запрашиваемую информацию в тексте.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1074" y="2881031"/>
            <a:ext cx="85529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1105561225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6. </a:t>
            </a:r>
            <a:endParaRPr lang="ru-RU" sz="28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предложений 10–12 найдите предложение с обособленным согласованным распространённым определением. Выпишите номер этого предложения. Объясните условия обособления. </a:t>
            </a:r>
          </a:p>
        </p:txBody>
      </p:sp>
    </p:spTree>
    <p:extLst>
      <p:ext uri="{BB962C8B-B14F-4D97-AF65-F5344CB8AC3E}">
        <p14:creationId xmlns:p14="http://schemas.microsoft.com/office/powerpoint/2010/main" val="3854823347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23528" y="2843808"/>
            <a:ext cx="8363272" cy="3751065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7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предложений 12–14 найдите предложение с обособленным обстоятельством. Выпишите номер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предложения. Объясните условия обособления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Среди предложений 1–3 найдите предложение с вводным словом, выпишите вводное слово. Подберите к нему синоним, запишите этот синоним.</a:t>
            </a:r>
            <a:endParaRPr lang="ru-RU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ru-RU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98385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7504" y="2915816"/>
            <a:ext cx="9036496" cy="367905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9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Выполните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синтаксический анализ предложения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</a:p>
          <a:p>
            <a:pPr marL="0" indent="0">
              <a:buNone/>
            </a:pPr>
            <a:r>
              <a:rPr lang="ru-RU" sz="9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9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и исправьте ошибку(-и) в предложении(-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ях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Запишите исправленный(-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ые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вариант(-ы) предложения(-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1) Город Тобольск привлекает как необычной красотой, так и богатой историей. 2) Тобольск вырастил для России не только химика Д. Менделеева, а также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поэтасказочника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Ершова – автора бессмертного «Конька-Горбунка». 3) Восхищаясь красотой вечернего Тобольска, наш разговор был оживлённым. 4) Тобольский кремль, считающийся одним из самых красивых в России, расположен на вершине холма.</a:t>
            </a:r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204817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CF9A93A-20A3-4568-99C8-49640AAB0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036" y="3200277"/>
            <a:ext cx="1767150" cy="1782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D7C3704-D5EA-405A-A8AD-903C1394F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08" y="3195192"/>
            <a:ext cx="1769517" cy="1783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7A52AF2-FEBC-413B-94D9-94FBC8BF2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669" y="3195192"/>
            <a:ext cx="2447141" cy="3401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EB5B1E-ECB9-44B1-AEB8-D0996C1AD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518" y="3029652"/>
            <a:ext cx="2603411" cy="3567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1B0860F-DAC7-4384-BB75-0F882F062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61" y="3306359"/>
            <a:ext cx="1939857" cy="21460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EC6FED5-7F0C-4EE5-8C0C-47E020FF3F05}"/>
              </a:ext>
            </a:extLst>
          </p:cNvPr>
          <p:cNvSpPr/>
          <p:nvPr/>
        </p:nvSpPr>
        <p:spPr>
          <a:xfrm>
            <a:off x="442267" y="3287987"/>
            <a:ext cx="13083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112 с., ф. 60</a:t>
            </a:r>
            <a:r>
              <a:rPr lang="en-US" sz="1050" dirty="0"/>
              <a:t>x</a:t>
            </a:r>
            <a:r>
              <a:rPr lang="ru-RU" sz="1050" dirty="0"/>
              <a:t>84  1/8</a:t>
            </a:r>
          </a:p>
        </p:txBody>
      </p:sp>
    </p:spTree>
    <p:extLst>
      <p:ext uri="{BB962C8B-B14F-4D97-AF65-F5344CB8AC3E}">
        <p14:creationId xmlns:p14="http://schemas.microsoft.com/office/powerpoint/2010/main" val="3385506564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131839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знакомят с основами анализа текстов разных жанров, готовят к выполнению заданий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с текстами различной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стилистической направленности в рамках общеобразовательной программы.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Пособия содержат основы методики работы с текстом и помогут сформировать у учащихся следующие навыки: умение определять главную мысль, составлять план и писать развернутый ответ на заданную тему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тексту, находить фразеологизмы. Синонимы, антонимы, многозначные слова.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95184019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1847851"/>
            <a:ext cx="8229600" cy="2003425"/>
          </a:xfrm>
        </p:spPr>
        <p:txBody>
          <a:bodyPr/>
          <a:lstStyle/>
          <a:p>
            <a:pPr marL="952500" indent="-952500"/>
            <a:r>
              <a:rPr lang="ru-RU" altLang="ru-RU" sz="3600"/>
              <a:t/>
            </a:r>
            <a:br>
              <a:rPr lang="ru-RU" altLang="ru-RU" sz="3600"/>
            </a:br>
            <a:r>
              <a:rPr lang="ru-RU" altLang="ru-RU" sz="3600"/>
              <a:t/>
            </a:r>
            <a:br>
              <a:rPr lang="ru-RU" altLang="ru-RU" sz="3600"/>
            </a:br>
            <a:endParaRPr lang="ru-RU" altLang="ru-RU" sz="4600" b="1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68313" y="2987825"/>
            <a:ext cx="8229600" cy="3168352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48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altLang="ru-RU" sz="4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итоговому </a:t>
            </a:r>
            <a:r>
              <a:rPr lang="ru-RU" altLang="ru-RU" sz="48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собеседованию в 9 классе.</a:t>
            </a:r>
            <a:endParaRPr lang="ru-RU" alt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95871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99792"/>
            <a:ext cx="4320480" cy="406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3256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395288" y="2483767"/>
            <a:ext cx="8229600" cy="396044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b="1" dirty="0" smtClean="0">
                <a:solidFill>
                  <a:schemeClr val="accent1"/>
                </a:solidFill>
              </a:rPr>
              <a:t>  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Цели </a:t>
            </a:r>
            <a:r>
              <a:rPr lang="ru-RU" altLang="ru-RU" sz="28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проведения итогового собеседования: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</a:rPr>
              <a:t>- </a:t>
            </a:r>
            <a:r>
              <a:rPr lang="ru-RU" altLang="ru-RU" sz="2800" b="1" dirty="0">
                <a:latin typeface="Times New Roman" panose="02020603050405020304" pitchFamily="18" charset="0"/>
              </a:rPr>
              <a:t>проверка с опорой на способности, склонности, интересы, ценностные ориентации и субъективный опыт учеников;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</a:rPr>
              <a:t>- </a:t>
            </a:r>
            <a:r>
              <a:rPr lang="ru-RU" altLang="ru-RU" sz="2800" b="1" dirty="0">
                <a:latin typeface="Times New Roman" panose="02020603050405020304" pitchFamily="18" charset="0"/>
              </a:rPr>
              <a:t>создание условий для осуществления свободного индивидуального развития каждого ученика, поддержки его индивидуальных языковых и интеллектуальных способностей.</a:t>
            </a:r>
            <a:r>
              <a:rPr lang="ru-RU" altLang="ru-RU" sz="2800" dirty="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9909269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179512" y="2843808"/>
            <a:ext cx="8507288" cy="4623792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 – прочитать вслух небольшой текст.</a:t>
            </a:r>
          </a:p>
          <a:p>
            <a:pPr marL="0" indent="0"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2 - пересказать прочитанный в задании 1 текст, дополнив его высказыванием. </a:t>
            </a:r>
          </a:p>
          <a:p>
            <a:pPr marL="0" indent="0">
              <a:buNone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3 - выбрать один из трёх предложенных вариантов беседы: описание фотографии, повествование на основе жизненного опыта, рассуждение по поставленному вопросу.</a:t>
            </a:r>
          </a:p>
          <a:p>
            <a:pPr marL="0" indent="0"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4 - поучаствовать в беседе по теме предыдущего задания. </a:t>
            </a:r>
          </a:p>
        </p:txBody>
      </p:sp>
    </p:spTree>
    <p:extLst>
      <p:ext uri="{BB962C8B-B14F-4D97-AF65-F5344CB8AC3E}">
        <p14:creationId xmlns:p14="http://schemas.microsoft.com/office/powerpoint/2010/main" val="1870056411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xfrm>
            <a:off x="179512" y="2915816"/>
            <a:ext cx="8964488" cy="3679057"/>
          </a:xfrm>
        </p:spPr>
        <p:txBody>
          <a:bodyPr>
            <a:noAutofit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Монологическое высказывание. Выберите один из предложенных вариантов.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Праздник (на основе описания фотографии).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Поход на концерт (в кино, на спортивные соревнования), который запомнился мне больше всего (повествование на основе жизненного опыта).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3.Всегда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нужно подражать кумирам? (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рассуждение по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поставленному вопросу) 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Вам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даётся 1 минута на подготовку. Ваше высказывание должно занимать не более 3 минут. </a:t>
            </a:r>
          </a:p>
        </p:txBody>
      </p:sp>
    </p:spTree>
    <p:extLst>
      <p:ext uri="{BB962C8B-B14F-4D97-AF65-F5344CB8AC3E}">
        <p14:creationId xmlns:p14="http://schemas.microsoft.com/office/powerpoint/2010/main" val="53198187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419872"/>
            <a:ext cx="8064896" cy="2771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читательской грамотности: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2400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1: от слова – к тексту;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2400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2: от единичного текста – к множественному тексту;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2400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3: от множественного текста – к </a:t>
            </a:r>
            <a:r>
              <a:rPr lang="ru-RU" sz="2400" dirty="0" err="1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инфографическим</a:t>
            </a:r>
            <a:r>
              <a:rPr lang="ru-RU" sz="2400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объектам;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2400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4: от </a:t>
            </a:r>
            <a:r>
              <a:rPr lang="ru-RU" sz="2400" dirty="0" err="1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инфографических</a:t>
            </a:r>
            <a:r>
              <a:rPr lang="ru-RU" sz="2400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объектов – к реальной жизни.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45351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19100" indent="-419100">
              <a:lnSpc>
                <a:spcPct val="90000"/>
              </a:lnSpc>
              <a:buNone/>
            </a:pPr>
            <a:endParaRPr lang="ru-RU" altLang="ru-RU" sz="1000" dirty="0">
              <a:latin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alt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4.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9100" indent="-419100">
              <a:lnSpc>
                <a:spcPct val="9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К теме 1 «Праздник».</a:t>
            </a:r>
          </a:p>
          <a:p>
            <a:pPr marL="419100" indent="-419100">
              <a:lnSpc>
                <a:spcPct val="9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1. Какие школьные праздники Вы знаете? </a:t>
            </a:r>
          </a:p>
          <a:p>
            <a:pPr marL="419100" indent="-419100">
              <a:lnSpc>
                <a:spcPct val="9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2. Какой школьный праздник Вам особенно нравится? </a:t>
            </a:r>
          </a:p>
          <a:p>
            <a:pPr marL="419100" indent="-419100">
              <a:lnSpc>
                <a:spcPct val="9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3. Как Вы готовитесь к празднику? </a:t>
            </a:r>
          </a:p>
          <a:p>
            <a:pPr marL="419100" indent="-419100">
              <a:lnSpc>
                <a:spcPct val="90000"/>
              </a:lnSpc>
            </a:pPr>
            <a:endParaRPr lang="ru-RU" altLang="ru-RU" sz="2400" b="1" dirty="0">
              <a:latin typeface="Times New Roman" panose="02020603050405020304" pitchFamily="18" charset="0"/>
            </a:endParaRPr>
          </a:p>
          <a:p>
            <a:pPr marL="419100" indent="-419100">
              <a:lnSpc>
                <a:spcPct val="90000"/>
              </a:lnSpc>
              <a:buNone/>
            </a:pPr>
            <a:endParaRPr lang="ru-RU" altLang="ru-RU" sz="2400" b="1" dirty="0">
              <a:latin typeface="Times New Roman" panose="02020603050405020304" pitchFamily="18" charset="0"/>
            </a:endParaRPr>
          </a:p>
          <a:p>
            <a:pPr marL="419100" indent="-419100">
              <a:lnSpc>
                <a:spcPct val="90000"/>
              </a:lnSpc>
              <a:buNone/>
            </a:pP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1127708908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419100" indent="-419100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ru-RU" altLang="ru-RU" sz="3000" dirty="0">
                <a:latin typeface="Times New Roman" panose="02020603050405020304" pitchFamily="18" charset="0"/>
              </a:rPr>
              <a:t>К теме 2 «Поход на концерт». </a:t>
            </a:r>
          </a:p>
          <a:p>
            <a:pPr marL="419100" indent="-419100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ru-RU" altLang="ru-RU" sz="3000" dirty="0">
                <a:latin typeface="Times New Roman" panose="02020603050405020304" pitchFamily="18" charset="0"/>
              </a:rPr>
              <a:t>1. На каком концерте Вы были? Расскажите о нем.</a:t>
            </a:r>
          </a:p>
          <a:p>
            <a:pPr marL="419100" indent="-419100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ru-RU" altLang="ru-RU" sz="3000" dirty="0">
                <a:latin typeface="Times New Roman" panose="02020603050405020304" pitchFamily="18" charset="0"/>
              </a:rPr>
              <a:t>2. Что Вам особенно понравилось? </a:t>
            </a:r>
          </a:p>
          <a:p>
            <a:pPr marL="419100" indent="-419100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ru-RU" altLang="ru-RU" sz="3000" dirty="0">
                <a:latin typeface="Times New Roman" panose="02020603050405020304" pitchFamily="18" charset="0"/>
              </a:rPr>
              <a:t>3. Куда ещё Вы хотели бы сходить?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29598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95300" indent="-495300"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К теме 3. «Мои кумиры». </a:t>
            </a:r>
          </a:p>
          <a:p>
            <a:pPr marL="495300" indent="-495300"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1.Кто был (является) Вашим кумиром? </a:t>
            </a:r>
          </a:p>
          <a:p>
            <a:pPr marL="495300" indent="-495300"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2. Назовите черты кумира, которые Вам нравятся. </a:t>
            </a:r>
          </a:p>
          <a:p>
            <a:pPr marL="495300" indent="-495300"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3. Подражание кумирам - это хорошо или плохо? </a:t>
            </a:r>
          </a:p>
        </p:txBody>
      </p:sp>
    </p:spTree>
    <p:extLst>
      <p:ext uri="{BB962C8B-B14F-4D97-AF65-F5344CB8AC3E}">
        <p14:creationId xmlns:p14="http://schemas.microsoft.com/office/powerpoint/2010/main" val="2277437883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200" b="1" dirty="0" smtClean="0">
                <a:latin typeface="Arial" panose="020B0604020202020204" pitchFamily="34" charset="0"/>
              </a:rPr>
              <a:t>Т</a:t>
            </a:r>
            <a:br>
              <a:rPr lang="ru-RU" altLang="ru-RU" sz="3200" b="1" dirty="0" smtClean="0">
                <a:latin typeface="Arial" panose="020B0604020202020204" pitchFamily="34" charset="0"/>
              </a:rPr>
            </a:br>
            <a:r>
              <a:rPr lang="ru-RU" altLang="ru-RU" sz="3200" b="1" dirty="0">
                <a:latin typeface="Arial" panose="020B0604020202020204" pitchFamily="34" charset="0"/>
              </a:rPr>
              <a:t/>
            </a:r>
            <a:br>
              <a:rPr lang="ru-RU" altLang="ru-RU" sz="3200" b="1" dirty="0">
                <a:latin typeface="Arial" panose="020B0604020202020204" pitchFamily="34" charset="0"/>
              </a:rPr>
            </a:br>
            <a:r>
              <a:rPr lang="ru-RU" altLang="ru-RU" sz="3200" b="1" dirty="0" smtClean="0">
                <a:latin typeface="Arial" panose="020B0604020202020204" pitchFamily="34" charset="0"/>
              </a:rPr>
              <a:t/>
            </a:r>
            <a:br>
              <a:rPr lang="ru-RU" altLang="ru-RU" sz="3200" b="1" dirty="0" smtClean="0">
                <a:latin typeface="Arial" panose="020B0604020202020204" pitchFamily="34" charset="0"/>
              </a:rPr>
            </a:br>
            <a:r>
              <a:rPr lang="ru-RU" altLang="ru-RU" sz="3200" b="1" dirty="0" smtClean="0">
                <a:latin typeface="Arial" panose="020B0604020202020204" pitchFamily="34" charset="0"/>
              </a:rPr>
              <a:t>Тема </a:t>
            </a:r>
            <a:r>
              <a:rPr lang="ru-RU" altLang="ru-RU" sz="3200" b="1" dirty="0">
                <a:latin typeface="Arial" panose="020B0604020202020204" pitchFamily="34" charset="0"/>
              </a:rPr>
              <a:t>1. Праздник. </a:t>
            </a:r>
            <a: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Опишите фотографию. Не забудьте рассказать,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ru-RU" altLang="ru-RU" dirty="0" smtClean="0">
              <a:latin typeface="Arial" panose="020B0604020202020204" pitchFamily="34" charset="0"/>
            </a:endParaRPr>
          </a:p>
          <a:p>
            <a:r>
              <a:rPr lang="ru-RU" alt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изображён на фотографии; опишите внешний вид участников праздника; </a:t>
            </a:r>
          </a:p>
          <a:p>
            <a:r>
              <a:rPr lang="ru-RU" alt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делают присутствующие; </a:t>
            </a:r>
          </a:p>
          <a:p>
            <a:r>
              <a:rPr lang="ru-RU" alt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является для школьников праздник Последнего звонка; </a:t>
            </a:r>
          </a:p>
          <a:p>
            <a:r>
              <a:rPr lang="ru-RU" alt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чувства испытывают выпускники. </a:t>
            </a:r>
          </a:p>
        </p:txBody>
      </p:sp>
    </p:spTree>
    <p:extLst>
      <p:ext uri="{BB962C8B-B14F-4D97-AF65-F5344CB8AC3E}">
        <p14:creationId xmlns:p14="http://schemas.microsoft.com/office/powerpoint/2010/main" val="4208212828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altLang="ru-RU" smtClean="0"/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2292" name="Picture 4" descr="Вариант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79614"/>
            <a:ext cx="72009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701034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2206228"/>
            <a:ext cx="8507288" cy="2365772"/>
          </a:xfrm>
        </p:spPr>
        <p:txBody>
          <a:bodyPr>
            <a:normAutofit/>
          </a:bodyPr>
          <a:lstStyle/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2.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 на концерт. Расскажите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том, как Вы ходили на концерт (в кино, на спортивные соревнования). Не забудьте рассказать,</a:t>
            </a:r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0" y="3851920"/>
            <a:ext cx="9144000" cy="309339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altLang="ru-RU" dirty="0" smtClean="0">
              <a:latin typeface="Arial" panose="020B0604020202020204" pitchFamily="34" charset="0"/>
            </a:endParaRPr>
          </a:p>
          <a:p>
            <a:r>
              <a:rPr lang="ru-RU" alt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был за концерт (кино, спортивные соревнования); </a:t>
            </a:r>
          </a:p>
          <a:p>
            <a:r>
              <a:rPr lang="ru-RU" alt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кем Вы ходили (с друзьями, одноклассниками, с родителями); </a:t>
            </a:r>
          </a:p>
          <a:p>
            <a:r>
              <a:rPr lang="ru-RU" alt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Вы решили сходить на это мероприятие;</a:t>
            </a:r>
          </a:p>
          <a:p>
            <a:r>
              <a:rPr lang="ru-RU" alt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Вам запомнился этот концерт (кино, спортивное мероприятие). </a:t>
            </a:r>
          </a:p>
        </p:txBody>
      </p:sp>
    </p:spTree>
    <p:extLst>
      <p:ext uri="{BB962C8B-B14F-4D97-AF65-F5344CB8AC3E}">
        <p14:creationId xmlns:p14="http://schemas.microsoft.com/office/powerpoint/2010/main" val="1352393036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457200" y="2555776"/>
            <a:ext cx="8229600" cy="1368152"/>
          </a:xfrm>
        </p:spPr>
        <p:txBody>
          <a:bodyPr>
            <a:normAutofit/>
          </a:bodyPr>
          <a:lstStyle/>
          <a:p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3.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Всегда ли нужно подражать кумирам? В своём высказывании дайте ответы на следующие вопросы: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457200" y="3707904"/>
            <a:ext cx="8229600" cy="2886969"/>
          </a:xfrm>
        </p:spPr>
        <p:txBody>
          <a:bodyPr>
            <a:normAutofit/>
          </a:bodyPr>
          <a:lstStyle/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был (является) Вашим героем, которому Вы стремитесь подражать? 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чём Вы старались быть похожим на своего героя? 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азовите отрицательные стороны своего кумира.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аким будет Ваше отношение к кумиру, когда Вы станете старше? </a:t>
            </a:r>
          </a:p>
        </p:txBody>
      </p:sp>
    </p:spTree>
    <p:extLst>
      <p:ext uri="{BB962C8B-B14F-4D97-AF65-F5344CB8AC3E}">
        <p14:creationId xmlns:p14="http://schemas.microsoft.com/office/powerpoint/2010/main" val="2053625728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14EE9AA-5A4F-BF74-0A25-E85814A088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55" y="2611601"/>
            <a:ext cx="7907289" cy="453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87738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работа Екатерина\обложки для през\lvNu73x3ZlzMwlw2Dvqj8pJmh37h_166616408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131840"/>
            <a:ext cx="5162147" cy="290370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26016F1-14EF-0FE5-649F-D0C23BA55FE0}"/>
              </a:ext>
            </a:extLst>
          </p:cNvPr>
          <p:cNvSpPr/>
          <p:nvPr/>
        </p:nvSpPr>
        <p:spPr>
          <a:xfrm>
            <a:off x="1835696" y="251520"/>
            <a:ext cx="5760640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Курсы повышения квалификации для учителей русского языка</a:t>
            </a:r>
            <a:r>
              <a:rPr lang="ru-RU" sz="2800" b="1" dirty="0" smtClean="0"/>
              <a:t> 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xmlns="" id="{053DDCDD-8AB6-1387-E9E8-77C74FAEC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68031"/>
            <a:ext cx="370790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Автор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: 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Дергилёва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Жанна Ивановна,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кандидат филологических наук, учитель русского языка и литературы ГБОУ «Школа №1409» г. Москва, эксперт ЕГЭ и ОГЭ, автор учебных пособий Издательства «Интеллект-Центр».</a:t>
            </a:r>
            <a:endParaRPr lang="ru-RU" altLang="ru-RU" sz="18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4083B2C0-96C3-E8ED-DC3B-8037B3560FC9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7524328"/>
            <a:ext cx="8863955" cy="1331685"/>
          </a:xfrm>
          <a:prstGeom prst="rect">
            <a:avLst/>
          </a:prstGeom>
          <a:ln w="19050">
            <a:noFill/>
          </a:ln>
        </p:spPr>
        <p:txBody>
          <a:bodyPr>
            <a:normAutofit fontScale="75000" lnSpcReduction="20000"/>
          </a:bodyPr>
          <a:lstStyle>
            <a:lvl1pPr marL="0" marR="0" indent="0" algn="ctr" defTabSz="1625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1625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1625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1625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1625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1625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1625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1625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1625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ru-RU" sz="3600" b="1" smtClean="0">
                <a:solidFill>
                  <a:srgbClr val="C00000"/>
                </a:solidFill>
                <a:latin typeface="Arial Narrow" pitchFamily="34" charset="0"/>
              </a:rPr>
              <a:t>Методика формирования у обучающихся в 5-11 классах критического мышления и читательской грамотности при работе с текстами разных стилей (36 часов).</a:t>
            </a:r>
            <a:endParaRPr lang="ru-RU" sz="36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65155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3934</Words>
  <Application>Microsoft Office PowerPoint</Application>
  <PresentationFormat>Произвольный</PresentationFormat>
  <Paragraphs>361</Paragraphs>
  <Slides>100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2" baseType="lpstr">
      <vt:lpstr>Тема Office</vt:lpstr>
      <vt:lpstr>Документ</vt:lpstr>
      <vt:lpstr>Мониторинг читательской грамотности, ВПР как способ подготовки к Итоговому собеседованию в 9 классах</vt:lpstr>
      <vt:lpstr>Презентация PowerPoint</vt:lpstr>
      <vt:lpstr>Презентация PowerPoint</vt:lpstr>
      <vt:lpstr>Презентация PowerPoint</vt:lpstr>
      <vt:lpstr>Мониторинг читательской грамотности в 5-9 классах. Автор – Дергилёва Ж.И.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1. Выберите утверждение, соответствующее информации из текста «Чем украшали ёлку» </vt:lpstr>
      <vt:lpstr>Презентация PowerPoint</vt:lpstr>
      <vt:lpstr>Презентация PowerPoint</vt:lpstr>
      <vt:lpstr>Ответы </vt:lpstr>
      <vt:lpstr> Вкладка 4. Задание. 3. Отметьте на дату, когда в России разрешили праздновать Новый год и наряжать ёлку. </vt:lpstr>
      <vt:lpstr>Презентация PowerPoint</vt:lpstr>
      <vt:lpstr>Презентация PowerPoint</vt:lpstr>
      <vt:lpstr>Критерии проверки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На основании информации из текста найдите соответствие между гербами районов и их главной особенностью, обозначенной цифрой. Расположите цифры над картинками гербов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В каждом варианте 5 заданий</vt:lpstr>
      <vt:lpstr>Презентация PowerPoint</vt:lpstr>
      <vt:lpstr>      Во второй части пособия дана система оценивания проверочной работы</vt:lpstr>
      <vt:lpstr>  </vt:lpstr>
      <vt:lpstr>Презентация PowerPoint</vt:lpstr>
      <vt:lpstr>В каждом варианте 5 заданий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   Тема 1. Праздник. Опишите фотографию. Не забудьте рассказать,</vt:lpstr>
      <vt:lpstr>Презентация PowerPoint</vt:lpstr>
      <vt:lpstr>Тема 2. Поход на концерт. Расскажите о том, как Вы ходили на концерт (в кино, на спортивные соревнования). Не забудьте рассказать,</vt:lpstr>
      <vt:lpstr>Тема 3. Всегда ли нужно подражать кумирам? В своём высказывании дайте ответы на следующие вопросы: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Дмитрос Чернаков</cp:lastModifiedBy>
  <cp:revision>21</cp:revision>
  <dcterms:modified xsi:type="dcterms:W3CDTF">2024-09-18T10:40:44Z</dcterms:modified>
</cp:coreProperties>
</file>