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82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8" r:id="rId13"/>
    <p:sldId id="274" r:id="rId14"/>
    <p:sldId id="276" r:id="rId15"/>
    <p:sldId id="275" r:id="rId16"/>
    <p:sldId id="279" r:id="rId17"/>
    <p:sldId id="280" r:id="rId18"/>
    <p:sldId id="281" r:id="rId19"/>
    <p:sldId id="277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3" d="100"/>
          <a:sy n="103" d="100"/>
        </p:scale>
        <p:origin x="-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72CB6-092E-4D62-80BA-2EBA2300C342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D766C-0EAE-41D7-AEF2-91AB8D21C1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01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8" name="Текс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015345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58821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8842"/>
            <a:ext cx="9144000" cy="496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392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670807" cy="868958"/>
          </a:xfrm>
        </p:spPr>
        <p:txBody>
          <a:bodyPr>
            <a:noAutofit/>
          </a:bodyPr>
          <a:lstStyle/>
          <a:p>
            <a:r>
              <a:rPr lang="ru-RU" sz="2400" i="1" dirty="0">
                <a:ea typeface="Verdana" pitchFamily="34" charset="0"/>
                <a:cs typeface="Verdana" pitchFamily="34" charset="0"/>
              </a:rPr>
              <a:t>Александр Пивоваров,</a:t>
            </a:r>
            <a:br>
              <a:rPr lang="ru-RU" sz="2400" i="1" dirty="0">
                <a:ea typeface="Verdana" pitchFamily="34" charset="0"/>
                <a:cs typeface="Verdana" pitchFamily="34" charset="0"/>
              </a:rPr>
            </a:br>
            <a:r>
              <a:rPr lang="ru-RU" sz="2400" i="1" dirty="0">
                <a:ea typeface="Verdana" pitchFamily="34" charset="0"/>
                <a:cs typeface="Verdana" pitchFamily="34" charset="0"/>
              </a:rPr>
              <a:t>ИРО Кировской </a:t>
            </a:r>
            <a:r>
              <a:rPr lang="ru-RU" sz="2400" i="1" dirty="0" smtClean="0">
                <a:ea typeface="Verdana" pitchFamily="34" charset="0"/>
                <a:cs typeface="Verdana" pitchFamily="34" charset="0"/>
              </a:rPr>
              <a:t>области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577900"/>
            <a:ext cx="8640960" cy="370527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+mj-lt"/>
              </a:rPr>
              <a:t>Технологическая карта современного урока: реализация требований ФГОС</a:t>
            </a:r>
            <a:endParaRPr lang="ru-RU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4944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909" y="748112"/>
            <a:ext cx="8682182" cy="864096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rgbClr val="C00000"/>
                </a:solidFill>
              </a:rPr>
              <a:t>3. Рекомендации по разработке </a:t>
            </a:r>
            <a:r>
              <a:rPr lang="ru-RU" sz="3000" dirty="0" smtClean="0">
                <a:solidFill>
                  <a:srgbClr val="C00000"/>
                </a:solidFill>
              </a:rPr>
              <a:t/>
            </a:r>
            <a:br>
              <a:rPr lang="ru-RU" sz="3000" dirty="0" smtClean="0">
                <a:solidFill>
                  <a:srgbClr val="C00000"/>
                </a:solidFill>
              </a:rPr>
            </a:br>
            <a:r>
              <a:rPr lang="ru-RU" sz="3000" dirty="0" smtClean="0">
                <a:solidFill>
                  <a:srgbClr val="C00000"/>
                </a:solidFill>
              </a:rPr>
              <a:t>технологической </a:t>
            </a:r>
            <a:r>
              <a:rPr lang="ru-RU" sz="3000" dirty="0" smtClean="0">
                <a:solidFill>
                  <a:srgbClr val="C00000"/>
                </a:solidFill>
              </a:rPr>
              <a:t>карты урока</a:t>
            </a:r>
            <a:endParaRPr lang="ru-RU" sz="3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2" cy="4353347"/>
          </a:xfrm>
        </p:spPr>
        <p:txBody>
          <a:bodyPr>
            <a:norm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28232"/>
            <a:ext cx="8680044" cy="341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</a:pPr>
            <a:r>
              <a:rPr lang="ru-RU" sz="2200" b="1" dirty="0">
                <a:cs typeface="Arial" panose="020B0604020202020204" pitchFamily="34" charset="0"/>
              </a:rPr>
              <a:t>В составлении технологической карты урока по требованиям ФГОС выделяются четыре основания: 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востребованность и популярность в образовательной среде;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инициатива педагогов и презентация усовершенствованных способов преподавания; 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уникальность и индивидуальность разработки относительно перечня выделяемых разделов и особенностей ведения урока; 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изменение и расширение структуры запланированного занятия </a:t>
            </a:r>
            <a:r>
              <a:rPr lang="ru-RU" sz="2200" b="1" dirty="0" smtClean="0">
                <a:cs typeface="Arial" panose="020B0604020202020204" pitchFamily="34" charset="0"/>
              </a:rPr>
              <a:t/>
            </a:r>
            <a:br>
              <a:rPr lang="ru-RU" sz="2200" b="1" dirty="0" smtClean="0">
                <a:cs typeface="Arial" panose="020B0604020202020204" pitchFamily="34" charset="0"/>
              </a:rPr>
            </a:br>
            <a:r>
              <a:rPr lang="ru-RU" sz="2200" b="1" dirty="0" smtClean="0">
                <a:cs typeface="Arial" panose="020B0604020202020204" pitchFamily="34" charset="0"/>
              </a:rPr>
              <a:t>с </a:t>
            </a:r>
            <a:r>
              <a:rPr lang="ru-RU" sz="2200" b="1" dirty="0">
                <a:cs typeface="Arial" panose="020B0604020202020204" pitchFamily="34" charset="0"/>
              </a:rPr>
              <a:t>отражением сведений содержательного предметного характера. </a:t>
            </a:r>
          </a:p>
        </p:txBody>
      </p:sp>
    </p:spTree>
    <p:extLst>
      <p:ext uri="{BB962C8B-B14F-4D97-AF65-F5344CB8AC3E}">
        <p14:creationId xmlns:p14="http://schemas.microsoft.com/office/powerpoint/2010/main" val="2940331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0145" y="775820"/>
            <a:ext cx="8654473" cy="724942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C00000"/>
                </a:solidFill>
              </a:rPr>
              <a:t>3. Рекомендации по разработке </a:t>
            </a:r>
            <a:r>
              <a:rPr lang="ru-RU" sz="3000" dirty="0" smtClean="0">
                <a:solidFill>
                  <a:srgbClr val="C00000"/>
                </a:solidFill>
              </a:rPr>
              <a:t/>
            </a:r>
            <a:br>
              <a:rPr lang="ru-RU" sz="3000" dirty="0" smtClean="0">
                <a:solidFill>
                  <a:srgbClr val="C00000"/>
                </a:solidFill>
              </a:rPr>
            </a:br>
            <a:r>
              <a:rPr lang="ru-RU" sz="3000" dirty="0" smtClean="0">
                <a:solidFill>
                  <a:srgbClr val="C00000"/>
                </a:solidFill>
              </a:rPr>
              <a:t>технологической </a:t>
            </a:r>
            <a:r>
              <a:rPr lang="ru-RU" sz="3000" dirty="0">
                <a:solidFill>
                  <a:srgbClr val="C00000"/>
                </a:solidFill>
              </a:rPr>
              <a:t>карты урока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8344" y="1916832"/>
            <a:ext cx="8229600" cy="3777283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9382" y="1841228"/>
            <a:ext cx="8643098" cy="357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ru-RU" sz="2200" b="1" dirty="0" smtClean="0">
                <a:cs typeface="Arial" panose="020B0604020202020204" pitchFamily="34" charset="0"/>
              </a:rPr>
              <a:t>Требования </a:t>
            </a:r>
            <a:r>
              <a:rPr lang="ru-RU" sz="2200" b="1" dirty="0">
                <a:cs typeface="Arial" panose="020B0604020202020204" pitchFamily="34" charset="0"/>
              </a:rPr>
              <a:t>по разработке данного документа на законодательном уровне пока не урегулированы, поэтому – форма и структура карты может быть создана по усмотрению учителя, учитывая цели и работу на результат. Однако при этом существует ряд рекомендаций, к которым всё же стоит прислушаться</a:t>
            </a:r>
            <a:r>
              <a:rPr lang="ru-RU" sz="2200" b="1" dirty="0" smtClean="0">
                <a:cs typeface="Arial" panose="020B0604020202020204" pitchFamily="34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ru-RU" sz="2200" b="1" dirty="0" smtClean="0">
                <a:cs typeface="Arial" panose="020B0604020202020204" pitchFamily="34" charset="0"/>
              </a:rPr>
              <a:t> </a:t>
            </a:r>
            <a:endParaRPr lang="ru-RU" sz="2200" b="1" dirty="0"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ru-RU" sz="2200" b="1" dirty="0">
                <a:cs typeface="Arial" panose="020B0604020202020204" pitchFamily="34" charset="0"/>
              </a:rPr>
              <a:t>Технологическая карта отражает суть занятия, поэтому среди обязательных элементов должны быть: тема; задачи; цель; мотивация; направление, формирующее личность школьника; планируемые результаты (личностные, </a:t>
            </a:r>
            <a:r>
              <a:rPr lang="ru-RU" sz="2200" b="1" dirty="0" err="1">
                <a:cs typeface="Arial" panose="020B0604020202020204" pitchFamily="34" charset="0"/>
              </a:rPr>
              <a:t>метапредметные</a:t>
            </a:r>
            <a:r>
              <a:rPr lang="ru-RU" sz="2200" b="1" dirty="0">
                <a:cs typeface="Arial" panose="020B0604020202020204" pitchFamily="34" charset="0"/>
              </a:rPr>
              <a:t>, предметные). </a:t>
            </a:r>
          </a:p>
        </p:txBody>
      </p:sp>
    </p:spTree>
    <p:extLst>
      <p:ext uri="{BB962C8B-B14F-4D97-AF65-F5344CB8AC3E}">
        <p14:creationId xmlns:p14="http://schemas.microsoft.com/office/powerpoint/2010/main" val="194169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617" y="748112"/>
            <a:ext cx="8608291" cy="724942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C00000"/>
                </a:solidFill>
                <a:latin typeface="+mn-lt"/>
              </a:rPr>
              <a:t>3. Рекомендации по разработке </a:t>
            </a:r>
            <a:r>
              <a:rPr lang="ru-RU" sz="3000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3000" dirty="0" smtClean="0">
                <a:solidFill>
                  <a:srgbClr val="C00000"/>
                </a:solidFill>
                <a:latin typeface="+mn-lt"/>
              </a:rPr>
            </a:br>
            <a:r>
              <a:rPr lang="ru-RU" sz="3000" dirty="0" smtClean="0">
                <a:solidFill>
                  <a:srgbClr val="C00000"/>
                </a:solidFill>
                <a:latin typeface="+mn-lt"/>
              </a:rPr>
              <a:t>технологической </a:t>
            </a:r>
            <a:r>
              <a:rPr lang="ru-RU" sz="3000" dirty="0">
                <a:solidFill>
                  <a:srgbClr val="C00000"/>
                </a:solidFill>
                <a:latin typeface="+mn-lt"/>
              </a:rPr>
              <a:t>карты урока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44824"/>
            <a:ext cx="8680044" cy="4281339"/>
          </a:xfrm>
        </p:spPr>
        <p:txBody>
          <a:bodyPr>
            <a:noAutofit/>
          </a:bodyPr>
          <a:lstStyle/>
          <a:p>
            <a:r>
              <a:rPr lang="ru-RU" sz="2000" b="1" dirty="0">
                <a:cs typeface="Arial" panose="020B0604020202020204" pitchFamily="34" charset="0"/>
              </a:rPr>
              <a:t>Для составления действительно полезной карты следует выполнить несколько действий: </a:t>
            </a:r>
          </a:p>
          <a:p>
            <a:pPr marL="360363" lvl="0" indent="-360363">
              <a:buFont typeface="Arial" panose="020B0604020202020204" pitchFamily="34" charset="0"/>
              <a:buChar char="•"/>
            </a:pPr>
            <a:r>
              <a:rPr lang="ru-RU" sz="2000" b="1" dirty="0">
                <a:cs typeface="Arial" panose="020B0604020202020204" pitchFamily="34" charset="0"/>
              </a:rPr>
              <a:t>определить тему, её место среди других тем в данном разделе;</a:t>
            </a:r>
          </a:p>
          <a:p>
            <a:pPr marL="360363" lvl="0" indent="-360363">
              <a:buFont typeface="Arial" panose="020B0604020202020204" pitchFamily="34" charset="0"/>
              <a:buChar char="•"/>
            </a:pPr>
            <a:r>
              <a:rPr lang="ru-RU" sz="2000" b="1" dirty="0">
                <a:cs typeface="Arial" panose="020B0604020202020204" pitchFamily="34" charset="0"/>
              </a:rPr>
              <a:t>определить вид урока; </a:t>
            </a:r>
          </a:p>
          <a:p>
            <a:pPr marL="360363" lvl="0" indent="-360363">
              <a:buFont typeface="Arial" panose="020B0604020202020204" pitchFamily="34" charset="0"/>
              <a:buChar char="•"/>
            </a:pPr>
            <a:r>
              <a:rPr lang="ru-RU" sz="2000" b="1" dirty="0">
                <a:cs typeface="Arial" panose="020B0604020202020204" pitchFamily="34" charset="0"/>
              </a:rPr>
              <a:t>сформулировать триединую цель; </a:t>
            </a:r>
          </a:p>
          <a:p>
            <a:pPr marL="360363" lvl="0" indent="-360363">
              <a:buFont typeface="Arial" panose="020B0604020202020204" pitchFamily="34" charset="0"/>
              <a:buChar char="•"/>
            </a:pPr>
            <a:r>
              <a:rPr lang="ru-RU" sz="2000" b="1" dirty="0">
                <a:cs typeface="Arial" panose="020B0604020202020204" pitchFamily="34" charset="0"/>
              </a:rPr>
              <a:t>выделить основные этапы занятия, опираясь на тип и вид занятия;</a:t>
            </a:r>
          </a:p>
          <a:p>
            <a:pPr marL="360363" lvl="0" indent="-360363">
              <a:buFont typeface="Arial" panose="020B0604020202020204" pitchFamily="34" charset="0"/>
              <a:buChar char="•"/>
            </a:pPr>
            <a:r>
              <a:rPr lang="ru-RU" sz="2000" b="1" dirty="0">
                <a:cs typeface="Arial" panose="020B0604020202020204" pitchFamily="34" charset="0"/>
              </a:rPr>
              <a:t>сформулировать цель каждого этапа;</a:t>
            </a:r>
          </a:p>
          <a:p>
            <a:pPr marL="360363" lvl="0" indent="-360363">
              <a:buFont typeface="Arial" panose="020B0604020202020204" pitchFamily="34" charset="0"/>
              <a:buChar char="•"/>
            </a:pPr>
            <a:r>
              <a:rPr lang="ru-RU" sz="2000" b="1" dirty="0">
                <a:cs typeface="Arial" panose="020B0604020202020204" pitchFamily="34" charset="0"/>
              </a:rPr>
              <a:t>определить планируемые результаты каждого из этапов;</a:t>
            </a:r>
          </a:p>
          <a:p>
            <a:pPr marL="360363" lvl="0" indent="-360363">
              <a:buFont typeface="Arial" panose="020B0604020202020204" pitchFamily="34" charset="0"/>
              <a:buChar char="•"/>
            </a:pPr>
            <a:r>
              <a:rPr lang="ru-RU" sz="2000" b="1" dirty="0">
                <a:cs typeface="Arial" panose="020B0604020202020204" pitchFamily="34" charset="0"/>
              </a:rPr>
              <a:t>выбрать наиболее удачные для реализации формы работы;</a:t>
            </a:r>
          </a:p>
          <a:p>
            <a:pPr marL="360363" lvl="0" indent="-360363">
              <a:buFont typeface="Arial" panose="020B0604020202020204" pitchFamily="34" charset="0"/>
              <a:buChar char="•"/>
            </a:pPr>
            <a:r>
              <a:rPr lang="ru-RU" sz="2000" b="1" dirty="0">
                <a:cs typeface="Arial" panose="020B0604020202020204" pitchFamily="34" charset="0"/>
              </a:rPr>
              <a:t>подобрать необходимый материал; </a:t>
            </a:r>
          </a:p>
          <a:p>
            <a:pPr marL="360363" lvl="0" indent="-360363">
              <a:buFont typeface="Arial" panose="020B0604020202020204" pitchFamily="34" charset="0"/>
              <a:buChar char="•"/>
            </a:pPr>
            <a:r>
              <a:rPr lang="ru-RU" sz="2000" b="1" dirty="0">
                <a:cs typeface="Arial" panose="020B0604020202020204" pitchFamily="34" charset="0"/>
              </a:rPr>
              <a:t>выделить для каждого этапа основной вид работы для учеников </a:t>
            </a:r>
            <a:r>
              <a:rPr lang="ru-RU" sz="2000" b="1" dirty="0" smtClean="0">
                <a:cs typeface="Arial" panose="020B0604020202020204" pitchFamily="34" charset="0"/>
              </a:rPr>
              <a:t/>
            </a:r>
            <a:br>
              <a:rPr lang="ru-RU" sz="2000" b="1" dirty="0" smtClean="0">
                <a:cs typeface="Arial" panose="020B0604020202020204" pitchFamily="34" charset="0"/>
              </a:rPr>
            </a:br>
            <a:r>
              <a:rPr lang="ru-RU" sz="2000" b="1" dirty="0" smtClean="0">
                <a:cs typeface="Arial" panose="020B0604020202020204" pitchFamily="34" charset="0"/>
              </a:rPr>
              <a:t>и </a:t>
            </a:r>
            <a:r>
              <a:rPr lang="ru-RU" sz="2000" b="1" dirty="0">
                <a:cs typeface="Arial" panose="020B0604020202020204" pitchFamily="34" charset="0"/>
              </a:rPr>
              <a:t>учителя.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067136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618" y="692696"/>
            <a:ext cx="8636000" cy="724942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C00000"/>
                </a:solidFill>
                <a:latin typeface="+mn-lt"/>
              </a:rPr>
              <a:t>3. Рекомендации по разработке </a:t>
            </a:r>
            <a:r>
              <a:rPr lang="ru-RU" sz="3000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3000" dirty="0" smtClean="0">
                <a:solidFill>
                  <a:srgbClr val="C00000"/>
                </a:solidFill>
                <a:latin typeface="+mn-lt"/>
              </a:rPr>
            </a:br>
            <a:r>
              <a:rPr lang="ru-RU" sz="3000" dirty="0" smtClean="0">
                <a:solidFill>
                  <a:srgbClr val="C00000"/>
                </a:solidFill>
                <a:latin typeface="+mn-lt"/>
              </a:rPr>
              <a:t>технологической </a:t>
            </a:r>
            <a:r>
              <a:rPr lang="ru-RU" sz="3000" dirty="0">
                <a:solidFill>
                  <a:srgbClr val="C00000"/>
                </a:solidFill>
                <a:latin typeface="+mn-lt"/>
              </a:rPr>
              <a:t>карты урока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326" y="1671540"/>
            <a:ext cx="8599055" cy="45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21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909" y="785056"/>
            <a:ext cx="8645236" cy="724942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C00000"/>
                </a:solidFill>
                <a:latin typeface="+mn-lt"/>
              </a:rPr>
              <a:t>3. Рекомендации по разработке технологической карты урока</a:t>
            </a:r>
            <a:endParaRPr lang="ru-RU" sz="3000" dirty="0">
              <a:latin typeface="+mn-lt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673" y="1813521"/>
            <a:ext cx="8682182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346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909" y="785056"/>
            <a:ext cx="8645236" cy="724942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C00000"/>
                </a:solidFill>
              </a:rPr>
              <a:t>3. Рекомендации по разработке </a:t>
            </a:r>
            <a:r>
              <a:rPr lang="ru-RU" sz="3000" dirty="0" smtClean="0">
                <a:solidFill>
                  <a:srgbClr val="C00000"/>
                </a:solidFill>
              </a:rPr>
              <a:t/>
            </a:r>
            <a:br>
              <a:rPr lang="ru-RU" sz="3000" dirty="0" smtClean="0">
                <a:solidFill>
                  <a:srgbClr val="C00000"/>
                </a:solidFill>
              </a:rPr>
            </a:br>
            <a:r>
              <a:rPr lang="ru-RU" sz="3000" dirty="0" smtClean="0">
                <a:solidFill>
                  <a:srgbClr val="C00000"/>
                </a:solidFill>
              </a:rPr>
              <a:t>технологической </a:t>
            </a:r>
            <a:r>
              <a:rPr lang="ru-RU" sz="3000" dirty="0">
                <a:solidFill>
                  <a:srgbClr val="C00000"/>
                </a:solidFill>
              </a:rPr>
              <a:t>карты урока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5022577"/>
              </p:ext>
            </p:extLst>
          </p:nvPr>
        </p:nvGraphicFramePr>
        <p:xfrm>
          <a:off x="138552" y="2032001"/>
          <a:ext cx="9014684" cy="32327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7550"/>
                <a:gridCol w="1199725"/>
                <a:gridCol w="1199726"/>
                <a:gridCol w="1200844"/>
                <a:gridCol w="1332439"/>
                <a:gridCol w="1173019"/>
                <a:gridCol w="1145309"/>
                <a:gridCol w="1136072"/>
              </a:tblGrid>
              <a:tr h="1058412"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Содержание педагогического взаимодействия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Предметные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результаты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Метапредметные</a:t>
                      </a:r>
                      <a:r>
                        <a:rPr lang="ru-RU" sz="1600" dirty="0">
                          <a:effectLst/>
                        </a:rPr>
                        <a:t> универсальные учебные действия (УУД)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Личностные результаты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4703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Этап урока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Деятельность учителя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Деятельность обучающихся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</a:rPr>
                        <a:t>Познавательн</a:t>
                      </a:r>
                      <a:r>
                        <a:rPr lang="ru-RU" sz="1400" b="1" dirty="0" smtClean="0">
                          <a:effectLst/>
                        </a:rPr>
                        <a:t>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</a:rPr>
                        <a:t>Регулятивн</a:t>
                      </a:r>
                      <a:r>
                        <a:rPr lang="ru-RU" sz="1400" b="1" dirty="0" smtClean="0">
                          <a:effectLst/>
                        </a:rPr>
                        <a:t>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</a:rPr>
                        <a:t>Коммуникат</a:t>
                      </a:r>
                      <a:r>
                        <a:rPr lang="ru-RU" sz="1400" b="1" dirty="0">
                          <a:effectLst/>
                        </a:rPr>
                        <a:t>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3942"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809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381" y="785056"/>
            <a:ext cx="8617527" cy="724942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C00000"/>
                </a:solidFill>
              </a:rPr>
              <a:t>3. Рекомендации по разработке </a:t>
            </a:r>
            <a:r>
              <a:rPr lang="ru-RU" sz="3000" dirty="0" smtClean="0">
                <a:solidFill>
                  <a:srgbClr val="C00000"/>
                </a:solidFill>
              </a:rPr>
              <a:t/>
            </a:r>
            <a:br>
              <a:rPr lang="ru-RU" sz="3000" dirty="0" smtClean="0">
                <a:solidFill>
                  <a:srgbClr val="C00000"/>
                </a:solidFill>
              </a:rPr>
            </a:br>
            <a:r>
              <a:rPr lang="ru-RU" sz="3000" dirty="0" smtClean="0">
                <a:solidFill>
                  <a:srgbClr val="C00000"/>
                </a:solidFill>
              </a:rPr>
              <a:t>технологической </a:t>
            </a:r>
            <a:r>
              <a:rPr lang="ru-RU" sz="3000" dirty="0">
                <a:solidFill>
                  <a:srgbClr val="C00000"/>
                </a:solidFill>
              </a:rPr>
              <a:t>карты урока</a:t>
            </a:r>
            <a:endParaRPr lang="ru-RU" sz="30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49382" y="1813520"/>
            <a:ext cx="8599054" cy="4525963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</a:pPr>
            <a:r>
              <a:rPr lang="ru-RU" sz="2200" b="1" dirty="0">
                <a:cs typeface="Arial" panose="020B0604020202020204" pitchFamily="34" charset="0"/>
              </a:rPr>
              <a:t>В технологической карте указываются традиционные этапы урока. Мы включаем в технологическую карту следующие, достаточно традиционные, этапы</a:t>
            </a:r>
            <a:r>
              <a:rPr lang="ru-RU" sz="2200" b="1" dirty="0" smtClean="0">
                <a:cs typeface="Arial" panose="020B0604020202020204" pitchFamily="34" charset="0"/>
              </a:rPr>
              <a:t>:</a:t>
            </a:r>
          </a:p>
          <a:p>
            <a:pPr lvl="0">
              <a:lnSpc>
                <a:spcPct val="90000"/>
              </a:lnSpc>
            </a:pPr>
            <a:endParaRPr lang="ru-RU" sz="2200" b="1" dirty="0">
              <a:cs typeface="Arial" panose="020B0604020202020204" pitchFamily="34" charset="0"/>
            </a:endParaRPr>
          </a:p>
          <a:p>
            <a:pPr marL="268288" lvl="0" indent="-26828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организационный;</a:t>
            </a:r>
          </a:p>
          <a:p>
            <a:pPr marL="268288" lvl="0" indent="-26828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актуализации знаний;</a:t>
            </a:r>
          </a:p>
          <a:p>
            <a:pPr marL="268288" lvl="0" indent="-26828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целеполагания, мотивации;</a:t>
            </a:r>
          </a:p>
          <a:p>
            <a:pPr marL="268288" lvl="0" indent="-26828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открытия нового знания;</a:t>
            </a:r>
          </a:p>
          <a:p>
            <a:pPr marL="268288" lvl="0" indent="-26828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первичного закрепления;</a:t>
            </a:r>
          </a:p>
          <a:p>
            <a:pPr marL="268288" lvl="0" indent="-26828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рефлексии учебной деятельности;</a:t>
            </a:r>
          </a:p>
          <a:p>
            <a:pPr marL="268288" lvl="0" indent="-268288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b="1" dirty="0">
                <a:cs typeface="Arial" panose="020B0604020202020204" pitchFamily="34" charset="0"/>
              </a:rPr>
              <a:t>информации о домашнем задании.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2377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091" y="360200"/>
            <a:ext cx="8599054" cy="724942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3. Рекомендации по разработке </a:t>
            </a:r>
            <a:r>
              <a:rPr lang="ru-RU" sz="2000" dirty="0" smtClean="0">
                <a:solidFill>
                  <a:srgbClr val="C00000"/>
                </a:solidFill>
              </a:rPr>
              <a:t>технологической </a:t>
            </a:r>
            <a:r>
              <a:rPr lang="ru-RU" sz="2000" dirty="0">
                <a:solidFill>
                  <a:srgbClr val="C00000"/>
                </a:solidFill>
              </a:rPr>
              <a:t>карты урока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9456826"/>
              </p:ext>
            </p:extLst>
          </p:nvPr>
        </p:nvGraphicFramePr>
        <p:xfrm>
          <a:off x="212435" y="935208"/>
          <a:ext cx="8663710" cy="5403216"/>
        </p:xfrm>
        <a:graphic>
          <a:graphicData uri="http://schemas.openxmlformats.org/drawingml/2006/table">
            <a:tbl>
              <a:tblPr firstRow="1" firstCol="1" bandRow="1"/>
              <a:tblGrid>
                <a:gridCol w="997308"/>
                <a:gridCol w="996227"/>
                <a:gridCol w="1150365"/>
                <a:gridCol w="1149826"/>
                <a:gridCol w="1073026"/>
                <a:gridCol w="1150365"/>
                <a:gridCol w="1149826"/>
                <a:gridCol w="996767"/>
              </a:tblGrid>
              <a:tr h="292408"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педагогического взаимодействия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Метапредметные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универсальные учебные действия (УУД)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Личностные результаты</a:t>
                      </a:r>
                      <a:endParaRPr lang="ru-RU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4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урока</a:t>
                      </a:r>
                      <a:endParaRPr lang="ru-RU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учителя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обучающихся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познавательные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</a:t>
                      </a:r>
                      <a:endParaRPr lang="ru-RU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коммуникативн.</a:t>
                      </a:r>
                      <a:endParaRPr lang="ru-RU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85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 этап.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Организа</a:t>
                      </a: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ционный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Приветствует, проверяет готовность к уроку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Готовятся к работе на уроке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Прогнозировать виды своей деятельности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Потребность в самовыражении, самореализации (попытка стать лидером)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 этап.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Актуализация знаний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Актуализация знаний: задачи по готовым чертежам (приложение 1)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Участвуют во фронтальной беседе.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Решают задачи по чертежам.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Периметр, площадь угольников. Длина окружности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Ставить цели учебной цели: как найти площадь окружности?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Искать   необходимую информацию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(о числе </a:t>
                      </a:r>
                      <a:r>
                        <a:rPr lang="ru-RU" sz="1000" b="1" i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пи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Слушать и вступать в диалог во фронтальной беседе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5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 этап.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Целеполагание, мотивация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Подводит учащихся к формулировке темы урока и целей.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Формулируют тему и с помощью учителя ставят задачи на урок.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Круг.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Квадратура круга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Выделять, формулировать и решать учебную задачу о квадратуре круга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Соотносить то, что известно и не известно: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1000" b="1" baseline="-25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кв.1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&lt;  </a:t>
                      </a:r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1000" b="1" baseline="-25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кр</a:t>
                      </a:r>
                      <a:r>
                        <a:rPr lang="ru-RU" sz="1000" b="1" baseline="-25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&lt; </a:t>
                      </a:r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1000" b="1" baseline="-250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кв.2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Участвовать в коллективном обсуждении, аргументировать свою позицию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Мотивация и интерес к учению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4 этап.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Открытие нового знания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Организует работу в группах, с выводом (приложение 2)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Пытаются вывести формулу площади круга.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Площадь круга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Устанавливать связь между целью и результатом: </a:t>
                      </a:r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1000" b="1" baseline="-250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кр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Планировать учебное сотрудничество в микро группе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Осознание причин успеха и неуспеха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5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5 этап.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Первичное закрепление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Организует работу учащихся на доске, в </a:t>
                      </a: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тетр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. 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Работают в тетрадях, сверяясь с доской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1000" b="1" baseline="-250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кр. 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= π</a:t>
                      </a: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ru-RU" sz="1000" b="1" baseline="300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ru-RU" sz="1000" b="1" baseline="-250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ок.</a:t>
                      </a: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= 2π</a:t>
                      </a: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Связь между длиной окружности и площадью круга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Контролировать и оценивать результат работы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Формулировать и аргументировать свою позицию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Определение уровня успешности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5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6 этап.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Рефлексия учебной деятельности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Анализ и оценка достижения цели.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Оценивают свою работу на уроке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Рефлексировать способы и условия действий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Самооценка своей деятельности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5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7 этап.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Информация о домашнем задании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Информирует о домашнем задании (приложение 3)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Записывают домашнее задание в дневник.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Извлекать необходимую информацию для ДЗ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75" marR="47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Оценка своих возможностей достижения цели </a:t>
                      </a:r>
                    </a:p>
                  </a:txBody>
                  <a:tcPr marL="47675" marR="476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6751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673" y="581864"/>
            <a:ext cx="8663709" cy="724942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C00000"/>
                </a:solidFill>
              </a:rPr>
              <a:t>3. Рекомендации по разработке технологической карты урока</a:t>
            </a: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963" y="1378536"/>
            <a:ext cx="8603667" cy="47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73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618" y="748112"/>
            <a:ext cx="8636000" cy="724942"/>
          </a:xfrm>
        </p:spPr>
        <p:txBody>
          <a:bodyPr>
            <a:normAutofit/>
          </a:bodyPr>
          <a:lstStyle/>
          <a:p>
            <a:r>
              <a:rPr lang="ru-RU" sz="3000" dirty="0">
                <a:solidFill>
                  <a:srgbClr val="C00000"/>
                </a:solidFill>
              </a:rPr>
              <a:t>4. Роль и значение технологической </a:t>
            </a:r>
            <a:r>
              <a:rPr lang="ru-RU" sz="3000" dirty="0" smtClean="0">
                <a:solidFill>
                  <a:srgbClr val="C00000"/>
                </a:solidFill>
              </a:rPr>
              <a:t>карты урока</a:t>
            </a:r>
            <a:endParaRPr lang="ru-RU" sz="3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1646380"/>
            <a:ext cx="8636000" cy="4525963"/>
          </a:xfrm>
        </p:spPr>
        <p:txBody>
          <a:bodyPr>
            <a:normAutofit/>
          </a:bodyPr>
          <a:lstStyle/>
          <a:p>
            <a:r>
              <a:rPr lang="ru-RU" sz="2200" b="1" dirty="0">
                <a:cs typeface="Arial" panose="020B0604020202020204" pitchFamily="34" charset="0"/>
              </a:rPr>
              <a:t>Привлечение технологической карты урока как особого вида методической документации позволяет учителю вести педагогическую практику в соответствии с требованиями образовательных стандартов второго поколения; обеспечивать системное формирование у учащихся универсальных учебных действий; организовать исследовательскую деятельность учащихся; эффективно выполнять поурочное планирование, планирование образовательной деятельности на четверть, учебный год; обеспечивать реализацию </a:t>
            </a:r>
            <a:r>
              <a:rPr lang="ru-RU" sz="2200" b="1" dirty="0" err="1">
                <a:cs typeface="Arial" panose="020B0604020202020204" pitchFamily="34" charset="0"/>
              </a:rPr>
              <a:t>метапредметных</a:t>
            </a:r>
            <a:r>
              <a:rPr lang="ru-RU" sz="2200" b="1" dirty="0">
                <a:cs typeface="Arial" panose="020B0604020202020204" pitchFamily="34" charset="0"/>
              </a:rPr>
              <a:t> результатов; выполнять диагностику достижения образовательных результатов, определять наиболее эффективные способы ведения педагогической деятельности. 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018229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855" y="748112"/>
            <a:ext cx="8617527" cy="724942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Содержание</a:t>
            </a:r>
            <a:endParaRPr lang="ru-RU" sz="3200" i="1" dirty="0">
              <a:solidFill>
                <a:srgbClr val="C00000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618" y="1646380"/>
            <a:ext cx="8626764" cy="4525963"/>
          </a:xfrm>
        </p:spPr>
        <p:txBody>
          <a:bodyPr>
            <a:normAutofit/>
          </a:bodyPr>
          <a:lstStyle/>
          <a:p>
            <a:pPr marL="360363" indent="-360363">
              <a:buAutoNum type="arabicPeriod"/>
              <a:tabLst>
                <a:tab pos="360363" algn="l"/>
              </a:tabLst>
            </a:pPr>
            <a:r>
              <a:rPr lang="ru-RU" sz="2400" b="1" dirty="0" smtClean="0">
                <a:cs typeface="Arial" panose="020B0604020202020204" pitchFamily="34" charset="0"/>
              </a:rPr>
              <a:t>Что такое «технологическая карта урока»? Происхождение понятия.</a:t>
            </a:r>
          </a:p>
          <a:p>
            <a:pPr marL="360363" indent="-360363">
              <a:buAutoNum type="arabicPeriod"/>
              <a:tabLst>
                <a:tab pos="360363" algn="l"/>
              </a:tabLst>
            </a:pPr>
            <a:r>
              <a:rPr lang="ru-RU" sz="2400" b="1" dirty="0" smtClean="0">
                <a:cs typeface="Arial" panose="020B0604020202020204" pitchFamily="34" charset="0"/>
              </a:rPr>
              <a:t>Отличия технологической карты от традиционного плана-конспекта.</a:t>
            </a:r>
          </a:p>
          <a:p>
            <a:pPr marL="360363" indent="-360363">
              <a:buAutoNum type="arabicPeriod"/>
              <a:tabLst>
                <a:tab pos="360363" algn="l"/>
              </a:tabLst>
            </a:pPr>
            <a:r>
              <a:rPr lang="ru-RU" sz="2400" b="1" dirty="0" smtClean="0">
                <a:cs typeface="Arial" panose="020B0604020202020204" pitchFamily="34" charset="0"/>
              </a:rPr>
              <a:t>Рекомендации по разработке технологической карты урока.</a:t>
            </a:r>
          </a:p>
          <a:p>
            <a:pPr marL="360363" indent="-360363">
              <a:buAutoNum type="arabicPeriod"/>
              <a:tabLst>
                <a:tab pos="360363" algn="l"/>
              </a:tabLst>
            </a:pPr>
            <a:r>
              <a:rPr lang="ru-RU" sz="2400" b="1" dirty="0" smtClean="0">
                <a:cs typeface="Arial" panose="020B0604020202020204" pitchFamily="34" charset="0"/>
              </a:rPr>
              <a:t>Роль и значение технологической карты урока </a:t>
            </a:r>
            <a:r>
              <a:rPr lang="ru-RU" sz="2400" b="1" dirty="0" smtClean="0">
                <a:cs typeface="Arial" panose="020B0604020202020204" pitchFamily="34" charset="0"/>
              </a:rPr>
              <a:t/>
            </a:r>
            <a:br>
              <a:rPr lang="ru-RU" sz="2400" b="1" dirty="0" smtClean="0">
                <a:cs typeface="Arial" panose="020B0604020202020204" pitchFamily="34" charset="0"/>
              </a:rPr>
            </a:br>
            <a:r>
              <a:rPr lang="ru-RU" sz="2400" b="1" dirty="0" smtClean="0">
                <a:cs typeface="Arial" panose="020B0604020202020204" pitchFamily="34" charset="0"/>
              </a:rPr>
              <a:t>в </a:t>
            </a:r>
            <a:r>
              <a:rPr lang="ru-RU" sz="2400" b="1" dirty="0" smtClean="0">
                <a:cs typeface="Arial" panose="020B0604020202020204" pitchFamily="34" charset="0"/>
              </a:rPr>
              <a:t>современном образовании.</a:t>
            </a:r>
            <a:endParaRPr lang="ru-RU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840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0145" y="748112"/>
            <a:ext cx="8654473" cy="724942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C00000"/>
                </a:solidFill>
              </a:rPr>
              <a:t>4. Роль и значение технологической карты урока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617" y="1701796"/>
            <a:ext cx="8608291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200" b="1" dirty="0">
                <a:cs typeface="Arial" panose="020B0604020202020204" pitchFamily="34" charset="0"/>
              </a:rPr>
              <a:t>Технологическая карта урока по ФГОС – это подробный графический конспект урока, с помощью которого можно тщательно спланировать работу не только учителя, но учеников на занятии. В карте подробно описывается каждый этап урока, приводится не только материал и задания для выполнения, но и указывается время, отведенное на тот или иной этап работы, его основная цель, описываются действия не только учителя, но и учеников. Благодаря применению технологической карты учитель будет максимально подготовлен к проведению урока и сможет дать значительно больше знаний своим ученикам.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292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617" y="775820"/>
            <a:ext cx="8645237" cy="724942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1. Что такое «технологическая карта урока»? Происхождение понятия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617" y="1811640"/>
            <a:ext cx="8617527" cy="4680520"/>
          </a:xfrm>
        </p:spPr>
        <p:txBody>
          <a:bodyPr>
            <a:noAutofit/>
          </a:bodyPr>
          <a:lstStyle/>
          <a:p>
            <a:r>
              <a:rPr lang="ru-RU" sz="2400" b="1" dirty="0">
                <a:cs typeface="Arial" panose="020B0604020202020204" pitchFamily="34" charset="0"/>
              </a:rPr>
              <a:t>Технологическая карта урока – это относительно новый инструмент педагогического планирования, обеспечивающий качество образовательной деятельности в рамках конкретного промежутка времени (учебного занятия), содержащий перечень планируемых результатов и путей их достижения </a:t>
            </a:r>
            <a:r>
              <a:rPr lang="ru-RU" sz="2400" b="1" dirty="0" smtClean="0">
                <a:cs typeface="Arial" panose="020B0604020202020204" pitchFamily="34" charset="0"/>
              </a:rPr>
              <a:t/>
            </a:r>
            <a:br>
              <a:rPr lang="ru-RU" sz="2400" b="1" dirty="0" smtClean="0">
                <a:cs typeface="Arial" panose="020B0604020202020204" pitchFamily="34" charset="0"/>
              </a:rPr>
            </a:br>
            <a:r>
              <a:rPr lang="ru-RU" sz="2400" b="1" dirty="0" smtClean="0">
                <a:cs typeface="Arial" panose="020B0604020202020204" pitchFamily="34" charset="0"/>
              </a:rPr>
              <a:t>в </a:t>
            </a:r>
            <a:r>
              <a:rPr lang="ru-RU" sz="2400" b="1" dirty="0">
                <a:cs typeface="Arial" panose="020B0604020202020204" pitchFamily="34" charset="0"/>
              </a:rPr>
              <a:t>соответствии с требованиями ФГОС</a:t>
            </a:r>
          </a:p>
        </p:txBody>
      </p:sp>
    </p:spTree>
    <p:extLst>
      <p:ext uri="{BB962C8B-B14F-4D97-AF65-F5344CB8AC3E}">
        <p14:creationId xmlns:p14="http://schemas.microsoft.com/office/powerpoint/2010/main" val="2126145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381" y="766584"/>
            <a:ext cx="8654474" cy="724942"/>
          </a:xfrm>
        </p:spPr>
        <p:txBody>
          <a:bodyPr>
            <a:noAutofit/>
          </a:bodyPr>
          <a:lstStyle/>
          <a:p>
            <a:r>
              <a:rPr lang="ru-RU" sz="3000" i="1" dirty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1. Что такое «технологическая карта урока»? Происхождение </a:t>
            </a:r>
            <a:r>
              <a:rPr lang="ru-RU" sz="3000" i="1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понятия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0145" y="1765460"/>
            <a:ext cx="8626764" cy="4425355"/>
          </a:xfrm>
        </p:spPr>
        <p:txBody>
          <a:bodyPr>
            <a:noAutofit/>
          </a:bodyPr>
          <a:lstStyle/>
          <a:p>
            <a:r>
              <a:rPr lang="ru-RU" sz="2200" b="1" dirty="0">
                <a:cs typeface="Arial" panose="020B0604020202020204" pitchFamily="34" charset="0"/>
              </a:rPr>
              <a:t>Считается, что это понятие пришло к нам из промышленности, где означает технологическую документацию в виде карты, листа, содержащих описание процесса изготовления определённого вида продукции, сравнительно недавно (с введением ФГОС).</a:t>
            </a:r>
          </a:p>
          <a:p>
            <a:r>
              <a:rPr lang="ru-RU" sz="2200" b="1" dirty="0">
                <a:cs typeface="Arial" panose="020B0604020202020204" pitchFamily="34" charset="0"/>
              </a:rPr>
              <a:t>На самом деле технологические карты широко применялись в образовании ещё в прошлом веке: на уроках трудового обучения, физической культуры, изобразительного искусства, где содержались схемы, чертежи, определённая последовательность действий </a:t>
            </a:r>
          </a:p>
        </p:txBody>
      </p:sp>
    </p:spTree>
    <p:extLst>
      <p:ext uri="{BB962C8B-B14F-4D97-AF65-F5344CB8AC3E}">
        <p14:creationId xmlns:p14="http://schemas.microsoft.com/office/powerpoint/2010/main" val="1509148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618" y="757348"/>
            <a:ext cx="8636000" cy="724942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1. Что такое «технологическая карта урока»? Происхождение понятия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855" y="1806000"/>
            <a:ext cx="8608290" cy="420933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ru-RU" sz="2200" b="1" dirty="0">
                <a:cs typeface="Arial" panose="020B0604020202020204" pitchFamily="34" charset="0"/>
              </a:rPr>
              <a:t>Задача учителя – разработать такую таблицу и отразить в ней следующие аспекты: демонстрацию системно-</a:t>
            </a:r>
            <a:r>
              <a:rPr lang="ru-RU" sz="2200" b="1" dirty="0" err="1">
                <a:cs typeface="Arial" panose="020B0604020202020204" pitchFamily="34" charset="0"/>
              </a:rPr>
              <a:t>деятельностного</a:t>
            </a:r>
            <a:r>
              <a:rPr lang="ru-RU" sz="2200" b="1" dirty="0">
                <a:cs typeface="Arial" panose="020B0604020202020204" pitchFamily="34" charset="0"/>
              </a:rPr>
              <a:t> подхода при проведении урока (содержит описание действий школьников при каком-либо задании (действии), показывает характер взаимодействия учащихся с учителем); характеристику деятельности учеников и указание УУД (которые формируются при каждом учебном действии, поэтому и считаются универсальными); помощь в осознании планируемых результатов при какой-либо деятельности и контроль данного процесса (показывает взаимоотношения учителя и учеников, отношение учащихся к предмету</a:t>
            </a:r>
            <a:r>
              <a:rPr lang="ru-RU" sz="2200" b="1" dirty="0" smtClean="0">
                <a:cs typeface="Arial" panose="020B0604020202020204" pitchFamily="34" charset="0"/>
              </a:rPr>
              <a:t>). </a:t>
            </a:r>
            <a:endParaRPr lang="ru-RU" sz="2200" b="1" dirty="0">
              <a:cs typeface="Arial" panose="020B0604020202020204" pitchFamily="34" charset="0"/>
            </a:endParaRPr>
          </a:p>
          <a:p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2933416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909" y="812764"/>
            <a:ext cx="8636000" cy="724942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1. Что такое «технологическая карта урока»? Происхождение понятия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855" y="1844824"/>
            <a:ext cx="8589818" cy="4281339"/>
          </a:xfrm>
        </p:spPr>
        <p:txBody>
          <a:bodyPr>
            <a:normAutofit/>
          </a:bodyPr>
          <a:lstStyle/>
          <a:p>
            <a:r>
              <a:rPr lang="ru-RU" sz="2200" b="1" dirty="0">
                <a:cs typeface="Arial" panose="020B0604020202020204" pitchFamily="34" charset="0"/>
              </a:rPr>
              <a:t>Итак, технологическая карта урока представляет собой обобщённо-графическое выражение сценария урока, основу его проектирования, средство представления индивидуальной работы учителя.</a:t>
            </a:r>
          </a:p>
          <a:p>
            <a:r>
              <a:rPr lang="ru-RU" sz="2200" b="1" dirty="0">
                <a:cs typeface="Arial" panose="020B0604020202020204" pitchFamily="34" charset="0"/>
              </a:rPr>
              <a:t>Технологическая карта урока – это многокомпонентный документ, при помощи которого учитель реализует своё видение планирования урока. </a:t>
            </a:r>
          </a:p>
          <a:p>
            <a:r>
              <a:rPr lang="ru-RU" sz="2200" b="1" dirty="0">
                <a:cs typeface="Arial" panose="020B0604020202020204" pitchFamily="34" charset="0"/>
              </a:rPr>
              <a:t>Такая карта служит своеобразным «навигатором» в проведении урока, учитывая инновации современной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173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382" y="692696"/>
            <a:ext cx="8645236" cy="724942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2. Отличия технологической карты </a:t>
            </a:r>
            <a:r>
              <a:rPr lang="ru-RU" sz="30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/>
            </a:r>
            <a:br>
              <a:rPr lang="ru-RU" sz="30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</a:br>
            <a:r>
              <a:rPr lang="ru-RU" sz="30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от </a:t>
            </a:r>
            <a:r>
              <a:rPr lang="ru-RU" sz="30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традиционного конспекта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0909" y="1835424"/>
            <a:ext cx="8654473" cy="39212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b="1" dirty="0">
                <a:cs typeface="Arial" panose="020B0604020202020204" pitchFamily="34" charset="0"/>
              </a:rPr>
              <a:t>Во-первых, технологическая карта сегодня имеет вид таблицы. Это своеобразная матрица, табло. Поэтому на ней не должно быть ничего лишнего!</a:t>
            </a:r>
          </a:p>
          <a:p>
            <a:pPr>
              <a:lnSpc>
                <a:spcPct val="90000"/>
              </a:lnSpc>
            </a:pPr>
            <a:r>
              <a:rPr lang="ru-RU" sz="2400" b="1" dirty="0">
                <a:cs typeface="Arial" panose="020B0604020202020204" pitchFamily="34" charset="0"/>
              </a:rPr>
              <a:t>Технологическая карта позволяет увидеть весь учебный материал урока целостно и системно, как бы с высоты «птичьего полёта».</a:t>
            </a:r>
          </a:p>
        </p:txBody>
      </p:sp>
    </p:spTree>
    <p:extLst>
      <p:ext uri="{BB962C8B-B14F-4D97-AF65-F5344CB8AC3E}">
        <p14:creationId xmlns:p14="http://schemas.microsoft.com/office/powerpoint/2010/main" val="3441999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382" y="729640"/>
            <a:ext cx="8645236" cy="724942"/>
          </a:xfrm>
        </p:spPr>
        <p:txBody>
          <a:bodyPr>
            <a:noAutofit/>
          </a:bodyPr>
          <a:lstStyle/>
          <a:p>
            <a:r>
              <a:rPr lang="ru-RU" sz="30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2. Отличия </a:t>
            </a:r>
            <a:r>
              <a:rPr lang="ru-RU" sz="3000" dirty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технологической карты </a:t>
            </a:r>
            <a:r>
              <a:rPr lang="ru-RU" sz="30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/>
            </a:r>
            <a:br>
              <a:rPr lang="ru-RU" sz="30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</a:br>
            <a:r>
              <a:rPr lang="ru-RU" sz="30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от </a:t>
            </a:r>
            <a:r>
              <a:rPr lang="ru-RU" sz="3000" dirty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традиционного конспекта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74253"/>
              </p:ext>
            </p:extLst>
          </p:nvPr>
        </p:nvGraphicFramePr>
        <p:xfrm>
          <a:off x="323528" y="1684185"/>
          <a:ext cx="8496944" cy="4653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00"/>
                <a:gridCol w="3096344"/>
              </a:tblGrid>
              <a:tr h="44239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Технологическая карта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Конспект урока</a:t>
                      </a:r>
                      <a:endParaRPr lang="ru-RU" sz="2400" dirty="0"/>
                    </a:p>
                  </a:txBody>
                  <a:tcPr/>
                </a:tc>
              </a:tr>
              <a:tr h="1946527">
                <a:tc>
                  <a:txBody>
                    <a:bodyPr/>
                    <a:lstStyle/>
                    <a:p>
                      <a:r>
                        <a:rPr lang="ru-RU" dirty="0" smtClean="0"/>
                        <a:t>Позволяет педагогу продемонстрировать возможности системно-</a:t>
                      </a:r>
                      <a:r>
                        <a:rPr lang="ru-RU" dirty="0" err="1" smtClean="0"/>
                        <a:t>деятельностного</a:t>
                      </a:r>
                      <a:r>
                        <a:rPr lang="ru-RU" dirty="0" smtClean="0"/>
                        <a:t> подхода </a:t>
                      </a:r>
                      <a:r>
                        <a:rPr lang="ru-RU" dirty="0" smtClean="0"/>
                        <a:t/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в </a:t>
                      </a:r>
                      <a:r>
                        <a:rPr lang="ru-RU" dirty="0" smtClean="0"/>
                        <a:t>ходе проведения урока, поскольку содержит описание</a:t>
                      </a:r>
                      <a:r>
                        <a:rPr lang="ru-RU" baseline="0" dirty="0" smtClean="0"/>
                        <a:t> деятельности всех участников образовательного процесса при выполнении каждого действия, указывает характер взаимодействия между учителем и учениками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Имеет вид сценария, который включает в основном описание слов </a:t>
                      </a:r>
                      <a:r>
                        <a:rPr lang="ru-RU" dirty="0" smtClean="0"/>
                        <a:t/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и </a:t>
                      </a:r>
                      <a:r>
                        <a:rPr lang="ru-RU" dirty="0" smtClean="0"/>
                        <a:t>действий учителя</a:t>
                      </a:r>
                      <a:endParaRPr lang="ru-RU" dirty="0"/>
                    </a:p>
                  </a:txBody>
                  <a:tcPr/>
                </a:tc>
              </a:tr>
              <a:tr h="1092216">
                <a:tc>
                  <a:txBody>
                    <a:bodyPr/>
                    <a:lstStyle/>
                    <a:p>
                      <a:r>
                        <a:rPr lang="ru-RU" dirty="0" smtClean="0"/>
                        <a:t>Включает характеристику деятельности обучающихся с указанием УУД, формируемых в процессе каждого этапа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Содержит</a:t>
                      </a:r>
                      <a:r>
                        <a:rPr lang="ru-RU" baseline="0" dirty="0" smtClean="0"/>
                        <a:t> указание </a:t>
                      </a:r>
                      <a:r>
                        <a:rPr lang="ru-RU" baseline="0" dirty="0" smtClean="0"/>
                        <a:t/>
                      </a:r>
                      <a:br>
                        <a:rPr lang="ru-RU" baseline="0" dirty="0" smtClean="0"/>
                      </a:br>
                      <a:r>
                        <a:rPr lang="ru-RU" baseline="0" dirty="0" smtClean="0"/>
                        <a:t>и </a:t>
                      </a:r>
                      <a:r>
                        <a:rPr lang="ru-RU" baseline="0" dirty="0" smtClean="0"/>
                        <a:t>описание форм и методов, применяемых на уроке</a:t>
                      </a:r>
                      <a:endParaRPr lang="ru-RU" dirty="0"/>
                    </a:p>
                  </a:txBody>
                  <a:tcPr/>
                </a:tc>
              </a:tr>
              <a:tr h="1092216">
                <a:tc>
                  <a:txBody>
                    <a:bodyPr/>
                    <a:lstStyle/>
                    <a:p>
                      <a:r>
                        <a:rPr lang="ru-RU" dirty="0" smtClean="0"/>
                        <a:t>Помогаем осознавать планируемые</a:t>
                      </a:r>
                      <a:r>
                        <a:rPr lang="ru-RU" baseline="0" dirty="0" smtClean="0"/>
                        <a:t> результаты каждого вида деятельности и контролировать этот процесс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Указываются только общие цели всего урока (ТДЦ)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893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0145" y="757348"/>
            <a:ext cx="8682182" cy="72494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2. Отличия </a:t>
            </a:r>
            <a:r>
              <a:rPr lang="ru-RU" sz="2800" dirty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технологической карты </a:t>
            </a:r>
            <a:r>
              <a:rPr lang="ru-RU" sz="28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</a:br>
            <a:r>
              <a:rPr lang="ru-RU" sz="2800" dirty="0" smtClean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от </a:t>
            </a:r>
            <a:r>
              <a:rPr lang="ru-RU" sz="2800" dirty="0">
                <a:solidFill>
                  <a:srgbClr val="C00000"/>
                </a:solidFill>
                <a:ea typeface="Verdana" pitchFamily="34" charset="0"/>
                <a:cs typeface="Verdana" pitchFamily="34" charset="0"/>
              </a:rPr>
              <a:t>традиционного конспекта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1" y="1820876"/>
            <a:ext cx="8654473" cy="4536504"/>
          </a:xfrm>
        </p:spPr>
        <p:txBody>
          <a:bodyPr>
            <a:noAutofit/>
          </a:bodyPr>
          <a:lstStyle/>
          <a:p>
            <a:r>
              <a:rPr lang="ru-RU" sz="2200" b="1" dirty="0">
                <a:cs typeface="Arial" panose="020B0604020202020204" pitchFamily="34" charset="0"/>
              </a:rPr>
              <a:t>Важным отличием технологической карты от планов-конспектов является возможность оценить рациональность и потенциальную эффективность выбранных средств, видов и подходов </a:t>
            </a:r>
            <a:r>
              <a:rPr lang="ru-RU" sz="2200" b="1" dirty="0" smtClean="0">
                <a:cs typeface="Arial" panose="020B0604020202020204" pitchFamily="34" charset="0"/>
              </a:rPr>
              <a:t>к организации </a:t>
            </a:r>
            <a:r>
              <a:rPr lang="ru-RU" sz="2200" b="1" dirty="0">
                <a:cs typeface="Arial" panose="020B0604020202020204" pitchFamily="34" charset="0"/>
              </a:rPr>
              <a:t>образовательной деятельности на каждом этапе урока. </a:t>
            </a:r>
          </a:p>
          <a:p>
            <a:r>
              <a:rPr lang="ru-RU" sz="2200" b="1" dirty="0">
                <a:cs typeface="Arial" panose="020B0604020202020204" pitchFamily="34" charset="0"/>
              </a:rPr>
              <a:t>Технологическая карта урока позволяет «видеть» учителю, детям, присутствующим (проверяющим) на каком этапе находится урок: что «прошли» и что ещё осталось, что немаловажно для сохранения психологического спокойствия в современных стрессовых ситуациях.</a:t>
            </a:r>
          </a:p>
        </p:txBody>
      </p:sp>
    </p:spTree>
    <p:extLst>
      <p:ext uri="{BB962C8B-B14F-4D97-AF65-F5344CB8AC3E}">
        <p14:creationId xmlns:p14="http://schemas.microsoft.com/office/powerpoint/2010/main" val="3290762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Презентация5</Template>
  <TotalTime>432</TotalTime>
  <Words>1357</Words>
  <Application>Microsoft Office PowerPoint</Application>
  <PresentationFormat>Экран (4:3)</PresentationFormat>
  <Paragraphs>175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Презентация5</vt:lpstr>
      <vt:lpstr>Александр Пивоваров, ИРО Кировской области</vt:lpstr>
      <vt:lpstr>Содержание</vt:lpstr>
      <vt:lpstr>1. Что такое «технологическая карта урока»? Происхождение понятия</vt:lpstr>
      <vt:lpstr>1. Что такое «технологическая карта урока»? Происхождение понятия</vt:lpstr>
      <vt:lpstr>1. Что такое «технологическая карта урока»? Происхождение понятия</vt:lpstr>
      <vt:lpstr>1. Что такое «технологическая карта урока»? Происхождение понятия</vt:lpstr>
      <vt:lpstr>2. Отличия технологической карты  от традиционного конспекта</vt:lpstr>
      <vt:lpstr>2. Отличия технологической карты  от традиционного конспекта</vt:lpstr>
      <vt:lpstr>2. Отличия технологической карты  от традиционного конспекта</vt:lpstr>
      <vt:lpstr>3. Рекомендации по разработке  технологической карты урока</vt:lpstr>
      <vt:lpstr>3. Рекомендации по разработке  технологической карты урока</vt:lpstr>
      <vt:lpstr>3. Рекомендации по разработке  технологической карты урока</vt:lpstr>
      <vt:lpstr>3. Рекомендации по разработке  технологической карты урока</vt:lpstr>
      <vt:lpstr>3. Рекомендации по разработке технологической карты урока</vt:lpstr>
      <vt:lpstr>3. Рекомендации по разработке  технологической карты урока</vt:lpstr>
      <vt:lpstr>3. Рекомендации по разработке  технологической карты урока</vt:lpstr>
      <vt:lpstr>3. Рекомендации по разработке технологической карты урока</vt:lpstr>
      <vt:lpstr>3. Рекомендации по разработке технологической карты урока</vt:lpstr>
      <vt:lpstr>4. Роль и значение технологической карты урока</vt:lpstr>
      <vt:lpstr>4. Роль и значение технологической карты урока</vt:lpstr>
    </vt:vector>
  </TitlesOfParts>
  <Company>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Naum Soloveychik</dc:creator>
  <cp:lastModifiedBy>Ольга Перевезенцева</cp:lastModifiedBy>
  <cp:revision>50</cp:revision>
  <dcterms:created xsi:type="dcterms:W3CDTF">2016-05-25T17:40:02Z</dcterms:created>
  <dcterms:modified xsi:type="dcterms:W3CDTF">2018-01-18T09:14:06Z</dcterms:modified>
</cp:coreProperties>
</file>