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3" r:id="rId2"/>
    <p:sldId id="291" r:id="rId3"/>
    <p:sldId id="267" r:id="rId4"/>
    <p:sldId id="298" r:id="rId5"/>
    <p:sldId id="290" r:id="rId6"/>
    <p:sldId id="293" r:id="rId7"/>
    <p:sldId id="294" r:id="rId8"/>
    <p:sldId id="297" r:id="rId9"/>
    <p:sldId id="310" r:id="rId10"/>
    <p:sldId id="311" r:id="rId11"/>
    <p:sldId id="300" r:id="rId12"/>
    <p:sldId id="296" r:id="rId13"/>
    <p:sldId id="304" r:id="rId14"/>
    <p:sldId id="301" r:id="rId15"/>
    <p:sldId id="302" r:id="rId16"/>
    <p:sldId id="303" r:id="rId17"/>
    <p:sldId id="306" r:id="rId18"/>
    <p:sldId id="309" r:id="rId19"/>
    <p:sldId id="299" r:id="rId20"/>
    <p:sldId id="305" r:id="rId21"/>
    <p:sldId id="308" r:id="rId22"/>
    <p:sldId id="288" r:id="rId23"/>
    <p:sldId id="286" r:id="rId24"/>
    <p:sldId id="277" r:id="rId25"/>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4C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1"/>
  </p:normalViewPr>
  <p:slideViewPr>
    <p:cSldViewPr>
      <p:cViewPr>
        <p:scale>
          <a:sx n="140" d="100"/>
          <a:sy n="140" d="100"/>
        </p:scale>
        <p:origin x="144" y="56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3C9CE6-D622-7A4D-B7BE-9F6E15B55869}" type="datetimeFigureOut">
              <a:rPr lang="en-RU" smtClean="0"/>
              <a:t>15.11.2023</a:t>
            </a:fld>
            <a:endParaRPr lang="en-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0417B8-45DF-EC48-AA78-CEA417C94336}" type="slidenum">
              <a:rPr lang="en-RU" smtClean="0"/>
              <a:t>‹#›</a:t>
            </a:fld>
            <a:endParaRPr lang="en-RU"/>
          </a:p>
        </p:txBody>
      </p:sp>
    </p:spTree>
    <p:extLst>
      <p:ext uri="{BB962C8B-B14F-4D97-AF65-F5344CB8AC3E}">
        <p14:creationId xmlns:p14="http://schemas.microsoft.com/office/powerpoint/2010/main" val="619152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RU" dirty="0"/>
          </a:p>
        </p:txBody>
      </p:sp>
      <p:sp>
        <p:nvSpPr>
          <p:cNvPr id="4" name="Slide Number Placeholder 3"/>
          <p:cNvSpPr>
            <a:spLocks noGrp="1"/>
          </p:cNvSpPr>
          <p:nvPr>
            <p:ph type="sldNum" sz="quarter" idx="5"/>
          </p:nvPr>
        </p:nvSpPr>
        <p:spPr/>
        <p:txBody>
          <a:bodyPr/>
          <a:lstStyle/>
          <a:p>
            <a:fld id="{F80417B8-45DF-EC48-AA78-CEA417C94336}" type="slidenum">
              <a:rPr lang="en-RU" smtClean="0"/>
              <a:t>11</a:t>
            </a:fld>
            <a:endParaRPr lang="en-RU"/>
          </a:p>
        </p:txBody>
      </p:sp>
    </p:spTree>
    <p:extLst>
      <p:ext uri="{BB962C8B-B14F-4D97-AF65-F5344CB8AC3E}">
        <p14:creationId xmlns:p14="http://schemas.microsoft.com/office/powerpoint/2010/main" val="1326211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19"/>
            <a:ext cx="7772400" cy="1102519"/>
          </a:xfrm>
        </p:spPr>
        <p:txBody>
          <a:bodyPr/>
          <a:lstStyle/>
          <a:p>
            <a:r>
              <a:rPr lang="ru-RU"/>
              <a:t>Образец заголовка</a:t>
            </a:r>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C784C19D-5DEC-4F17-B680-24F13735C0D1}" type="datetimeFigureOut">
              <a:rPr lang="ru-RU" smtClean="0"/>
              <a:pPr/>
              <a:t>15.11.2023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84C19D-5DEC-4F17-B680-24F13735C0D1}" type="datetimeFigureOut">
              <a:rPr lang="ru-RU" smtClean="0"/>
              <a:pPr/>
              <a:t>15.11.2023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79"/>
            <a:ext cx="2057400" cy="4388644"/>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05979"/>
            <a:ext cx="6019800" cy="438864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84C19D-5DEC-4F17-B680-24F13735C0D1}" type="datetimeFigureOut">
              <a:rPr lang="ru-RU" smtClean="0"/>
              <a:pPr/>
              <a:t>15.11.2023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784C19D-5DEC-4F17-B680-24F13735C0D1}" type="datetimeFigureOut">
              <a:rPr lang="ru-RU" smtClean="0"/>
              <a:pPr/>
              <a:t>15.11.2023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784C19D-5DEC-4F17-B680-24F13735C0D1}" type="datetimeFigureOut">
              <a:rPr lang="ru-RU" smtClean="0"/>
              <a:pPr/>
              <a:t>15.11.2023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784C19D-5DEC-4F17-B680-24F13735C0D1}" type="datetimeFigureOut">
              <a:rPr lang="ru-RU" smtClean="0"/>
              <a:pPr/>
              <a:t>15.11.2023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784C19D-5DEC-4F17-B680-24F13735C0D1}" type="datetimeFigureOut">
              <a:rPr lang="ru-RU" smtClean="0"/>
              <a:pPr/>
              <a:t>15.11.2023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784C19D-5DEC-4F17-B680-24F13735C0D1}" type="datetimeFigureOut">
              <a:rPr lang="ru-RU" smtClean="0"/>
              <a:pPr/>
              <a:t>15.11.2023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784C19D-5DEC-4F17-B680-24F13735C0D1}" type="datetimeFigureOut">
              <a:rPr lang="ru-RU" smtClean="0"/>
              <a:pPr/>
              <a:t>15.11.2023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6D6D6D7-95C7-4B6C-B01A-2D9C1378B0B8}" type="slidenum">
              <a:rPr lang="ru-RU" smtClean="0"/>
              <a:pPr/>
              <a:t>‹#›</a:t>
            </a:fld>
            <a:endParaRPr lang="ru-RU"/>
          </a:p>
        </p:txBody>
      </p:sp>
      <p:pic>
        <p:nvPicPr>
          <p:cNvPr id="5" name="Рисунок 4" descr="1648061945(1).jpg"/>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7"/>
            <a:ext cx="3008313" cy="871538"/>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784C19D-5DEC-4F17-B680-24F13735C0D1}" type="datetimeFigureOut">
              <a:rPr lang="ru-RU" smtClean="0"/>
              <a:pPr/>
              <a:t>15.11.2023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784C19D-5DEC-4F17-B680-24F13735C0D1}" type="datetimeFigureOut">
              <a:rPr lang="ru-RU" smtClean="0"/>
              <a:pPr/>
              <a:t>15.11.2023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6D6D6D7-95C7-4B6C-B01A-2D9C1378B0B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784C19D-5DEC-4F17-B680-24F13735C0D1}" type="datetimeFigureOut">
              <a:rPr lang="ru-RU" smtClean="0"/>
              <a:pPr/>
              <a:t>15.11.2023</a:t>
            </a:fld>
            <a:endParaRPr lang="ru-RU"/>
          </a:p>
        </p:txBody>
      </p:sp>
      <p:sp>
        <p:nvSpPr>
          <p:cNvPr id="5" name="Нижний колонтитул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6D6D6D7-95C7-4B6C-B01A-2D9C1378B0B8}" type="slidenum">
              <a:rPr lang="ru-RU" smtClean="0"/>
              <a:pPr/>
              <a:t>‹#›</a:t>
            </a:fld>
            <a:endParaRPr lang="ru-RU"/>
          </a:p>
        </p:txBody>
      </p:sp>
      <p:pic>
        <p:nvPicPr>
          <p:cNvPr id="7" name="Рисунок 6" descr="1648061945(1).jpg"/>
          <p:cNvPicPr>
            <a:picLocks noChangeAspect="1"/>
          </p:cNvPicPr>
          <p:nvPr userDrawn="1"/>
        </p:nvPicPr>
        <p:blipFill>
          <a:blip r:embed="rId13"/>
          <a:stretch>
            <a:fillRect/>
          </a:stretch>
        </p:blipFill>
        <p:spPr>
          <a:xfrm>
            <a:off x="0" y="0"/>
            <a:ext cx="9144000" cy="5143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vk.cc/cnrCPi" TargetMode="External"/><Relationship Id="rId2" Type="http://schemas.openxmlformats.org/officeDocument/2006/relationships/hyperlink" Target="https://ozon.ru/t/n4oJqWV"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s://vk.cc/cm3dsH"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0692B6-FA78-4536-9278-EF2AA54B5A1C}"/>
              </a:ext>
            </a:extLst>
          </p:cNvPr>
          <p:cNvSpPr>
            <a:spLocks noGrp="1"/>
          </p:cNvSpPr>
          <p:nvPr>
            <p:ph type="ctrTitle"/>
          </p:nvPr>
        </p:nvSpPr>
        <p:spPr>
          <a:xfrm>
            <a:off x="685800" y="1121607"/>
            <a:ext cx="7772400" cy="1928788"/>
          </a:xfrm>
        </p:spPr>
        <p:txBody>
          <a:bodyPr>
            <a:normAutofit/>
          </a:bodyPr>
          <a:lstStyle/>
          <a:p>
            <a:r>
              <a:rPr lang="en-US" dirty="0"/>
              <a:t>Revision and Recycling</a:t>
            </a:r>
            <a:endParaRPr lang="ru-RU" dirty="0"/>
          </a:p>
        </p:txBody>
      </p:sp>
      <p:sp>
        <p:nvSpPr>
          <p:cNvPr id="4" name="Подзаголовок 3">
            <a:extLst>
              <a:ext uri="{FF2B5EF4-FFF2-40B4-BE49-F238E27FC236}">
                <a16:creationId xmlns:a16="http://schemas.microsoft.com/office/drawing/2014/main" id="{465C4DEB-A13F-4E7E-B87B-ECB98059DFB0}"/>
              </a:ext>
            </a:extLst>
          </p:cNvPr>
          <p:cNvSpPr>
            <a:spLocks noGrp="1"/>
          </p:cNvSpPr>
          <p:nvPr>
            <p:ph type="subTitle" idx="1"/>
          </p:nvPr>
        </p:nvSpPr>
        <p:spPr>
          <a:xfrm>
            <a:off x="1371600" y="3070781"/>
            <a:ext cx="6400800" cy="1314450"/>
          </a:xfrm>
        </p:spPr>
        <p:txBody>
          <a:bodyPr>
            <a:normAutofit fontScale="55000" lnSpcReduction="20000"/>
          </a:bodyPr>
          <a:lstStyle/>
          <a:p>
            <a:r>
              <a:rPr lang="ru-RU" dirty="0"/>
              <a:t>Артем</a:t>
            </a:r>
            <a:r>
              <a:rPr lang="en-US" dirty="0"/>
              <a:t> </a:t>
            </a:r>
            <a:r>
              <a:rPr lang="ru-RU" dirty="0"/>
              <a:t>Морозов </a:t>
            </a:r>
          </a:p>
          <a:p>
            <a:r>
              <a:rPr lang="en-GB" dirty="0"/>
              <a:t>Teacher Trainer, Cambridge Assessment Presenter, </a:t>
            </a:r>
            <a:r>
              <a:rPr lang="ru-RU" dirty="0"/>
              <a:t>сертифицированный преподаватель </a:t>
            </a:r>
            <a:r>
              <a:rPr lang="en-GB" dirty="0"/>
              <a:t>CELTA </a:t>
            </a:r>
            <a:r>
              <a:rPr lang="ru-RU" dirty="0"/>
              <a:t>и выпускник </a:t>
            </a:r>
            <a:r>
              <a:rPr lang="en-GB" dirty="0"/>
              <a:t>DELTA, </a:t>
            </a:r>
            <a:r>
              <a:rPr lang="ru-RU" dirty="0"/>
              <a:t>методист, директор года, автор сборника </a:t>
            </a:r>
            <a:r>
              <a:rPr lang="en-GB" dirty="0"/>
              <a:t>Mishkie Grammar</a:t>
            </a:r>
            <a:endParaRPr lang="ru-RU" dirty="0"/>
          </a:p>
        </p:txBody>
      </p:sp>
    </p:spTree>
    <p:extLst>
      <p:ext uri="{BB962C8B-B14F-4D97-AF65-F5344CB8AC3E}">
        <p14:creationId xmlns:p14="http://schemas.microsoft.com/office/powerpoint/2010/main" val="568742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Значение уже известной информации</a:t>
            </a:r>
          </a:p>
        </p:txBody>
      </p:sp>
      <p:sp>
        <p:nvSpPr>
          <p:cNvPr id="7" name="TextBox 6">
            <a:extLst>
              <a:ext uri="{FF2B5EF4-FFF2-40B4-BE49-F238E27FC236}">
                <a16:creationId xmlns:a16="http://schemas.microsoft.com/office/drawing/2014/main" id="{FCDCD6B9-156B-8B85-1B8D-0B507E8BF18D}"/>
              </a:ext>
            </a:extLst>
          </p:cNvPr>
          <p:cNvSpPr txBox="1"/>
          <p:nvPr/>
        </p:nvSpPr>
        <p:spPr>
          <a:xfrm>
            <a:off x="899592" y="2067694"/>
            <a:ext cx="2952328" cy="1600438"/>
          </a:xfrm>
          <a:prstGeom prst="rect">
            <a:avLst/>
          </a:prstGeom>
          <a:noFill/>
        </p:spPr>
        <p:txBody>
          <a:bodyPr wrap="square" rtlCol="0">
            <a:spAutoFit/>
          </a:bodyPr>
          <a:lstStyle/>
          <a:p>
            <a:r>
              <a:rPr lang="ru-RU" sz="1400" b="1" i="1" dirty="0"/>
              <a:t>Поиски связей старого и нового: </a:t>
            </a:r>
          </a:p>
          <a:p>
            <a:endParaRPr lang="ru-RU" sz="1400" b="1" dirty="0"/>
          </a:p>
          <a:p>
            <a:pPr marL="285750" indent="-285750">
              <a:buFont typeface="Arial" panose="020B0604020202020204" pitchFamily="34" charset="0"/>
              <a:buChar char="•"/>
            </a:pPr>
            <a:r>
              <a:rPr lang="en-US" sz="1400" dirty="0"/>
              <a:t>Sorting activities </a:t>
            </a:r>
            <a:endParaRPr lang="ru-RU" sz="1400" dirty="0"/>
          </a:p>
          <a:p>
            <a:pPr marL="285750" indent="-285750">
              <a:buFont typeface="Arial" panose="020B0604020202020204" pitchFamily="34" charset="0"/>
              <a:buChar char="•"/>
            </a:pPr>
            <a:r>
              <a:rPr lang="ru-RU" sz="1400" dirty="0"/>
              <a:t>Создание визуальных схем</a:t>
            </a:r>
            <a:endParaRPr lang="en-US" sz="1400" dirty="0"/>
          </a:p>
          <a:p>
            <a:pPr marL="285750" indent="-285750">
              <a:buFont typeface="Arial" panose="020B0604020202020204" pitchFamily="34" charset="0"/>
              <a:buChar char="•"/>
            </a:pPr>
            <a:r>
              <a:rPr lang="en-US" sz="1400" dirty="0"/>
              <a:t>Sequencing activities </a:t>
            </a:r>
          </a:p>
          <a:p>
            <a:pPr marL="285750" indent="-285750">
              <a:buFont typeface="Arial" panose="020B0604020202020204" pitchFamily="34" charset="0"/>
              <a:buChar char="•"/>
            </a:pPr>
            <a:r>
              <a:rPr lang="en-US" sz="1400" dirty="0"/>
              <a:t>Insert information in the table </a:t>
            </a:r>
          </a:p>
          <a:p>
            <a:pPr marL="285750" indent="-285750">
              <a:buFont typeface="Arial" panose="020B0604020202020204" pitchFamily="34" charset="0"/>
              <a:buChar char="•"/>
            </a:pPr>
            <a:r>
              <a:rPr lang="ru-RU" sz="1400" dirty="0"/>
              <a:t>Плюсы и минусы </a:t>
            </a:r>
          </a:p>
        </p:txBody>
      </p:sp>
      <p:grpSp>
        <p:nvGrpSpPr>
          <p:cNvPr id="21" name="Group 20">
            <a:extLst>
              <a:ext uri="{FF2B5EF4-FFF2-40B4-BE49-F238E27FC236}">
                <a16:creationId xmlns:a16="http://schemas.microsoft.com/office/drawing/2014/main" id="{CF07973B-FEC0-57B8-5555-F8E9228FA9F0}"/>
              </a:ext>
            </a:extLst>
          </p:cNvPr>
          <p:cNvGrpSpPr/>
          <p:nvPr/>
        </p:nvGrpSpPr>
        <p:grpSpPr>
          <a:xfrm>
            <a:off x="4139952" y="1419622"/>
            <a:ext cx="4758072" cy="2985860"/>
            <a:chOff x="3889660" y="1337258"/>
            <a:chExt cx="4758072" cy="2985860"/>
          </a:xfrm>
        </p:grpSpPr>
        <p:pic>
          <p:nvPicPr>
            <p:cNvPr id="8194" name="Picture 2">
              <a:extLst>
                <a:ext uri="{FF2B5EF4-FFF2-40B4-BE49-F238E27FC236}">
                  <a16:creationId xmlns:a16="http://schemas.microsoft.com/office/drawing/2014/main" id="{09CFA0CF-33E0-2D6A-45F9-58C6736F4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884494"/>
              <a:ext cx="4507780" cy="19668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18091E8-63DB-3C43-7BE5-5D2B2CE324F8}"/>
                </a:ext>
              </a:extLst>
            </p:cNvPr>
            <p:cNvSpPr txBox="1"/>
            <p:nvPr/>
          </p:nvSpPr>
          <p:spPr>
            <a:xfrm>
              <a:off x="7452320" y="2499742"/>
              <a:ext cx="715837" cy="646331"/>
            </a:xfrm>
            <a:prstGeom prst="rect">
              <a:avLst/>
            </a:prstGeom>
            <a:noFill/>
          </p:spPr>
          <p:txBody>
            <a:bodyPr wrap="none" rtlCol="0">
              <a:spAutoFit/>
            </a:bodyPr>
            <a:lstStyle/>
            <a:p>
              <a:r>
                <a:rPr lang="en-US" dirty="0"/>
                <a:t>State </a:t>
              </a:r>
            </a:p>
            <a:p>
              <a:r>
                <a:rPr lang="en-US" dirty="0"/>
                <a:t>Verbs</a:t>
              </a:r>
              <a:endParaRPr lang="en-RU" dirty="0"/>
            </a:p>
          </p:txBody>
        </p:sp>
        <p:sp>
          <p:nvSpPr>
            <p:cNvPr id="9" name="TextBox 8">
              <a:extLst>
                <a:ext uri="{FF2B5EF4-FFF2-40B4-BE49-F238E27FC236}">
                  <a16:creationId xmlns:a16="http://schemas.microsoft.com/office/drawing/2014/main" id="{32DAA2FE-AAE7-093E-0048-869E4E820156}"/>
                </a:ext>
              </a:extLst>
            </p:cNvPr>
            <p:cNvSpPr txBox="1"/>
            <p:nvPr/>
          </p:nvSpPr>
          <p:spPr>
            <a:xfrm rot="1863704">
              <a:off x="6373061" y="2203851"/>
              <a:ext cx="1199367" cy="369332"/>
            </a:xfrm>
            <a:prstGeom prst="rect">
              <a:avLst/>
            </a:prstGeom>
            <a:noFill/>
          </p:spPr>
          <p:txBody>
            <a:bodyPr wrap="none" rtlCol="0">
              <a:spAutoFit/>
            </a:bodyPr>
            <a:lstStyle/>
            <a:p>
              <a:r>
                <a:rPr lang="en-US" dirty="0"/>
                <a:t>possession</a:t>
              </a:r>
              <a:endParaRPr lang="en-RU" dirty="0"/>
            </a:p>
          </p:txBody>
        </p:sp>
        <p:sp>
          <p:nvSpPr>
            <p:cNvPr id="11" name="TextBox 10">
              <a:extLst>
                <a:ext uri="{FF2B5EF4-FFF2-40B4-BE49-F238E27FC236}">
                  <a16:creationId xmlns:a16="http://schemas.microsoft.com/office/drawing/2014/main" id="{09D3C96B-74C1-F3F4-3F51-8FE567957618}"/>
                </a:ext>
              </a:extLst>
            </p:cNvPr>
            <p:cNvSpPr txBox="1"/>
            <p:nvPr/>
          </p:nvSpPr>
          <p:spPr>
            <a:xfrm>
              <a:off x="6038855" y="1482182"/>
              <a:ext cx="635110" cy="646331"/>
            </a:xfrm>
            <a:prstGeom prst="rect">
              <a:avLst/>
            </a:prstGeom>
            <a:noFill/>
          </p:spPr>
          <p:txBody>
            <a:bodyPr wrap="none" rtlCol="0">
              <a:spAutoFit/>
            </a:bodyPr>
            <a:lstStyle/>
            <a:p>
              <a:r>
                <a:rPr lang="en-US" i="1" dirty="0"/>
                <a:t>own</a:t>
              </a:r>
            </a:p>
            <a:p>
              <a:r>
                <a:rPr lang="en-US" i="1" dirty="0"/>
                <a:t>have</a:t>
              </a:r>
              <a:endParaRPr lang="en-RU" i="1" dirty="0"/>
            </a:p>
          </p:txBody>
        </p:sp>
        <p:sp>
          <p:nvSpPr>
            <p:cNvPr id="12" name="TextBox 11">
              <a:extLst>
                <a:ext uri="{FF2B5EF4-FFF2-40B4-BE49-F238E27FC236}">
                  <a16:creationId xmlns:a16="http://schemas.microsoft.com/office/drawing/2014/main" id="{CB5EF40D-5826-934B-62A4-4F590024B672}"/>
                </a:ext>
              </a:extLst>
            </p:cNvPr>
            <p:cNvSpPr txBox="1"/>
            <p:nvPr/>
          </p:nvSpPr>
          <p:spPr>
            <a:xfrm rot="1863704">
              <a:off x="5605622" y="2242712"/>
              <a:ext cx="906658" cy="369332"/>
            </a:xfrm>
            <a:prstGeom prst="rect">
              <a:avLst/>
            </a:prstGeom>
            <a:noFill/>
          </p:spPr>
          <p:txBody>
            <a:bodyPr wrap="none" rtlCol="0">
              <a:spAutoFit/>
            </a:bodyPr>
            <a:lstStyle/>
            <a:p>
              <a:r>
                <a:rPr lang="en-US" dirty="0"/>
                <a:t>feelings</a:t>
              </a:r>
              <a:endParaRPr lang="en-RU" dirty="0"/>
            </a:p>
          </p:txBody>
        </p:sp>
        <p:sp>
          <p:nvSpPr>
            <p:cNvPr id="13" name="TextBox 12">
              <a:extLst>
                <a:ext uri="{FF2B5EF4-FFF2-40B4-BE49-F238E27FC236}">
                  <a16:creationId xmlns:a16="http://schemas.microsoft.com/office/drawing/2014/main" id="{D509E945-C55B-EF08-5C23-0930FC1F1C4A}"/>
                </a:ext>
              </a:extLst>
            </p:cNvPr>
            <p:cNvSpPr txBox="1"/>
            <p:nvPr/>
          </p:nvSpPr>
          <p:spPr>
            <a:xfrm>
              <a:off x="5081514" y="1338665"/>
              <a:ext cx="714619" cy="923330"/>
            </a:xfrm>
            <a:prstGeom prst="rect">
              <a:avLst/>
            </a:prstGeom>
            <a:noFill/>
          </p:spPr>
          <p:txBody>
            <a:bodyPr wrap="none" rtlCol="0">
              <a:spAutoFit/>
            </a:bodyPr>
            <a:lstStyle/>
            <a:p>
              <a:r>
                <a:rPr lang="en-US" i="1" dirty="0"/>
                <a:t>hate</a:t>
              </a:r>
            </a:p>
            <a:p>
              <a:r>
                <a:rPr lang="en-US" i="1" dirty="0"/>
                <a:t>like</a:t>
              </a:r>
            </a:p>
            <a:p>
              <a:r>
                <a:rPr lang="en-US" i="1" dirty="0"/>
                <a:t>want </a:t>
              </a:r>
              <a:endParaRPr lang="en-RU" i="1" dirty="0"/>
            </a:p>
          </p:txBody>
        </p:sp>
        <p:sp>
          <p:nvSpPr>
            <p:cNvPr id="14" name="TextBox 13">
              <a:extLst>
                <a:ext uri="{FF2B5EF4-FFF2-40B4-BE49-F238E27FC236}">
                  <a16:creationId xmlns:a16="http://schemas.microsoft.com/office/drawing/2014/main" id="{AE1A6875-9AEE-9D28-1A8E-44E3CD0FD93B}"/>
                </a:ext>
              </a:extLst>
            </p:cNvPr>
            <p:cNvSpPr txBox="1"/>
            <p:nvPr/>
          </p:nvSpPr>
          <p:spPr>
            <a:xfrm rot="1863704">
              <a:off x="4678928" y="2278291"/>
              <a:ext cx="1022524" cy="369332"/>
            </a:xfrm>
            <a:prstGeom prst="rect">
              <a:avLst/>
            </a:prstGeom>
            <a:noFill/>
          </p:spPr>
          <p:txBody>
            <a:bodyPr wrap="none" rtlCol="0">
              <a:spAutoFit/>
            </a:bodyPr>
            <a:lstStyle/>
            <a:p>
              <a:r>
                <a:rPr lang="en-US" dirty="0"/>
                <a:t>thoughts</a:t>
              </a:r>
              <a:endParaRPr lang="en-RU" dirty="0"/>
            </a:p>
          </p:txBody>
        </p:sp>
        <p:sp>
          <p:nvSpPr>
            <p:cNvPr id="15" name="TextBox 14">
              <a:extLst>
                <a:ext uri="{FF2B5EF4-FFF2-40B4-BE49-F238E27FC236}">
                  <a16:creationId xmlns:a16="http://schemas.microsoft.com/office/drawing/2014/main" id="{DBC881EF-149F-13D1-BE16-76658EDCC583}"/>
                </a:ext>
              </a:extLst>
            </p:cNvPr>
            <p:cNvSpPr txBox="1"/>
            <p:nvPr/>
          </p:nvSpPr>
          <p:spPr>
            <a:xfrm>
              <a:off x="3889660" y="1337258"/>
              <a:ext cx="1246560" cy="923330"/>
            </a:xfrm>
            <a:prstGeom prst="rect">
              <a:avLst/>
            </a:prstGeom>
            <a:noFill/>
          </p:spPr>
          <p:txBody>
            <a:bodyPr wrap="none" rtlCol="0">
              <a:spAutoFit/>
            </a:bodyPr>
            <a:lstStyle/>
            <a:p>
              <a:r>
                <a:rPr lang="en-US" i="1" dirty="0"/>
                <a:t>know</a:t>
              </a:r>
            </a:p>
            <a:p>
              <a:r>
                <a:rPr lang="en-US" i="1" dirty="0"/>
                <a:t>think</a:t>
              </a:r>
            </a:p>
            <a:p>
              <a:r>
                <a:rPr lang="en-US" i="1" dirty="0"/>
                <a:t>understand</a:t>
              </a:r>
              <a:endParaRPr lang="en-RU" i="1" dirty="0"/>
            </a:p>
          </p:txBody>
        </p:sp>
        <p:sp>
          <p:nvSpPr>
            <p:cNvPr id="16" name="TextBox 15">
              <a:extLst>
                <a:ext uri="{FF2B5EF4-FFF2-40B4-BE49-F238E27FC236}">
                  <a16:creationId xmlns:a16="http://schemas.microsoft.com/office/drawing/2014/main" id="{BBB1EC93-3896-3F71-EB0A-CDA9252B1145}"/>
                </a:ext>
              </a:extLst>
            </p:cNvPr>
            <p:cNvSpPr txBox="1"/>
            <p:nvPr/>
          </p:nvSpPr>
          <p:spPr>
            <a:xfrm rot="19250408">
              <a:off x="6596608" y="3059291"/>
              <a:ext cx="814647" cy="369332"/>
            </a:xfrm>
            <a:prstGeom prst="rect">
              <a:avLst/>
            </a:prstGeom>
            <a:noFill/>
          </p:spPr>
          <p:txBody>
            <a:bodyPr wrap="none" rtlCol="0">
              <a:spAutoFit/>
            </a:bodyPr>
            <a:lstStyle/>
            <a:p>
              <a:r>
                <a:rPr lang="en-US" dirty="0"/>
                <a:t>senses</a:t>
              </a:r>
              <a:endParaRPr lang="en-RU" dirty="0"/>
            </a:p>
          </p:txBody>
        </p:sp>
        <p:sp>
          <p:nvSpPr>
            <p:cNvPr id="17" name="TextBox 16">
              <a:extLst>
                <a:ext uri="{FF2B5EF4-FFF2-40B4-BE49-F238E27FC236}">
                  <a16:creationId xmlns:a16="http://schemas.microsoft.com/office/drawing/2014/main" id="{22AB191B-ABA7-51CB-857A-866F345B73BD}"/>
                </a:ext>
              </a:extLst>
            </p:cNvPr>
            <p:cNvSpPr txBox="1"/>
            <p:nvPr/>
          </p:nvSpPr>
          <p:spPr>
            <a:xfrm>
              <a:off x="6253929" y="3399788"/>
              <a:ext cx="649345" cy="923330"/>
            </a:xfrm>
            <a:prstGeom prst="rect">
              <a:avLst/>
            </a:prstGeom>
            <a:noFill/>
          </p:spPr>
          <p:txBody>
            <a:bodyPr wrap="none" rtlCol="0">
              <a:spAutoFit/>
            </a:bodyPr>
            <a:lstStyle/>
            <a:p>
              <a:r>
                <a:rPr lang="en-US" i="1" dirty="0"/>
                <a:t>see</a:t>
              </a:r>
            </a:p>
            <a:p>
              <a:r>
                <a:rPr lang="en-US" i="1" dirty="0"/>
                <a:t>feel</a:t>
              </a:r>
            </a:p>
            <a:p>
              <a:r>
                <a:rPr lang="en-US" i="1" dirty="0"/>
                <a:t>taste</a:t>
              </a:r>
              <a:endParaRPr lang="en-RU" i="1" dirty="0"/>
            </a:p>
          </p:txBody>
        </p:sp>
        <p:sp>
          <p:nvSpPr>
            <p:cNvPr id="18" name="TextBox 17">
              <a:extLst>
                <a:ext uri="{FF2B5EF4-FFF2-40B4-BE49-F238E27FC236}">
                  <a16:creationId xmlns:a16="http://schemas.microsoft.com/office/drawing/2014/main" id="{C485EB2D-1745-5597-7AF2-70BBE97993A8}"/>
                </a:ext>
              </a:extLst>
            </p:cNvPr>
            <p:cNvSpPr txBox="1"/>
            <p:nvPr/>
          </p:nvSpPr>
          <p:spPr>
            <a:xfrm rot="19250408">
              <a:off x="5567900" y="3039480"/>
              <a:ext cx="999184" cy="369332"/>
            </a:xfrm>
            <a:prstGeom prst="rect">
              <a:avLst/>
            </a:prstGeom>
            <a:noFill/>
          </p:spPr>
          <p:txBody>
            <a:bodyPr wrap="none" rtlCol="0">
              <a:spAutoFit/>
            </a:bodyPr>
            <a:lstStyle/>
            <a:p>
              <a:r>
                <a:rPr lang="en-US" dirty="0"/>
                <a:t>measure</a:t>
              </a:r>
              <a:endParaRPr lang="en-RU" dirty="0"/>
            </a:p>
          </p:txBody>
        </p:sp>
        <p:sp>
          <p:nvSpPr>
            <p:cNvPr id="19" name="TextBox 18">
              <a:extLst>
                <a:ext uri="{FF2B5EF4-FFF2-40B4-BE49-F238E27FC236}">
                  <a16:creationId xmlns:a16="http://schemas.microsoft.com/office/drawing/2014/main" id="{8FFF2457-3072-44CF-28F4-143D0175A084}"/>
                </a:ext>
              </a:extLst>
            </p:cNvPr>
            <p:cNvSpPr txBox="1"/>
            <p:nvPr/>
          </p:nvSpPr>
          <p:spPr>
            <a:xfrm>
              <a:off x="5286918" y="3528166"/>
              <a:ext cx="750526" cy="646331"/>
            </a:xfrm>
            <a:prstGeom prst="rect">
              <a:avLst/>
            </a:prstGeom>
            <a:noFill/>
          </p:spPr>
          <p:txBody>
            <a:bodyPr wrap="none" rtlCol="0">
              <a:spAutoFit/>
            </a:bodyPr>
            <a:lstStyle/>
            <a:p>
              <a:r>
                <a:rPr lang="en-US" i="1" dirty="0"/>
                <a:t>weigh</a:t>
              </a:r>
            </a:p>
            <a:p>
              <a:endParaRPr lang="en-RU" i="1" dirty="0"/>
            </a:p>
          </p:txBody>
        </p:sp>
        <p:sp>
          <p:nvSpPr>
            <p:cNvPr id="20" name="TextBox 19">
              <a:extLst>
                <a:ext uri="{FF2B5EF4-FFF2-40B4-BE49-F238E27FC236}">
                  <a16:creationId xmlns:a16="http://schemas.microsoft.com/office/drawing/2014/main" id="{BD0DCACA-538E-77E2-CD15-E8769D8F1AAB}"/>
                </a:ext>
              </a:extLst>
            </p:cNvPr>
            <p:cNvSpPr txBox="1"/>
            <p:nvPr/>
          </p:nvSpPr>
          <p:spPr>
            <a:xfrm rot="19250408">
              <a:off x="4844517" y="3001025"/>
              <a:ext cx="700833" cy="369332"/>
            </a:xfrm>
            <a:prstGeom prst="rect">
              <a:avLst/>
            </a:prstGeom>
            <a:noFill/>
          </p:spPr>
          <p:txBody>
            <a:bodyPr wrap="none" rtlCol="0">
              <a:spAutoFit/>
            </a:bodyPr>
            <a:lstStyle/>
            <a:p>
              <a:r>
                <a:rPr lang="en-US" dirty="0"/>
                <a:t>other</a:t>
              </a:r>
              <a:endParaRPr lang="en-RU" dirty="0"/>
            </a:p>
          </p:txBody>
        </p:sp>
      </p:grpSp>
    </p:spTree>
    <p:extLst>
      <p:ext uri="{BB962C8B-B14F-4D97-AF65-F5344CB8AC3E}">
        <p14:creationId xmlns:p14="http://schemas.microsoft.com/office/powerpoint/2010/main" val="2877323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Использование мнемотехник </a:t>
            </a:r>
          </a:p>
        </p:txBody>
      </p:sp>
      <p:sp>
        <p:nvSpPr>
          <p:cNvPr id="3" name="TextBox 2">
            <a:extLst>
              <a:ext uri="{FF2B5EF4-FFF2-40B4-BE49-F238E27FC236}">
                <a16:creationId xmlns:a16="http://schemas.microsoft.com/office/drawing/2014/main" id="{DAC63058-A8EB-957F-2EF8-153E2A3DDC73}"/>
              </a:ext>
            </a:extLst>
          </p:cNvPr>
          <p:cNvSpPr txBox="1"/>
          <p:nvPr/>
        </p:nvSpPr>
        <p:spPr>
          <a:xfrm>
            <a:off x="1035866" y="1709929"/>
            <a:ext cx="1368152" cy="2246769"/>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a:t>
            </a:r>
            <a:r>
              <a:rPr lang="en-US" sz="2000" dirty="0"/>
              <a:t>ize </a:t>
            </a:r>
          </a:p>
          <a:p>
            <a:pPr marL="285750" indent="-285750">
              <a:buFont typeface="Arial" panose="020B0604020202020204" pitchFamily="34" charset="0"/>
              <a:buChar char="•"/>
            </a:pPr>
            <a:r>
              <a:rPr lang="en-US" sz="2000" b="1" dirty="0"/>
              <a:t>A</a:t>
            </a:r>
            <a:r>
              <a:rPr lang="en-US" sz="2000" dirty="0"/>
              <a:t>ge </a:t>
            </a:r>
          </a:p>
          <a:p>
            <a:pPr marL="285750" indent="-285750">
              <a:buFont typeface="Arial" panose="020B0604020202020204" pitchFamily="34" charset="0"/>
              <a:buChar char="•"/>
            </a:pPr>
            <a:r>
              <a:rPr lang="en-US" sz="2000" b="1" dirty="0"/>
              <a:t>Sha</a:t>
            </a:r>
            <a:r>
              <a:rPr lang="en-US" sz="2000" dirty="0"/>
              <a:t>pe </a:t>
            </a:r>
          </a:p>
          <a:p>
            <a:pPr marL="285750" indent="-285750">
              <a:buFont typeface="Arial" panose="020B0604020202020204" pitchFamily="34" charset="0"/>
              <a:buChar char="•"/>
            </a:pPr>
            <a:r>
              <a:rPr lang="en-US" sz="2000" b="1" dirty="0"/>
              <a:t>C</a:t>
            </a:r>
            <a:r>
              <a:rPr lang="en-US" sz="2000" dirty="0"/>
              <a:t>olor </a:t>
            </a:r>
          </a:p>
          <a:p>
            <a:pPr marL="285750" indent="-285750">
              <a:buFont typeface="Arial" panose="020B0604020202020204" pitchFamily="34" charset="0"/>
              <a:buChar char="•"/>
            </a:pPr>
            <a:r>
              <a:rPr lang="en-US" sz="2000" b="1" dirty="0"/>
              <a:t>O</a:t>
            </a:r>
            <a:r>
              <a:rPr lang="en-US" sz="2000" dirty="0"/>
              <a:t>rigin </a:t>
            </a:r>
          </a:p>
          <a:p>
            <a:pPr marL="285750" indent="-285750">
              <a:buFont typeface="Arial" panose="020B0604020202020204" pitchFamily="34" charset="0"/>
              <a:buChar char="•"/>
            </a:pPr>
            <a:r>
              <a:rPr lang="en-US" sz="2000" b="1" dirty="0"/>
              <a:t>M</a:t>
            </a:r>
            <a:r>
              <a:rPr lang="en-US" sz="2000" dirty="0"/>
              <a:t>aterial </a:t>
            </a:r>
          </a:p>
          <a:p>
            <a:pPr marL="285750" indent="-285750">
              <a:buFont typeface="Arial" panose="020B0604020202020204" pitchFamily="34" charset="0"/>
              <a:buChar char="•"/>
            </a:pPr>
            <a:r>
              <a:rPr lang="en-US" sz="2000" b="1" dirty="0"/>
              <a:t>B</a:t>
            </a:r>
            <a:r>
              <a:rPr lang="en-US" sz="2000" dirty="0"/>
              <a:t>e for </a:t>
            </a:r>
            <a:endParaRPr lang="ru-RU" sz="2000" dirty="0"/>
          </a:p>
        </p:txBody>
      </p:sp>
      <p:pic>
        <p:nvPicPr>
          <p:cNvPr id="1028" name="Picture 4">
            <a:extLst>
              <a:ext uri="{FF2B5EF4-FFF2-40B4-BE49-F238E27FC236}">
                <a16:creationId xmlns:a16="http://schemas.microsoft.com/office/drawing/2014/main" id="{66D9EEA6-0998-7073-D921-1892C4996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09929"/>
            <a:ext cx="1312863" cy="2570197"/>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a:extLst>
              <a:ext uri="{FF2B5EF4-FFF2-40B4-BE49-F238E27FC236}">
                <a16:creationId xmlns:a16="http://schemas.microsoft.com/office/drawing/2014/main" id="{06ED8D5B-27F2-1870-DFA0-55F19C3F8D1D}"/>
              </a:ext>
            </a:extLst>
          </p:cNvPr>
          <p:cNvSpPr/>
          <p:nvPr/>
        </p:nvSpPr>
        <p:spPr>
          <a:xfrm>
            <a:off x="6557567" y="2537413"/>
            <a:ext cx="1584176" cy="1008112"/>
          </a:xfrm>
          <a:prstGeom prst="cloudCallout">
            <a:avLst>
              <a:gd name="adj1" fmla="val -85927"/>
              <a:gd name="adj2" fmla="val -68451"/>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RU" i="1" dirty="0">
                <a:solidFill>
                  <a:sysClr val="windowText" lastClr="000000"/>
                </a:solidFill>
              </a:rPr>
              <a:t>Sasha’s comb</a:t>
            </a:r>
          </a:p>
        </p:txBody>
      </p:sp>
      <p:sp>
        <p:nvSpPr>
          <p:cNvPr id="6" name="TextBox 5">
            <a:extLst>
              <a:ext uri="{FF2B5EF4-FFF2-40B4-BE49-F238E27FC236}">
                <a16:creationId xmlns:a16="http://schemas.microsoft.com/office/drawing/2014/main" id="{7C226D44-5056-1151-CEF0-B8205DF93518}"/>
              </a:ext>
            </a:extLst>
          </p:cNvPr>
          <p:cNvSpPr txBox="1"/>
          <p:nvPr/>
        </p:nvSpPr>
        <p:spPr>
          <a:xfrm>
            <a:off x="2476026" y="1709929"/>
            <a:ext cx="1368152" cy="2554545"/>
          </a:xfrm>
          <a:prstGeom prst="rect">
            <a:avLst/>
          </a:prstGeom>
          <a:noFill/>
        </p:spPr>
        <p:txBody>
          <a:bodyPr wrap="square" rtlCol="0">
            <a:spAutoFit/>
          </a:bodyPr>
          <a:lstStyle/>
          <a:p>
            <a:r>
              <a:rPr lang="en-US" sz="2000" i="1" dirty="0"/>
              <a:t>a small</a:t>
            </a:r>
          </a:p>
          <a:p>
            <a:r>
              <a:rPr lang="en-US" sz="2000" i="1" dirty="0"/>
              <a:t>old</a:t>
            </a:r>
          </a:p>
          <a:p>
            <a:r>
              <a:rPr lang="en-US" sz="2000" i="1" dirty="0"/>
              <a:t>oval</a:t>
            </a:r>
          </a:p>
          <a:p>
            <a:r>
              <a:rPr lang="en-US" sz="2000" i="1" dirty="0"/>
              <a:t>blue</a:t>
            </a:r>
          </a:p>
          <a:p>
            <a:r>
              <a:rPr lang="en-US" sz="2000" i="1" dirty="0"/>
              <a:t>Spanish</a:t>
            </a:r>
          </a:p>
          <a:p>
            <a:r>
              <a:rPr lang="en-US" sz="2000" i="1" dirty="0"/>
              <a:t>plastic</a:t>
            </a:r>
          </a:p>
          <a:p>
            <a:r>
              <a:rPr lang="en-US" sz="2000" i="1" dirty="0"/>
              <a:t>styling </a:t>
            </a:r>
          </a:p>
          <a:p>
            <a:r>
              <a:rPr lang="en-US" sz="2000" dirty="0"/>
              <a:t>comb</a:t>
            </a:r>
            <a:endParaRPr lang="ru-RU" sz="2000" dirty="0"/>
          </a:p>
        </p:txBody>
      </p:sp>
    </p:spTree>
    <p:extLst>
      <p:ext uri="{BB962C8B-B14F-4D97-AF65-F5344CB8AC3E}">
        <p14:creationId xmlns:p14="http://schemas.microsoft.com/office/powerpoint/2010/main" val="264361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Песни и рифмовки</a:t>
            </a:r>
          </a:p>
        </p:txBody>
      </p:sp>
      <p:pic>
        <p:nvPicPr>
          <p:cNvPr id="5122" name="Picture 2" descr="Transparent Xmas Tree PNG Clipart​ | Gallery Yopriceville - High-Quality  Free Images and Transparent PNG Clipart">
            <a:extLst>
              <a:ext uri="{FF2B5EF4-FFF2-40B4-BE49-F238E27FC236}">
                <a16:creationId xmlns:a16="http://schemas.microsoft.com/office/drawing/2014/main" id="{B569D726-1A92-2FF7-3A97-5250C55FA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347614"/>
            <a:ext cx="2350523" cy="3075806"/>
          </a:xfrm>
          <a:prstGeom prst="rect">
            <a:avLst/>
          </a:prstGeom>
          <a:noFill/>
          <a:extLst>
            <a:ext uri="{909E8E84-426E-40DD-AFC4-6F175D3DCCD1}">
              <a14:hiddenFill xmlns:a14="http://schemas.microsoft.com/office/drawing/2010/main">
                <a:solidFill>
                  <a:srgbClr val="FFFFFF"/>
                </a:solidFill>
              </a14:hiddenFill>
            </a:ext>
          </a:extLst>
        </p:spPr>
      </p:pic>
      <p:sp>
        <p:nvSpPr>
          <p:cNvPr id="2" name="Oval Callout 1">
            <a:extLst>
              <a:ext uri="{FF2B5EF4-FFF2-40B4-BE49-F238E27FC236}">
                <a16:creationId xmlns:a16="http://schemas.microsoft.com/office/drawing/2014/main" id="{02D0E3F1-AE37-B59A-8F42-995D2C8C5C4D}"/>
              </a:ext>
            </a:extLst>
          </p:cNvPr>
          <p:cNvSpPr/>
          <p:nvPr/>
        </p:nvSpPr>
        <p:spPr>
          <a:xfrm>
            <a:off x="1259632" y="1563638"/>
            <a:ext cx="1079708" cy="610270"/>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i="1" dirty="0">
                <a:solidFill>
                  <a:sysClr val="windowText" lastClr="000000"/>
                </a:solidFill>
              </a:rPr>
              <a:t>I </a:t>
            </a:r>
            <a:r>
              <a:rPr lang="en-US" sz="2000" i="1" dirty="0">
                <a:solidFill>
                  <a:sysClr val="windowText" lastClr="000000"/>
                </a:solidFill>
              </a:rPr>
              <a:t>am</a:t>
            </a:r>
            <a:endParaRPr lang="en-RU" sz="2000" i="1" dirty="0">
              <a:solidFill>
                <a:sysClr val="windowText" lastClr="000000"/>
              </a:solidFill>
            </a:endParaRPr>
          </a:p>
        </p:txBody>
      </p:sp>
      <p:sp>
        <p:nvSpPr>
          <p:cNvPr id="3" name="Oval Callout 2">
            <a:extLst>
              <a:ext uri="{FF2B5EF4-FFF2-40B4-BE49-F238E27FC236}">
                <a16:creationId xmlns:a16="http://schemas.microsoft.com/office/drawing/2014/main" id="{99573B98-3537-771E-96C0-E9C6C7D8238E}"/>
              </a:ext>
            </a:extLst>
          </p:cNvPr>
          <p:cNvSpPr/>
          <p:nvPr/>
        </p:nvSpPr>
        <p:spPr>
          <a:xfrm>
            <a:off x="2123728" y="2173908"/>
            <a:ext cx="1079708" cy="610270"/>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ysClr val="windowText" lastClr="000000"/>
                </a:solidFill>
              </a:rPr>
              <a:t>He is</a:t>
            </a:r>
            <a:endParaRPr lang="en-RU" sz="2000" i="1" dirty="0">
              <a:solidFill>
                <a:sysClr val="windowText" lastClr="000000"/>
              </a:solidFill>
            </a:endParaRPr>
          </a:p>
        </p:txBody>
      </p:sp>
      <p:sp>
        <p:nvSpPr>
          <p:cNvPr id="5" name="Oval Callout 4">
            <a:extLst>
              <a:ext uri="{FF2B5EF4-FFF2-40B4-BE49-F238E27FC236}">
                <a16:creationId xmlns:a16="http://schemas.microsoft.com/office/drawing/2014/main" id="{596BE989-FF68-4191-E99C-20EA7231F180}"/>
              </a:ext>
            </a:extLst>
          </p:cNvPr>
          <p:cNvSpPr/>
          <p:nvPr/>
        </p:nvSpPr>
        <p:spPr>
          <a:xfrm>
            <a:off x="1115616" y="2895345"/>
            <a:ext cx="1079708" cy="610270"/>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ysClr val="windowText" lastClr="000000"/>
                </a:solidFill>
              </a:rPr>
              <a:t>She is</a:t>
            </a:r>
            <a:endParaRPr lang="en-RU" sz="2000" i="1" dirty="0">
              <a:solidFill>
                <a:sysClr val="windowText" lastClr="000000"/>
              </a:solidFill>
            </a:endParaRPr>
          </a:p>
        </p:txBody>
      </p:sp>
      <p:sp>
        <p:nvSpPr>
          <p:cNvPr id="6" name="Oval Callout 5">
            <a:extLst>
              <a:ext uri="{FF2B5EF4-FFF2-40B4-BE49-F238E27FC236}">
                <a16:creationId xmlns:a16="http://schemas.microsoft.com/office/drawing/2014/main" id="{097A7409-0C3B-ECCF-1A69-4EB65F649435}"/>
              </a:ext>
            </a:extLst>
          </p:cNvPr>
          <p:cNvSpPr/>
          <p:nvPr/>
        </p:nvSpPr>
        <p:spPr>
          <a:xfrm>
            <a:off x="2051720" y="3424838"/>
            <a:ext cx="1079708" cy="610270"/>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ysClr val="windowText" lastClr="000000"/>
                </a:solidFill>
              </a:rPr>
              <a:t>It is</a:t>
            </a:r>
            <a:endParaRPr lang="en-RU" sz="2000" i="1" dirty="0">
              <a:solidFill>
                <a:sysClr val="windowText" lastClr="000000"/>
              </a:solidFill>
            </a:endParaRPr>
          </a:p>
        </p:txBody>
      </p:sp>
      <p:sp>
        <p:nvSpPr>
          <p:cNvPr id="7" name="Oval Callout 6">
            <a:extLst>
              <a:ext uri="{FF2B5EF4-FFF2-40B4-BE49-F238E27FC236}">
                <a16:creationId xmlns:a16="http://schemas.microsoft.com/office/drawing/2014/main" id="{FD306570-8F33-0B9F-12B7-E952EE2325F4}"/>
              </a:ext>
            </a:extLst>
          </p:cNvPr>
          <p:cNvSpPr/>
          <p:nvPr/>
        </p:nvSpPr>
        <p:spPr>
          <a:xfrm>
            <a:off x="5842815" y="1627311"/>
            <a:ext cx="1321885" cy="610270"/>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ysClr val="windowText" lastClr="000000"/>
                </a:solidFill>
              </a:rPr>
              <a:t>We are</a:t>
            </a:r>
            <a:endParaRPr lang="en-RU" sz="2000" i="1" dirty="0">
              <a:solidFill>
                <a:sysClr val="windowText" lastClr="000000"/>
              </a:solidFill>
            </a:endParaRPr>
          </a:p>
        </p:txBody>
      </p:sp>
      <p:sp>
        <p:nvSpPr>
          <p:cNvPr id="8" name="Oval Callout 7">
            <a:extLst>
              <a:ext uri="{FF2B5EF4-FFF2-40B4-BE49-F238E27FC236}">
                <a16:creationId xmlns:a16="http://schemas.microsoft.com/office/drawing/2014/main" id="{77B2C5AB-D789-EDD6-5657-2426D789F0E5}"/>
              </a:ext>
            </a:extLst>
          </p:cNvPr>
          <p:cNvSpPr/>
          <p:nvPr/>
        </p:nvSpPr>
        <p:spPr>
          <a:xfrm>
            <a:off x="6847831" y="2383594"/>
            <a:ext cx="1411797" cy="610270"/>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ysClr val="windowText" lastClr="000000"/>
                </a:solidFill>
              </a:rPr>
              <a:t>You are</a:t>
            </a:r>
            <a:endParaRPr lang="en-RU" sz="2000" i="1" dirty="0">
              <a:solidFill>
                <a:sysClr val="windowText" lastClr="000000"/>
              </a:solidFill>
            </a:endParaRPr>
          </a:p>
        </p:txBody>
      </p:sp>
      <p:sp>
        <p:nvSpPr>
          <p:cNvPr id="9" name="Oval Callout 8">
            <a:extLst>
              <a:ext uri="{FF2B5EF4-FFF2-40B4-BE49-F238E27FC236}">
                <a16:creationId xmlns:a16="http://schemas.microsoft.com/office/drawing/2014/main" id="{A63FED33-F3FE-1F1D-EEE7-CF4938E46263}"/>
              </a:ext>
            </a:extLst>
          </p:cNvPr>
          <p:cNvSpPr/>
          <p:nvPr/>
        </p:nvSpPr>
        <p:spPr>
          <a:xfrm>
            <a:off x="6050169" y="3424838"/>
            <a:ext cx="1595324" cy="610270"/>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ysClr val="windowText" lastClr="000000"/>
                </a:solidFill>
              </a:rPr>
              <a:t>They are</a:t>
            </a:r>
            <a:endParaRPr lang="en-RU" sz="2000" i="1" dirty="0">
              <a:solidFill>
                <a:sysClr val="windowText" lastClr="000000"/>
              </a:solidFill>
            </a:endParaRPr>
          </a:p>
        </p:txBody>
      </p:sp>
    </p:spTree>
    <p:extLst>
      <p:ext uri="{BB962C8B-B14F-4D97-AF65-F5344CB8AC3E}">
        <p14:creationId xmlns:p14="http://schemas.microsoft.com/office/powerpoint/2010/main" val="674592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Ассоциации</a:t>
            </a:r>
          </a:p>
        </p:txBody>
      </p:sp>
      <p:sp>
        <p:nvSpPr>
          <p:cNvPr id="2" name="Oval Callout 1">
            <a:extLst>
              <a:ext uri="{FF2B5EF4-FFF2-40B4-BE49-F238E27FC236}">
                <a16:creationId xmlns:a16="http://schemas.microsoft.com/office/drawing/2014/main" id="{F10F49C1-667A-DA89-6F9A-99C0B89DA08C}"/>
              </a:ext>
            </a:extLst>
          </p:cNvPr>
          <p:cNvSpPr/>
          <p:nvPr/>
        </p:nvSpPr>
        <p:spPr>
          <a:xfrm>
            <a:off x="1188036" y="1563638"/>
            <a:ext cx="1656184" cy="936104"/>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i="1" dirty="0">
                <a:solidFill>
                  <a:sysClr val="windowText" lastClr="000000"/>
                </a:solidFill>
              </a:rPr>
              <a:t>Ne kadar?</a:t>
            </a:r>
            <a:endParaRPr lang="en-RU" sz="2000" i="1" dirty="0">
              <a:solidFill>
                <a:sysClr val="windowText" lastClr="000000"/>
              </a:solidFill>
            </a:endParaRPr>
          </a:p>
        </p:txBody>
      </p:sp>
      <p:sp>
        <p:nvSpPr>
          <p:cNvPr id="3" name="Oval Callout 2">
            <a:extLst>
              <a:ext uri="{FF2B5EF4-FFF2-40B4-BE49-F238E27FC236}">
                <a16:creationId xmlns:a16="http://schemas.microsoft.com/office/drawing/2014/main" id="{47D2E5EC-4539-5AD4-B1A1-26C9BD852251}"/>
              </a:ext>
            </a:extLst>
          </p:cNvPr>
          <p:cNvSpPr/>
          <p:nvPr/>
        </p:nvSpPr>
        <p:spPr>
          <a:xfrm>
            <a:off x="972012" y="3003798"/>
            <a:ext cx="2088232" cy="1080120"/>
          </a:xfrm>
          <a:prstGeom prst="wedgeEllipseCallout">
            <a:avLst>
              <a:gd name="adj1" fmla="val 52337"/>
              <a:gd name="adj2" fmla="val 4388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i="1" dirty="0">
                <a:solidFill>
                  <a:sysClr val="windowText" lastClr="000000"/>
                </a:solidFill>
              </a:rPr>
              <a:t>Ника в Краснодаре</a:t>
            </a:r>
            <a:endParaRPr lang="en-RU" sz="2000" i="1" dirty="0">
              <a:solidFill>
                <a:sysClr val="windowText" lastClr="000000"/>
              </a:solidFill>
            </a:endParaRPr>
          </a:p>
        </p:txBody>
      </p:sp>
      <p:sp>
        <p:nvSpPr>
          <p:cNvPr id="5" name="Oval Callout 4">
            <a:extLst>
              <a:ext uri="{FF2B5EF4-FFF2-40B4-BE49-F238E27FC236}">
                <a16:creationId xmlns:a16="http://schemas.microsoft.com/office/drawing/2014/main" id="{C23393C9-22C6-179B-5EED-601D8E027C1F}"/>
              </a:ext>
            </a:extLst>
          </p:cNvPr>
          <p:cNvSpPr/>
          <p:nvPr/>
        </p:nvSpPr>
        <p:spPr>
          <a:xfrm>
            <a:off x="3707904" y="1564784"/>
            <a:ext cx="1656184" cy="936104"/>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i="1" dirty="0">
                <a:solidFill>
                  <a:sysClr val="windowText" lastClr="000000"/>
                </a:solidFill>
              </a:rPr>
              <a:t>On beş lira!</a:t>
            </a:r>
            <a:endParaRPr lang="en-RU" sz="2000" i="1" dirty="0">
              <a:solidFill>
                <a:sysClr val="windowText" lastClr="000000"/>
              </a:solidFill>
            </a:endParaRPr>
          </a:p>
        </p:txBody>
      </p:sp>
      <p:sp>
        <p:nvSpPr>
          <p:cNvPr id="6" name="Oval Callout 5">
            <a:extLst>
              <a:ext uri="{FF2B5EF4-FFF2-40B4-BE49-F238E27FC236}">
                <a16:creationId xmlns:a16="http://schemas.microsoft.com/office/drawing/2014/main" id="{81B60242-A284-F52F-CCBD-98168834485F}"/>
              </a:ext>
            </a:extLst>
          </p:cNvPr>
          <p:cNvSpPr/>
          <p:nvPr/>
        </p:nvSpPr>
        <p:spPr>
          <a:xfrm>
            <a:off x="6227772" y="1563638"/>
            <a:ext cx="2016636" cy="936104"/>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i="1" dirty="0">
                <a:solidFill>
                  <a:sysClr val="windowText" lastClr="000000"/>
                </a:solidFill>
              </a:rPr>
              <a:t>Teşekkürler!</a:t>
            </a:r>
            <a:endParaRPr lang="en-RU" sz="2000" i="1" dirty="0">
              <a:solidFill>
                <a:sysClr val="windowText" lastClr="000000"/>
              </a:solidFill>
            </a:endParaRPr>
          </a:p>
        </p:txBody>
      </p:sp>
      <p:sp>
        <p:nvSpPr>
          <p:cNvPr id="7" name="Oval Callout 6">
            <a:extLst>
              <a:ext uri="{FF2B5EF4-FFF2-40B4-BE49-F238E27FC236}">
                <a16:creationId xmlns:a16="http://schemas.microsoft.com/office/drawing/2014/main" id="{8209427F-0C1E-5759-D0D3-A899D7BCABB3}"/>
              </a:ext>
            </a:extLst>
          </p:cNvPr>
          <p:cNvSpPr/>
          <p:nvPr/>
        </p:nvSpPr>
        <p:spPr>
          <a:xfrm>
            <a:off x="3567698" y="3003798"/>
            <a:ext cx="2088232" cy="1080120"/>
          </a:xfrm>
          <a:prstGeom prst="wedgeEllipseCallout">
            <a:avLst>
              <a:gd name="adj1" fmla="val 52337"/>
              <a:gd name="adj2" fmla="val 4388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i="1" dirty="0">
                <a:solidFill>
                  <a:sysClr val="windowText" lastClr="000000"/>
                </a:solidFill>
              </a:rPr>
              <a:t>Он бежевый</a:t>
            </a:r>
            <a:endParaRPr lang="en-RU" sz="2000" i="1" dirty="0">
              <a:solidFill>
                <a:sysClr val="windowText" lastClr="000000"/>
              </a:solidFill>
            </a:endParaRPr>
          </a:p>
        </p:txBody>
      </p:sp>
      <p:sp>
        <p:nvSpPr>
          <p:cNvPr id="8" name="Oval Callout 7">
            <a:extLst>
              <a:ext uri="{FF2B5EF4-FFF2-40B4-BE49-F238E27FC236}">
                <a16:creationId xmlns:a16="http://schemas.microsoft.com/office/drawing/2014/main" id="{E36466E8-F629-6E75-7C9D-D1E43336323B}"/>
              </a:ext>
            </a:extLst>
          </p:cNvPr>
          <p:cNvSpPr/>
          <p:nvPr/>
        </p:nvSpPr>
        <p:spPr>
          <a:xfrm>
            <a:off x="6155784" y="2965286"/>
            <a:ext cx="2088232" cy="1080120"/>
          </a:xfrm>
          <a:prstGeom prst="wedgeEllipseCallout">
            <a:avLst>
              <a:gd name="adj1" fmla="val 52337"/>
              <a:gd name="adj2" fmla="val 4388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000" i="1" dirty="0">
                <a:solidFill>
                  <a:sysClr val="windowText" lastClr="000000"/>
                </a:solidFill>
              </a:rPr>
              <a:t>1000 кур</a:t>
            </a:r>
            <a:endParaRPr lang="en-RU" sz="2000" i="1" dirty="0">
              <a:solidFill>
                <a:sysClr val="windowText" lastClr="000000"/>
              </a:solidFill>
            </a:endParaRPr>
          </a:p>
        </p:txBody>
      </p:sp>
    </p:spTree>
    <p:extLst>
      <p:ext uri="{BB962C8B-B14F-4D97-AF65-F5344CB8AC3E}">
        <p14:creationId xmlns:p14="http://schemas.microsoft.com/office/powerpoint/2010/main" val="352683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Сторителлинг</a:t>
            </a:r>
          </a:p>
        </p:txBody>
      </p:sp>
      <p:pic>
        <p:nvPicPr>
          <p:cNvPr id="2" name="Picture 4" descr="http://multeashki.ru/%5CImages%5CFoto%5CoslikIa.png">
            <a:extLst>
              <a:ext uri="{FF2B5EF4-FFF2-40B4-BE49-F238E27FC236}">
                <a16:creationId xmlns:a16="http://schemas.microsoft.com/office/drawing/2014/main" id="{32BE39DA-1AF1-2F24-B604-0F0ECCBFA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511831"/>
            <a:ext cx="1184594" cy="2176314"/>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a:extLst>
              <a:ext uri="{FF2B5EF4-FFF2-40B4-BE49-F238E27FC236}">
                <a16:creationId xmlns:a16="http://schemas.microsoft.com/office/drawing/2014/main" id="{22174C4F-49F4-4491-2FC3-233BAAC406E3}"/>
              </a:ext>
            </a:extLst>
          </p:cNvPr>
          <p:cNvSpPr/>
          <p:nvPr/>
        </p:nvSpPr>
        <p:spPr>
          <a:xfrm>
            <a:off x="3633589" y="3688145"/>
            <a:ext cx="1876821" cy="504598"/>
          </a:xfrm>
          <a:custGeom>
            <a:avLst/>
            <a:gdLst>
              <a:gd name="connsiteX0" fmla="*/ 112835 w 1876821"/>
              <a:gd name="connsiteY0" fmla="*/ 242307 h 504598"/>
              <a:gd name="connsiteX1" fmla="*/ 230065 w 1876821"/>
              <a:gd name="connsiteY1" fmla="*/ 39107 h 504598"/>
              <a:gd name="connsiteX2" fmla="*/ 276958 w 1876821"/>
              <a:gd name="connsiteY2" fmla="*/ 211046 h 504598"/>
              <a:gd name="connsiteX3" fmla="*/ 347296 w 1876821"/>
              <a:gd name="connsiteY3" fmla="*/ 117261 h 504598"/>
              <a:gd name="connsiteX4" fmla="*/ 433265 w 1876821"/>
              <a:gd name="connsiteY4" fmla="*/ 187600 h 504598"/>
              <a:gd name="connsiteX5" fmla="*/ 573942 w 1876821"/>
              <a:gd name="connsiteY5" fmla="*/ 31292 h 504598"/>
              <a:gd name="connsiteX6" fmla="*/ 683358 w 1876821"/>
              <a:gd name="connsiteY6" fmla="*/ 203230 h 504598"/>
              <a:gd name="connsiteX7" fmla="*/ 784958 w 1876821"/>
              <a:gd name="connsiteY7" fmla="*/ 78184 h 504598"/>
              <a:gd name="connsiteX8" fmla="*/ 894373 w 1876821"/>
              <a:gd name="connsiteY8" fmla="*/ 203230 h 504598"/>
              <a:gd name="connsiteX9" fmla="*/ 1058496 w 1876821"/>
              <a:gd name="connsiteY9" fmla="*/ 7846 h 504598"/>
              <a:gd name="connsiteX10" fmla="*/ 1160096 w 1876821"/>
              <a:gd name="connsiteY10" fmla="*/ 203230 h 504598"/>
              <a:gd name="connsiteX11" fmla="*/ 1246065 w 1876821"/>
              <a:gd name="connsiteY11" fmla="*/ 109446 h 504598"/>
              <a:gd name="connsiteX12" fmla="*/ 1324219 w 1876821"/>
              <a:gd name="connsiteY12" fmla="*/ 179784 h 504598"/>
              <a:gd name="connsiteX13" fmla="*/ 1425819 w 1876821"/>
              <a:gd name="connsiteY13" fmla="*/ 30 h 504598"/>
              <a:gd name="connsiteX14" fmla="*/ 1535235 w 1876821"/>
              <a:gd name="connsiteY14" fmla="*/ 195415 h 504598"/>
              <a:gd name="connsiteX15" fmla="*/ 1629019 w 1876821"/>
              <a:gd name="connsiteY15" fmla="*/ 70369 h 504598"/>
              <a:gd name="connsiteX16" fmla="*/ 1746250 w 1876821"/>
              <a:gd name="connsiteY16" fmla="*/ 234492 h 504598"/>
              <a:gd name="connsiteX17" fmla="*/ 1808773 w 1876821"/>
              <a:gd name="connsiteY17" fmla="*/ 476769 h 504598"/>
              <a:gd name="connsiteX18" fmla="*/ 714619 w 1876821"/>
              <a:gd name="connsiteY18" fmla="*/ 492400 h 504598"/>
              <a:gd name="connsiteX19" fmla="*/ 34681 w 1876821"/>
              <a:gd name="connsiteY19" fmla="*/ 484584 h 504598"/>
              <a:gd name="connsiteX20" fmla="*/ 112835 w 1876821"/>
              <a:gd name="connsiteY20" fmla="*/ 242307 h 50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76821" h="504598">
                <a:moveTo>
                  <a:pt x="112835" y="242307"/>
                </a:moveTo>
                <a:cubicBezTo>
                  <a:pt x="145399" y="168061"/>
                  <a:pt x="202711" y="44317"/>
                  <a:pt x="230065" y="39107"/>
                </a:cubicBezTo>
                <a:cubicBezTo>
                  <a:pt x="257419" y="33897"/>
                  <a:pt x="257420" y="198020"/>
                  <a:pt x="276958" y="211046"/>
                </a:cubicBezTo>
                <a:cubicBezTo>
                  <a:pt x="296496" y="224072"/>
                  <a:pt x="321245" y="121169"/>
                  <a:pt x="347296" y="117261"/>
                </a:cubicBezTo>
                <a:cubicBezTo>
                  <a:pt x="373347" y="113353"/>
                  <a:pt x="395491" y="201928"/>
                  <a:pt x="433265" y="187600"/>
                </a:cubicBezTo>
                <a:cubicBezTo>
                  <a:pt x="471039" y="173272"/>
                  <a:pt x="532260" y="28687"/>
                  <a:pt x="573942" y="31292"/>
                </a:cubicBezTo>
                <a:cubicBezTo>
                  <a:pt x="615624" y="33897"/>
                  <a:pt x="648189" y="195415"/>
                  <a:pt x="683358" y="203230"/>
                </a:cubicBezTo>
                <a:cubicBezTo>
                  <a:pt x="718527" y="211045"/>
                  <a:pt x="749789" y="78184"/>
                  <a:pt x="784958" y="78184"/>
                </a:cubicBezTo>
                <a:cubicBezTo>
                  <a:pt x="820127" y="78184"/>
                  <a:pt x="848783" y="214953"/>
                  <a:pt x="894373" y="203230"/>
                </a:cubicBezTo>
                <a:cubicBezTo>
                  <a:pt x="939963" y="191507"/>
                  <a:pt x="1014209" y="7846"/>
                  <a:pt x="1058496" y="7846"/>
                </a:cubicBezTo>
                <a:cubicBezTo>
                  <a:pt x="1102783" y="7846"/>
                  <a:pt x="1128835" y="186297"/>
                  <a:pt x="1160096" y="203230"/>
                </a:cubicBezTo>
                <a:cubicBezTo>
                  <a:pt x="1191357" y="220163"/>
                  <a:pt x="1218711" y="113354"/>
                  <a:pt x="1246065" y="109446"/>
                </a:cubicBezTo>
                <a:cubicBezTo>
                  <a:pt x="1273419" y="105538"/>
                  <a:pt x="1294260" y="198020"/>
                  <a:pt x="1324219" y="179784"/>
                </a:cubicBezTo>
                <a:cubicBezTo>
                  <a:pt x="1354178" y="161548"/>
                  <a:pt x="1390650" y="-2575"/>
                  <a:pt x="1425819" y="30"/>
                </a:cubicBezTo>
                <a:cubicBezTo>
                  <a:pt x="1460988" y="2635"/>
                  <a:pt x="1501368" y="183692"/>
                  <a:pt x="1535235" y="195415"/>
                </a:cubicBezTo>
                <a:cubicBezTo>
                  <a:pt x="1569102" y="207138"/>
                  <a:pt x="1593850" y="63856"/>
                  <a:pt x="1629019" y="70369"/>
                </a:cubicBezTo>
                <a:cubicBezTo>
                  <a:pt x="1664188" y="76882"/>
                  <a:pt x="1716291" y="166759"/>
                  <a:pt x="1746250" y="234492"/>
                </a:cubicBezTo>
                <a:cubicBezTo>
                  <a:pt x="1776209" y="302225"/>
                  <a:pt x="1980711" y="433784"/>
                  <a:pt x="1808773" y="476769"/>
                </a:cubicBezTo>
                <a:cubicBezTo>
                  <a:pt x="1636835" y="519754"/>
                  <a:pt x="714619" y="492400"/>
                  <a:pt x="714619" y="492400"/>
                </a:cubicBezTo>
                <a:cubicBezTo>
                  <a:pt x="418937" y="493702"/>
                  <a:pt x="134978" y="523661"/>
                  <a:pt x="34681" y="484584"/>
                </a:cubicBezTo>
                <a:cubicBezTo>
                  <a:pt x="-65616" y="445507"/>
                  <a:pt x="80271" y="316553"/>
                  <a:pt x="112835" y="242307"/>
                </a:cubicBezTo>
                <a:close/>
              </a:path>
            </a:pathLst>
          </a:cu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 name="TextBox 4">
            <a:extLst>
              <a:ext uri="{FF2B5EF4-FFF2-40B4-BE49-F238E27FC236}">
                <a16:creationId xmlns:a16="http://schemas.microsoft.com/office/drawing/2014/main" id="{A86C8928-5762-FF06-A267-DB4F2A9ACEC8}"/>
              </a:ext>
            </a:extLst>
          </p:cNvPr>
          <p:cNvSpPr txBox="1"/>
          <p:nvPr/>
        </p:nvSpPr>
        <p:spPr>
          <a:xfrm>
            <a:off x="4066892" y="2110085"/>
            <a:ext cx="1010213" cy="923330"/>
          </a:xfrm>
          <a:prstGeom prst="rect">
            <a:avLst/>
          </a:prstGeom>
          <a:noFill/>
        </p:spPr>
        <p:txBody>
          <a:bodyPr wrap="none" rtlCol="0">
            <a:spAutoFit/>
          </a:bodyPr>
          <a:lstStyle/>
          <a:p>
            <a:pPr marL="285750" indent="-285750">
              <a:buFont typeface="Arial" panose="020B0604020202020204" pitchFamily="34" charset="0"/>
              <a:buChar char="•"/>
            </a:pPr>
            <a:r>
              <a:rPr lang="en-US" i="1" dirty="0"/>
              <a:t>high</a:t>
            </a:r>
          </a:p>
          <a:p>
            <a:pPr marL="285750" indent="-285750">
              <a:buFont typeface="Arial" panose="020B0604020202020204" pitchFamily="34" charset="0"/>
              <a:buChar char="•"/>
            </a:pPr>
            <a:r>
              <a:rPr lang="en-US" i="1" dirty="0"/>
              <a:t>green</a:t>
            </a:r>
          </a:p>
          <a:p>
            <a:pPr marL="285750" indent="-285750">
              <a:buFont typeface="Arial" panose="020B0604020202020204" pitchFamily="34" charset="0"/>
              <a:buChar char="•"/>
            </a:pPr>
            <a:r>
              <a:rPr lang="en-US" i="1" dirty="0"/>
              <a:t>tasty</a:t>
            </a:r>
            <a:endParaRPr lang="en-RU" i="1" dirty="0"/>
          </a:p>
        </p:txBody>
      </p:sp>
    </p:spTree>
    <p:extLst>
      <p:ext uri="{BB962C8B-B14F-4D97-AF65-F5344CB8AC3E}">
        <p14:creationId xmlns:p14="http://schemas.microsoft.com/office/powerpoint/2010/main" val="3477211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Сторителлинг</a:t>
            </a:r>
          </a:p>
        </p:txBody>
      </p:sp>
      <p:sp>
        <p:nvSpPr>
          <p:cNvPr id="3" name="Freeform 2">
            <a:extLst>
              <a:ext uri="{FF2B5EF4-FFF2-40B4-BE49-F238E27FC236}">
                <a16:creationId xmlns:a16="http://schemas.microsoft.com/office/drawing/2014/main" id="{22174C4F-49F4-4491-2FC3-233BAAC406E3}"/>
              </a:ext>
            </a:extLst>
          </p:cNvPr>
          <p:cNvSpPr/>
          <p:nvPr/>
        </p:nvSpPr>
        <p:spPr>
          <a:xfrm>
            <a:off x="3633589" y="3363838"/>
            <a:ext cx="1876821" cy="828905"/>
          </a:xfrm>
          <a:custGeom>
            <a:avLst/>
            <a:gdLst>
              <a:gd name="connsiteX0" fmla="*/ 112835 w 1876821"/>
              <a:gd name="connsiteY0" fmla="*/ 242307 h 504598"/>
              <a:gd name="connsiteX1" fmla="*/ 230065 w 1876821"/>
              <a:gd name="connsiteY1" fmla="*/ 39107 h 504598"/>
              <a:gd name="connsiteX2" fmla="*/ 276958 w 1876821"/>
              <a:gd name="connsiteY2" fmla="*/ 211046 h 504598"/>
              <a:gd name="connsiteX3" fmla="*/ 347296 w 1876821"/>
              <a:gd name="connsiteY3" fmla="*/ 117261 h 504598"/>
              <a:gd name="connsiteX4" fmla="*/ 433265 w 1876821"/>
              <a:gd name="connsiteY4" fmla="*/ 187600 h 504598"/>
              <a:gd name="connsiteX5" fmla="*/ 573942 w 1876821"/>
              <a:gd name="connsiteY5" fmla="*/ 31292 h 504598"/>
              <a:gd name="connsiteX6" fmla="*/ 683358 w 1876821"/>
              <a:gd name="connsiteY6" fmla="*/ 203230 h 504598"/>
              <a:gd name="connsiteX7" fmla="*/ 784958 w 1876821"/>
              <a:gd name="connsiteY7" fmla="*/ 78184 h 504598"/>
              <a:gd name="connsiteX8" fmla="*/ 894373 w 1876821"/>
              <a:gd name="connsiteY8" fmla="*/ 203230 h 504598"/>
              <a:gd name="connsiteX9" fmla="*/ 1058496 w 1876821"/>
              <a:gd name="connsiteY9" fmla="*/ 7846 h 504598"/>
              <a:gd name="connsiteX10" fmla="*/ 1160096 w 1876821"/>
              <a:gd name="connsiteY10" fmla="*/ 203230 h 504598"/>
              <a:gd name="connsiteX11" fmla="*/ 1246065 w 1876821"/>
              <a:gd name="connsiteY11" fmla="*/ 109446 h 504598"/>
              <a:gd name="connsiteX12" fmla="*/ 1324219 w 1876821"/>
              <a:gd name="connsiteY12" fmla="*/ 179784 h 504598"/>
              <a:gd name="connsiteX13" fmla="*/ 1425819 w 1876821"/>
              <a:gd name="connsiteY13" fmla="*/ 30 h 504598"/>
              <a:gd name="connsiteX14" fmla="*/ 1535235 w 1876821"/>
              <a:gd name="connsiteY14" fmla="*/ 195415 h 504598"/>
              <a:gd name="connsiteX15" fmla="*/ 1629019 w 1876821"/>
              <a:gd name="connsiteY15" fmla="*/ 70369 h 504598"/>
              <a:gd name="connsiteX16" fmla="*/ 1746250 w 1876821"/>
              <a:gd name="connsiteY16" fmla="*/ 234492 h 504598"/>
              <a:gd name="connsiteX17" fmla="*/ 1808773 w 1876821"/>
              <a:gd name="connsiteY17" fmla="*/ 476769 h 504598"/>
              <a:gd name="connsiteX18" fmla="*/ 714619 w 1876821"/>
              <a:gd name="connsiteY18" fmla="*/ 492400 h 504598"/>
              <a:gd name="connsiteX19" fmla="*/ 34681 w 1876821"/>
              <a:gd name="connsiteY19" fmla="*/ 484584 h 504598"/>
              <a:gd name="connsiteX20" fmla="*/ 112835 w 1876821"/>
              <a:gd name="connsiteY20" fmla="*/ 242307 h 50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76821" h="504598">
                <a:moveTo>
                  <a:pt x="112835" y="242307"/>
                </a:moveTo>
                <a:cubicBezTo>
                  <a:pt x="145399" y="168061"/>
                  <a:pt x="202711" y="44317"/>
                  <a:pt x="230065" y="39107"/>
                </a:cubicBezTo>
                <a:cubicBezTo>
                  <a:pt x="257419" y="33897"/>
                  <a:pt x="257420" y="198020"/>
                  <a:pt x="276958" y="211046"/>
                </a:cubicBezTo>
                <a:cubicBezTo>
                  <a:pt x="296496" y="224072"/>
                  <a:pt x="321245" y="121169"/>
                  <a:pt x="347296" y="117261"/>
                </a:cubicBezTo>
                <a:cubicBezTo>
                  <a:pt x="373347" y="113353"/>
                  <a:pt x="395491" y="201928"/>
                  <a:pt x="433265" y="187600"/>
                </a:cubicBezTo>
                <a:cubicBezTo>
                  <a:pt x="471039" y="173272"/>
                  <a:pt x="532260" y="28687"/>
                  <a:pt x="573942" y="31292"/>
                </a:cubicBezTo>
                <a:cubicBezTo>
                  <a:pt x="615624" y="33897"/>
                  <a:pt x="648189" y="195415"/>
                  <a:pt x="683358" y="203230"/>
                </a:cubicBezTo>
                <a:cubicBezTo>
                  <a:pt x="718527" y="211045"/>
                  <a:pt x="749789" y="78184"/>
                  <a:pt x="784958" y="78184"/>
                </a:cubicBezTo>
                <a:cubicBezTo>
                  <a:pt x="820127" y="78184"/>
                  <a:pt x="848783" y="214953"/>
                  <a:pt x="894373" y="203230"/>
                </a:cubicBezTo>
                <a:cubicBezTo>
                  <a:pt x="939963" y="191507"/>
                  <a:pt x="1014209" y="7846"/>
                  <a:pt x="1058496" y="7846"/>
                </a:cubicBezTo>
                <a:cubicBezTo>
                  <a:pt x="1102783" y="7846"/>
                  <a:pt x="1128835" y="186297"/>
                  <a:pt x="1160096" y="203230"/>
                </a:cubicBezTo>
                <a:cubicBezTo>
                  <a:pt x="1191357" y="220163"/>
                  <a:pt x="1218711" y="113354"/>
                  <a:pt x="1246065" y="109446"/>
                </a:cubicBezTo>
                <a:cubicBezTo>
                  <a:pt x="1273419" y="105538"/>
                  <a:pt x="1294260" y="198020"/>
                  <a:pt x="1324219" y="179784"/>
                </a:cubicBezTo>
                <a:cubicBezTo>
                  <a:pt x="1354178" y="161548"/>
                  <a:pt x="1390650" y="-2575"/>
                  <a:pt x="1425819" y="30"/>
                </a:cubicBezTo>
                <a:cubicBezTo>
                  <a:pt x="1460988" y="2635"/>
                  <a:pt x="1501368" y="183692"/>
                  <a:pt x="1535235" y="195415"/>
                </a:cubicBezTo>
                <a:cubicBezTo>
                  <a:pt x="1569102" y="207138"/>
                  <a:pt x="1593850" y="63856"/>
                  <a:pt x="1629019" y="70369"/>
                </a:cubicBezTo>
                <a:cubicBezTo>
                  <a:pt x="1664188" y="76882"/>
                  <a:pt x="1716291" y="166759"/>
                  <a:pt x="1746250" y="234492"/>
                </a:cubicBezTo>
                <a:cubicBezTo>
                  <a:pt x="1776209" y="302225"/>
                  <a:pt x="1980711" y="433784"/>
                  <a:pt x="1808773" y="476769"/>
                </a:cubicBezTo>
                <a:cubicBezTo>
                  <a:pt x="1636835" y="519754"/>
                  <a:pt x="714619" y="492400"/>
                  <a:pt x="714619" y="492400"/>
                </a:cubicBezTo>
                <a:cubicBezTo>
                  <a:pt x="418937" y="493702"/>
                  <a:pt x="134978" y="523661"/>
                  <a:pt x="34681" y="484584"/>
                </a:cubicBezTo>
                <a:cubicBezTo>
                  <a:pt x="-65616" y="445507"/>
                  <a:pt x="80271" y="316553"/>
                  <a:pt x="112835" y="242307"/>
                </a:cubicBezTo>
                <a:close/>
              </a:path>
            </a:pathLst>
          </a:cu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 name="TextBox 4">
            <a:extLst>
              <a:ext uri="{FF2B5EF4-FFF2-40B4-BE49-F238E27FC236}">
                <a16:creationId xmlns:a16="http://schemas.microsoft.com/office/drawing/2014/main" id="{A86C8928-5762-FF06-A267-DB4F2A9ACEC8}"/>
              </a:ext>
            </a:extLst>
          </p:cNvPr>
          <p:cNvSpPr txBox="1"/>
          <p:nvPr/>
        </p:nvSpPr>
        <p:spPr>
          <a:xfrm>
            <a:off x="4066892" y="2110085"/>
            <a:ext cx="1199367" cy="923330"/>
          </a:xfrm>
          <a:prstGeom prst="rect">
            <a:avLst/>
          </a:prstGeom>
          <a:noFill/>
        </p:spPr>
        <p:txBody>
          <a:bodyPr wrap="none" rtlCol="0">
            <a:spAutoFit/>
          </a:bodyPr>
          <a:lstStyle/>
          <a:p>
            <a:pPr marL="285750" indent="-285750">
              <a:buFont typeface="Arial" panose="020B0604020202020204" pitchFamily="34" charset="0"/>
              <a:buChar char="•"/>
            </a:pPr>
            <a:r>
              <a:rPr lang="en-US" i="1" dirty="0"/>
              <a:t>higher</a:t>
            </a:r>
          </a:p>
          <a:p>
            <a:pPr marL="285750" indent="-285750">
              <a:buFont typeface="Arial" panose="020B0604020202020204" pitchFamily="34" charset="0"/>
              <a:buChar char="•"/>
            </a:pPr>
            <a:r>
              <a:rPr lang="en-US" i="1" dirty="0"/>
              <a:t>greener</a:t>
            </a:r>
          </a:p>
          <a:p>
            <a:pPr marL="285750" indent="-285750">
              <a:buFont typeface="Arial" panose="020B0604020202020204" pitchFamily="34" charset="0"/>
              <a:buChar char="•"/>
            </a:pPr>
            <a:r>
              <a:rPr lang="en-US" i="1" dirty="0"/>
              <a:t>tastier</a:t>
            </a:r>
            <a:endParaRPr lang="en-RU" i="1" dirty="0"/>
          </a:p>
        </p:txBody>
      </p:sp>
      <p:pic>
        <p:nvPicPr>
          <p:cNvPr id="2050" name="Picture 2" descr="Ослик Иа | Винни Пух вики | Fandom">
            <a:extLst>
              <a:ext uri="{FF2B5EF4-FFF2-40B4-BE49-F238E27FC236}">
                <a16:creationId xmlns:a16="http://schemas.microsoft.com/office/drawing/2014/main" id="{F8EB9425-B3FE-26CE-5AF4-D9E150479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74121" y="1779662"/>
            <a:ext cx="1459468" cy="1824335"/>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a:extLst>
              <a:ext uri="{FF2B5EF4-FFF2-40B4-BE49-F238E27FC236}">
                <a16:creationId xmlns:a16="http://schemas.microsoft.com/office/drawing/2014/main" id="{8E49186E-0EA8-DE0E-BD41-0C314C60B355}"/>
              </a:ext>
            </a:extLst>
          </p:cNvPr>
          <p:cNvSpPr/>
          <p:nvPr/>
        </p:nvSpPr>
        <p:spPr>
          <a:xfrm>
            <a:off x="6012160" y="1779662"/>
            <a:ext cx="1224136" cy="792088"/>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800" dirty="0">
                <a:solidFill>
                  <a:sysClr val="windowText" lastClr="000000"/>
                </a:solidFill>
              </a:rPr>
              <a:t>-</a:t>
            </a:r>
            <a:r>
              <a:rPr lang="en-US" sz="2800" dirty="0">
                <a:solidFill>
                  <a:sysClr val="windowText" lastClr="000000"/>
                </a:solidFill>
              </a:rPr>
              <a:t>er!</a:t>
            </a:r>
            <a:endParaRPr lang="en-RU" sz="2800" dirty="0">
              <a:solidFill>
                <a:sysClr val="windowText" lastClr="000000"/>
              </a:solidFill>
            </a:endParaRPr>
          </a:p>
        </p:txBody>
      </p:sp>
    </p:spTree>
    <p:extLst>
      <p:ext uri="{BB962C8B-B14F-4D97-AF65-F5344CB8AC3E}">
        <p14:creationId xmlns:p14="http://schemas.microsoft.com/office/powerpoint/2010/main" val="4177224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Сторителлинг</a:t>
            </a:r>
          </a:p>
        </p:txBody>
      </p:sp>
      <p:sp>
        <p:nvSpPr>
          <p:cNvPr id="3" name="Freeform 2">
            <a:extLst>
              <a:ext uri="{FF2B5EF4-FFF2-40B4-BE49-F238E27FC236}">
                <a16:creationId xmlns:a16="http://schemas.microsoft.com/office/drawing/2014/main" id="{22174C4F-49F4-4491-2FC3-233BAAC406E3}"/>
              </a:ext>
            </a:extLst>
          </p:cNvPr>
          <p:cNvSpPr/>
          <p:nvPr/>
        </p:nvSpPr>
        <p:spPr>
          <a:xfrm>
            <a:off x="3676387" y="3013020"/>
            <a:ext cx="1876821" cy="1260953"/>
          </a:xfrm>
          <a:custGeom>
            <a:avLst/>
            <a:gdLst>
              <a:gd name="connsiteX0" fmla="*/ 112835 w 1876821"/>
              <a:gd name="connsiteY0" fmla="*/ 242307 h 504598"/>
              <a:gd name="connsiteX1" fmla="*/ 230065 w 1876821"/>
              <a:gd name="connsiteY1" fmla="*/ 39107 h 504598"/>
              <a:gd name="connsiteX2" fmla="*/ 276958 w 1876821"/>
              <a:gd name="connsiteY2" fmla="*/ 211046 h 504598"/>
              <a:gd name="connsiteX3" fmla="*/ 347296 w 1876821"/>
              <a:gd name="connsiteY3" fmla="*/ 117261 h 504598"/>
              <a:gd name="connsiteX4" fmla="*/ 433265 w 1876821"/>
              <a:gd name="connsiteY4" fmla="*/ 187600 h 504598"/>
              <a:gd name="connsiteX5" fmla="*/ 573942 w 1876821"/>
              <a:gd name="connsiteY5" fmla="*/ 31292 h 504598"/>
              <a:gd name="connsiteX6" fmla="*/ 683358 w 1876821"/>
              <a:gd name="connsiteY6" fmla="*/ 203230 h 504598"/>
              <a:gd name="connsiteX7" fmla="*/ 784958 w 1876821"/>
              <a:gd name="connsiteY7" fmla="*/ 78184 h 504598"/>
              <a:gd name="connsiteX8" fmla="*/ 894373 w 1876821"/>
              <a:gd name="connsiteY8" fmla="*/ 203230 h 504598"/>
              <a:gd name="connsiteX9" fmla="*/ 1058496 w 1876821"/>
              <a:gd name="connsiteY9" fmla="*/ 7846 h 504598"/>
              <a:gd name="connsiteX10" fmla="*/ 1160096 w 1876821"/>
              <a:gd name="connsiteY10" fmla="*/ 203230 h 504598"/>
              <a:gd name="connsiteX11" fmla="*/ 1246065 w 1876821"/>
              <a:gd name="connsiteY11" fmla="*/ 109446 h 504598"/>
              <a:gd name="connsiteX12" fmla="*/ 1324219 w 1876821"/>
              <a:gd name="connsiteY12" fmla="*/ 179784 h 504598"/>
              <a:gd name="connsiteX13" fmla="*/ 1425819 w 1876821"/>
              <a:gd name="connsiteY13" fmla="*/ 30 h 504598"/>
              <a:gd name="connsiteX14" fmla="*/ 1535235 w 1876821"/>
              <a:gd name="connsiteY14" fmla="*/ 195415 h 504598"/>
              <a:gd name="connsiteX15" fmla="*/ 1629019 w 1876821"/>
              <a:gd name="connsiteY15" fmla="*/ 70369 h 504598"/>
              <a:gd name="connsiteX16" fmla="*/ 1746250 w 1876821"/>
              <a:gd name="connsiteY16" fmla="*/ 234492 h 504598"/>
              <a:gd name="connsiteX17" fmla="*/ 1808773 w 1876821"/>
              <a:gd name="connsiteY17" fmla="*/ 476769 h 504598"/>
              <a:gd name="connsiteX18" fmla="*/ 714619 w 1876821"/>
              <a:gd name="connsiteY18" fmla="*/ 492400 h 504598"/>
              <a:gd name="connsiteX19" fmla="*/ 34681 w 1876821"/>
              <a:gd name="connsiteY19" fmla="*/ 484584 h 504598"/>
              <a:gd name="connsiteX20" fmla="*/ 112835 w 1876821"/>
              <a:gd name="connsiteY20" fmla="*/ 242307 h 50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76821" h="504598">
                <a:moveTo>
                  <a:pt x="112835" y="242307"/>
                </a:moveTo>
                <a:cubicBezTo>
                  <a:pt x="145399" y="168061"/>
                  <a:pt x="202711" y="44317"/>
                  <a:pt x="230065" y="39107"/>
                </a:cubicBezTo>
                <a:cubicBezTo>
                  <a:pt x="257419" y="33897"/>
                  <a:pt x="257420" y="198020"/>
                  <a:pt x="276958" y="211046"/>
                </a:cubicBezTo>
                <a:cubicBezTo>
                  <a:pt x="296496" y="224072"/>
                  <a:pt x="321245" y="121169"/>
                  <a:pt x="347296" y="117261"/>
                </a:cubicBezTo>
                <a:cubicBezTo>
                  <a:pt x="373347" y="113353"/>
                  <a:pt x="395491" y="201928"/>
                  <a:pt x="433265" y="187600"/>
                </a:cubicBezTo>
                <a:cubicBezTo>
                  <a:pt x="471039" y="173272"/>
                  <a:pt x="532260" y="28687"/>
                  <a:pt x="573942" y="31292"/>
                </a:cubicBezTo>
                <a:cubicBezTo>
                  <a:pt x="615624" y="33897"/>
                  <a:pt x="648189" y="195415"/>
                  <a:pt x="683358" y="203230"/>
                </a:cubicBezTo>
                <a:cubicBezTo>
                  <a:pt x="718527" y="211045"/>
                  <a:pt x="749789" y="78184"/>
                  <a:pt x="784958" y="78184"/>
                </a:cubicBezTo>
                <a:cubicBezTo>
                  <a:pt x="820127" y="78184"/>
                  <a:pt x="848783" y="214953"/>
                  <a:pt x="894373" y="203230"/>
                </a:cubicBezTo>
                <a:cubicBezTo>
                  <a:pt x="939963" y="191507"/>
                  <a:pt x="1014209" y="7846"/>
                  <a:pt x="1058496" y="7846"/>
                </a:cubicBezTo>
                <a:cubicBezTo>
                  <a:pt x="1102783" y="7846"/>
                  <a:pt x="1128835" y="186297"/>
                  <a:pt x="1160096" y="203230"/>
                </a:cubicBezTo>
                <a:cubicBezTo>
                  <a:pt x="1191357" y="220163"/>
                  <a:pt x="1218711" y="113354"/>
                  <a:pt x="1246065" y="109446"/>
                </a:cubicBezTo>
                <a:cubicBezTo>
                  <a:pt x="1273419" y="105538"/>
                  <a:pt x="1294260" y="198020"/>
                  <a:pt x="1324219" y="179784"/>
                </a:cubicBezTo>
                <a:cubicBezTo>
                  <a:pt x="1354178" y="161548"/>
                  <a:pt x="1390650" y="-2575"/>
                  <a:pt x="1425819" y="30"/>
                </a:cubicBezTo>
                <a:cubicBezTo>
                  <a:pt x="1460988" y="2635"/>
                  <a:pt x="1501368" y="183692"/>
                  <a:pt x="1535235" y="195415"/>
                </a:cubicBezTo>
                <a:cubicBezTo>
                  <a:pt x="1569102" y="207138"/>
                  <a:pt x="1593850" y="63856"/>
                  <a:pt x="1629019" y="70369"/>
                </a:cubicBezTo>
                <a:cubicBezTo>
                  <a:pt x="1664188" y="76882"/>
                  <a:pt x="1716291" y="166759"/>
                  <a:pt x="1746250" y="234492"/>
                </a:cubicBezTo>
                <a:cubicBezTo>
                  <a:pt x="1776209" y="302225"/>
                  <a:pt x="1980711" y="433784"/>
                  <a:pt x="1808773" y="476769"/>
                </a:cubicBezTo>
                <a:cubicBezTo>
                  <a:pt x="1636835" y="519754"/>
                  <a:pt x="714619" y="492400"/>
                  <a:pt x="714619" y="492400"/>
                </a:cubicBezTo>
                <a:cubicBezTo>
                  <a:pt x="418937" y="493702"/>
                  <a:pt x="134978" y="523661"/>
                  <a:pt x="34681" y="484584"/>
                </a:cubicBezTo>
                <a:cubicBezTo>
                  <a:pt x="-65616" y="445507"/>
                  <a:pt x="80271" y="316553"/>
                  <a:pt x="112835" y="242307"/>
                </a:cubicBezTo>
                <a:close/>
              </a:path>
            </a:pathLst>
          </a:cu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5" name="TextBox 4">
            <a:extLst>
              <a:ext uri="{FF2B5EF4-FFF2-40B4-BE49-F238E27FC236}">
                <a16:creationId xmlns:a16="http://schemas.microsoft.com/office/drawing/2014/main" id="{A86C8928-5762-FF06-A267-DB4F2A9ACEC8}"/>
              </a:ext>
            </a:extLst>
          </p:cNvPr>
          <p:cNvSpPr txBox="1"/>
          <p:nvPr/>
        </p:nvSpPr>
        <p:spPr>
          <a:xfrm>
            <a:off x="3972313" y="1714041"/>
            <a:ext cx="1284967" cy="923330"/>
          </a:xfrm>
          <a:prstGeom prst="rect">
            <a:avLst/>
          </a:prstGeom>
          <a:noFill/>
        </p:spPr>
        <p:txBody>
          <a:bodyPr wrap="none" rtlCol="0">
            <a:spAutoFit/>
          </a:bodyPr>
          <a:lstStyle/>
          <a:p>
            <a:pPr marL="285750" indent="-285750">
              <a:buFont typeface="Arial" panose="020B0604020202020204" pitchFamily="34" charset="0"/>
              <a:buChar char="•"/>
            </a:pPr>
            <a:r>
              <a:rPr lang="en-US" i="1" dirty="0"/>
              <a:t>highest</a:t>
            </a:r>
          </a:p>
          <a:p>
            <a:pPr marL="285750" indent="-285750">
              <a:buFont typeface="Arial" panose="020B0604020202020204" pitchFamily="34" charset="0"/>
              <a:buChar char="•"/>
            </a:pPr>
            <a:r>
              <a:rPr lang="en-US" i="1" dirty="0"/>
              <a:t>greenest</a:t>
            </a:r>
          </a:p>
          <a:p>
            <a:pPr marL="285750" indent="-285750">
              <a:buFont typeface="Arial" panose="020B0604020202020204" pitchFamily="34" charset="0"/>
              <a:buChar char="•"/>
            </a:pPr>
            <a:r>
              <a:rPr lang="en-US" i="1" dirty="0"/>
              <a:t>tastiest</a:t>
            </a:r>
            <a:endParaRPr lang="en-RU" i="1" dirty="0"/>
          </a:p>
        </p:txBody>
      </p:sp>
      <p:sp>
        <p:nvSpPr>
          <p:cNvPr id="7" name="Oval Callout 6">
            <a:extLst>
              <a:ext uri="{FF2B5EF4-FFF2-40B4-BE49-F238E27FC236}">
                <a16:creationId xmlns:a16="http://schemas.microsoft.com/office/drawing/2014/main" id="{8E49186E-0EA8-DE0E-BD41-0C314C60B355}"/>
              </a:ext>
            </a:extLst>
          </p:cNvPr>
          <p:cNvSpPr/>
          <p:nvPr/>
        </p:nvSpPr>
        <p:spPr>
          <a:xfrm>
            <a:off x="6012160" y="1779662"/>
            <a:ext cx="1224136" cy="792088"/>
          </a:xfrm>
          <a:prstGeom prst="wedgeEllipseCallout">
            <a:avLst>
              <a:gd name="adj1" fmla="val -55309"/>
              <a:gd name="adj2" fmla="val 51646"/>
            </a:avLst>
          </a:prstGeom>
          <a:solidFill>
            <a:schemeClr val="bg1"/>
          </a:solidFill>
          <a:ln>
            <a:solidFill>
              <a:srgbClr val="CA4C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2800" dirty="0">
                <a:solidFill>
                  <a:sysClr val="windowText" lastClr="000000"/>
                </a:solidFill>
              </a:rPr>
              <a:t>-</a:t>
            </a:r>
            <a:r>
              <a:rPr lang="en-US" sz="2800" dirty="0">
                <a:solidFill>
                  <a:sysClr val="windowText" lastClr="000000"/>
                </a:solidFill>
              </a:rPr>
              <a:t>est!</a:t>
            </a:r>
            <a:endParaRPr lang="en-RU" sz="2800" dirty="0">
              <a:solidFill>
                <a:sysClr val="windowText" lastClr="000000"/>
              </a:solidFill>
            </a:endParaRPr>
          </a:p>
        </p:txBody>
      </p:sp>
      <p:pic>
        <p:nvPicPr>
          <p:cNvPr id="3074" name="Picture 2" descr="ослик иа png images | PNGWing">
            <a:extLst>
              <a:ext uri="{FF2B5EF4-FFF2-40B4-BE49-F238E27FC236}">
                <a16:creationId xmlns:a16="http://schemas.microsoft.com/office/drawing/2014/main" id="{96E723F4-8E76-82E2-1120-C1ECD0A83E4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862" b="94947" l="5000" r="96111">
                        <a14:foregroundMark x1="5000" y1="8245" x2="24167" y2="9840"/>
                        <a14:foregroundMark x1="69444" y1="7713" x2="79722" y2="4255"/>
                        <a14:foregroundMark x1="79722" y1="4255" x2="84722" y2="6649"/>
                        <a14:foregroundMark x1="89722" y1="7979" x2="93333" y2="7979"/>
                        <a14:foregroundMark x1="56667" y1="38032" x2="59167" y2="47606"/>
                        <a14:foregroundMark x1="40000" y1="88830" x2="52222" y2="92021"/>
                        <a14:foregroundMark x1="52222" y1="92021" x2="59167" y2="90957"/>
                        <a14:foregroundMark x1="49722" y1="94415" x2="54167" y2="94415"/>
                        <a14:foregroundMark x1="74722" y1="94947" x2="75278" y2="94149"/>
                        <a14:foregroundMark x1="94722" y1="81383" x2="94722" y2="81383"/>
                        <a14:foregroundMark x1="75556" y1="1862" x2="76944" y2="2660"/>
                        <a14:foregroundMark x1="93611" y1="7979" x2="96111" y2="8245"/>
                      </a14:backgroundRemoval>
                    </a14:imgEffect>
                  </a14:imgLayer>
                </a14:imgProps>
              </a:ext>
              <a:ext uri="{28A0092B-C50C-407E-A947-70E740481C1C}">
                <a14:useLocalDpi xmlns:a14="http://schemas.microsoft.com/office/drawing/2010/main" val="0"/>
              </a:ext>
            </a:extLst>
          </a:blip>
          <a:srcRect/>
          <a:stretch>
            <a:fillRect/>
          </a:stretch>
        </p:blipFill>
        <p:spPr bwMode="auto">
          <a:xfrm>
            <a:off x="1475656" y="1775602"/>
            <a:ext cx="1941281" cy="2027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314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Сторителлинг</a:t>
            </a:r>
          </a:p>
        </p:txBody>
      </p:sp>
      <p:sp>
        <p:nvSpPr>
          <p:cNvPr id="2" name="TextBox 1">
            <a:extLst>
              <a:ext uri="{FF2B5EF4-FFF2-40B4-BE49-F238E27FC236}">
                <a16:creationId xmlns:a16="http://schemas.microsoft.com/office/drawing/2014/main" id="{BBA6A0E0-F651-3385-F4B0-F9C675738087}"/>
              </a:ext>
            </a:extLst>
          </p:cNvPr>
          <p:cNvSpPr txBox="1"/>
          <p:nvPr/>
        </p:nvSpPr>
        <p:spPr>
          <a:xfrm>
            <a:off x="971600" y="1785178"/>
            <a:ext cx="1768433" cy="2031325"/>
          </a:xfrm>
          <a:prstGeom prst="rect">
            <a:avLst/>
          </a:prstGeom>
          <a:noFill/>
        </p:spPr>
        <p:txBody>
          <a:bodyPr wrap="none" rtlCol="0">
            <a:spAutoFit/>
          </a:bodyPr>
          <a:lstStyle/>
          <a:p>
            <a:pPr marL="285750" indent="-285750">
              <a:buFont typeface="Arial" panose="020B0604020202020204" pitchFamily="34" charset="0"/>
              <a:buChar char="•"/>
            </a:pPr>
            <a:r>
              <a:rPr lang="en-GB" i="1" dirty="0">
                <a:solidFill>
                  <a:srgbClr val="000000"/>
                </a:solidFill>
                <a:latin typeface="Arial" panose="020B0604020202020204" pitchFamily="34" charset="0"/>
              </a:rPr>
              <a:t>get home </a:t>
            </a:r>
          </a:p>
          <a:p>
            <a:pPr marL="285750" indent="-285750">
              <a:buFont typeface="Arial" panose="020B0604020202020204" pitchFamily="34" charset="0"/>
              <a:buChar char="•"/>
            </a:pPr>
            <a:r>
              <a:rPr lang="en-GB" i="1" dirty="0">
                <a:solidFill>
                  <a:srgbClr val="000000"/>
                </a:solidFill>
                <a:latin typeface="Arial" panose="020B0604020202020204" pitchFamily="34" charset="0"/>
              </a:rPr>
              <a:t>get a letter</a:t>
            </a:r>
          </a:p>
          <a:p>
            <a:pPr marL="285750" indent="-285750">
              <a:buFont typeface="Arial" panose="020B0604020202020204" pitchFamily="34" charset="0"/>
              <a:buChar char="•"/>
            </a:pPr>
            <a:r>
              <a:rPr lang="en-GB" i="1" dirty="0">
                <a:solidFill>
                  <a:srgbClr val="000000"/>
                </a:solidFill>
                <a:latin typeface="Arial" panose="020B0604020202020204" pitchFamily="34" charset="0"/>
              </a:rPr>
              <a:t>get angry</a:t>
            </a:r>
          </a:p>
          <a:p>
            <a:pPr marL="285750" indent="-285750">
              <a:buFont typeface="Arial" panose="020B0604020202020204" pitchFamily="34" charset="0"/>
              <a:buChar char="•"/>
            </a:pPr>
            <a:r>
              <a:rPr lang="en-GB" i="1" dirty="0">
                <a:solidFill>
                  <a:srgbClr val="000000"/>
                </a:solidFill>
                <a:latin typeface="Arial" panose="020B0604020202020204" pitchFamily="34" charset="0"/>
              </a:rPr>
              <a:t>get worried </a:t>
            </a:r>
          </a:p>
          <a:p>
            <a:pPr marL="285750" indent="-285750">
              <a:buFont typeface="Arial" panose="020B0604020202020204" pitchFamily="34" charset="0"/>
              <a:buChar char="•"/>
            </a:pPr>
            <a:r>
              <a:rPr lang="en-GB" i="1" dirty="0">
                <a:solidFill>
                  <a:srgbClr val="000000"/>
                </a:solidFill>
                <a:latin typeface="Arial" panose="020B0604020202020204" pitchFamily="34" charset="0"/>
              </a:rPr>
              <a:t>get pregnant</a:t>
            </a:r>
          </a:p>
          <a:p>
            <a:pPr marL="285750" indent="-285750">
              <a:buFont typeface="Arial" panose="020B0604020202020204" pitchFamily="34" charset="0"/>
              <a:buChar char="•"/>
            </a:pPr>
            <a:r>
              <a:rPr lang="en-GB" i="1" dirty="0">
                <a:solidFill>
                  <a:srgbClr val="000000"/>
                </a:solidFill>
                <a:latin typeface="Arial" panose="020B0604020202020204" pitchFamily="34" charset="0"/>
              </a:rPr>
              <a:t>get married </a:t>
            </a:r>
          </a:p>
          <a:p>
            <a:pPr marL="285750" indent="-285750">
              <a:buFont typeface="Arial" panose="020B0604020202020204" pitchFamily="34" charset="0"/>
              <a:buChar char="•"/>
            </a:pPr>
            <a:r>
              <a:rPr lang="en-GB" i="1" dirty="0">
                <a:solidFill>
                  <a:srgbClr val="000000"/>
                </a:solidFill>
                <a:latin typeface="Arial" panose="020B0604020202020204" pitchFamily="34" charset="0"/>
              </a:rPr>
              <a:t>get ready  </a:t>
            </a:r>
            <a:endParaRPr lang="en-US" i="1" dirty="0"/>
          </a:p>
        </p:txBody>
      </p:sp>
      <p:sp>
        <p:nvSpPr>
          <p:cNvPr id="6" name="TextBox 5">
            <a:extLst>
              <a:ext uri="{FF2B5EF4-FFF2-40B4-BE49-F238E27FC236}">
                <a16:creationId xmlns:a16="http://schemas.microsoft.com/office/drawing/2014/main" id="{A03201F1-6343-007D-C0C5-53D4317A4F45}"/>
              </a:ext>
            </a:extLst>
          </p:cNvPr>
          <p:cNvSpPr txBox="1"/>
          <p:nvPr/>
        </p:nvSpPr>
        <p:spPr>
          <a:xfrm>
            <a:off x="3491880" y="1923677"/>
            <a:ext cx="4896544" cy="1754326"/>
          </a:xfrm>
          <a:prstGeom prst="rect">
            <a:avLst/>
          </a:prstGeom>
          <a:noFill/>
        </p:spPr>
        <p:txBody>
          <a:bodyPr wrap="square" rtlCol="0">
            <a:spAutoFit/>
          </a:bodyPr>
          <a:lstStyle/>
          <a:p>
            <a:r>
              <a:rPr lang="en-US" i="1" dirty="0"/>
              <a:t>When Gerald got home, he got a letter. At first, he got angry because he thought that this was a letter from his boss, but then he got worried. It was his girlfriend, she got pregnant. They will have to get married soon, and he has to get ready for their marriage. </a:t>
            </a:r>
          </a:p>
        </p:txBody>
      </p:sp>
    </p:spTree>
    <p:extLst>
      <p:ext uri="{BB962C8B-B14F-4D97-AF65-F5344CB8AC3E}">
        <p14:creationId xmlns:p14="http://schemas.microsoft.com/office/powerpoint/2010/main" val="3626172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Исчезающий текст</a:t>
            </a:r>
          </a:p>
        </p:txBody>
      </p:sp>
      <p:pic>
        <p:nvPicPr>
          <p:cNvPr id="5" name="Picture 4" descr="A close-up of a text&#10;&#10;Description automatically generated">
            <a:extLst>
              <a:ext uri="{FF2B5EF4-FFF2-40B4-BE49-F238E27FC236}">
                <a16:creationId xmlns:a16="http://schemas.microsoft.com/office/drawing/2014/main" id="{FCD5EECE-FA65-349D-28CF-6A4022344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341" y="1292341"/>
            <a:ext cx="4359317" cy="3017276"/>
          </a:xfrm>
          <a:prstGeom prst="rect">
            <a:avLst/>
          </a:prstGeom>
        </p:spPr>
      </p:pic>
      <p:sp>
        <p:nvSpPr>
          <p:cNvPr id="7" name="TextBox 6">
            <a:extLst>
              <a:ext uri="{FF2B5EF4-FFF2-40B4-BE49-F238E27FC236}">
                <a16:creationId xmlns:a16="http://schemas.microsoft.com/office/drawing/2014/main" id="{FF56EE9F-76D9-31DD-EFA0-7FFDF17AFE95}"/>
              </a:ext>
            </a:extLst>
          </p:cNvPr>
          <p:cNvSpPr txBox="1"/>
          <p:nvPr/>
        </p:nvSpPr>
        <p:spPr>
          <a:xfrm>
            <a:off x="179512" y="4371950"/>
            <a:ext cx="6696744" cy="276999"/>
          </a:xfrm>
          <a:prstGeom prst="rect">
            <a:avLst/>
          </a:prstGeom>
          <a:noFill/>
        </p:spPr>
        <p:txBody>
          <a:bodyPr wrap="square" rtlCol="0">
            <a:spAutoFit/>
          </a:bodyPr>
          <a:lstStyle/>
          <a:p>
            <a:r>
              <a:rPr lang="ru-RU" sz="1200" dirty="0"/>
              <a:t>Морозов, А. Ю. (</a:t>
            </a:r>
            <a:r>
              <a:rPr lang="en-US" sz="1200" dirty="0"/>
              <a:t>20</a:t>
            </a:r>
            <a:r>
              <a:rPr lang="ru-RU" sz="1200" dirty="0"/>
              <a:t>23). </a:t>
            </a:r>
            <a:r>
              <a:rPr lang="en-US" sz="1200" dirty="0"/>
              <a:t>Mishkie Grammar, Book 1</a:t>
            </a:r>
            <a:r>
              <a:rPr lang="ru-RU" sz="1200" dirty="0"/>
              <a:t>. Титул</a:t>
            </a:r>
            <a:r>
              <a:rPr lang="en-US" sz="1200" dirty="0"/>
              <a:t>. </a:t>
            </a:r>
            <a:endParaRPr lang="en-RU" sz="1200" dirty="0"/>
          </a:p>
        </p:txBody>
      </p:sp>
      <p:sp>
        <p:nvSpPr>
          <p:cNvPr id="8" name="Rectangle 7">
            <a:extLst>
              <a:ext uri="{FF2B5EF4-FFF2-40B4-BE49-F238E27FC236}">
                <a16:creationId xmlns:a16="http://schemas.microsoft.com/office/drawing/2014/main" id="{911986AB-BB12-431E-7A17-A65444FE0826}"/>
              </a:ext>
            </a:extLst>
          </p:cNvPr>
          <p:cNvSpPr/>
          <p:nvPr/>
        </p:nvSpPr>
        <p:spPr>
          <a:xfrm>
            <a:off x="4499992" y="1563638"/>
            <a:ext cx="504056"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9" name="Rectangle 8">
            <a:extLst>
              <a:ext uri="{FF2B5EF4-FFF2-40B4-BE49-F238E27FC236}">
                <a16:creationId xmlns:a16="http://schemas.microsoft.com/office/drawing/2014/main" id="{A7098E30-3536-6F5E-9EDC-ABA167A975DC}"/>
              </a:ext>
            </a:extLst>
          </p:cNvPr>
          <p:cNvSpPr/>
          <p:nvPr/>
        </p:nvSpPr>
        <p:spPr>
          <a:xfrm>
            <a:off x="4860032" y="1812582"/>
            <a:ext cx="576064"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0" name="Rectangle 9">
            <a:extLst>
              <a:ext uri="{FF2B5EF4-FFF2-40B4-BE49-F238E27FC236}">
                <a16:creationId xmlns:a16="http://schemas.microsoft.com/office/drawing/2014/main" id="{A6FA30E3-7C70-9445-799F-71F9CA694A40}"/>
              </a:ext>
            </a:extLst>
          </p:cNvPr>
          <p:cNvSpPr/>
          <p:nvPr/>
        </p:nvSpPr>
        <p:spPr>
          <a:xfrm>
            <a:off x="3122131" y="2028019"/>
            <a:ext cx="369749"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1" name="Rectangle 10">
            <a:extLst>
              <a:ext uri="{FF2B5EF4-FFF2-40B4-BE49-F238E27FC236}">
                <a16:creationId xmlns:a16="http://schemas.microsoft.com/office/drawing/2014/main" id="{6FF03CC8-E4E2-1801-734C-F5E5C8A569E6}"/>
              </a:ext>
            </a:extLst>
          </p:cNvPr>
          <p:cNvSpPr/>
          <p:nvPr/>
        </p:nvSpPr>
        <p:spPr>
          <a:xfrm>
            <a:off x="5761548" y="2002859"/>
            <a:ext cx="664657"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2" name="Rectangle 11">
            <a:extLst>
              <a:ext uri="{FF2B5EF4-FFF2-40B4-BE49-F238E27FC236}">
                <a16:creationId xmlns:a16="http://schemas.microsoft.com/office/drawing/2014/main" id="{BAC3E7B5-E055-BDDF-27A5-2A3AEB66FEEB}"/>
              </a:ext>
            </a:extLst>
          </p:cNvPr>
          <p:cNvSpPr/>
          <p:nvPr/>
        </p:nvSpPr>
        <p:spPr>
          <a:xfrm>
            <a:off x="4789441" y="2169054"/>
            <a:ext cx="504056"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3" name="Rectangle 12">
            <a:extLst>
              <a:ext uri="{FF2B5EF4-FFF2-40B4-BE49-F238E27FC236}">
                <a16:creationId xmlns:a16="http://schemas.microsoft.com/office/drawing/2014/main" id="{B955FB39-74D4-9ACF-9261-194D5E2B846C}"/>
              </a:ext>
            </a:extLst>
          </p:cNvPr>
          <p:cNvSpPr/>
          <p:nvPr/>
        </p:nvSpPr>
        <p:spPr>
          <a:xfrm>
            <a:off x="4815736" y="2355726"/>
            <a:ext cx="576064"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4" name="Rectangle 13">
            <a:extLst>
              <a:ext uri="{FF2B5EF4-FFF2-40B4-BE49-F238E27FC236}">
                <a16:creationId xmlns:a16="http://schemas.microsoft.com/office/drawing/2014/main" id="{292A281C-E706-0863-41D6-2D528D538C27}"/>
              </a:ext>
            </a:extLst>
          </p:cNvPr>
          <p:cNvSpPr/>
          <p:nvPr/>
        </p:nvSpPr>
        <p:spPr>
          <a:xfrm>
            <a:off x="4527704" y="2584007"/>
            <a:ext cx="576064"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5" name="Rectangle 14">
            <a:extLst>
              <a:ext uri="{FF2B5EF4-FFF2-40B4-BE49-F238E27FC236}">
                <a16:creationId xmlns:a16="http://schemas.microsoft.com/office/drawing/2014/main" id="{D04D59C2-F338-037A-038B-4599D3141B13}"/>
              </a:ext>
            </a:extLst>
          </p:cNvPr>
          <p:cNvSpPr/>
          <p:nvPr/>
        </p:nvSpPr>
        <p:spPr>
          <a:xfrm>
            <a:off x="5652121" y="2940214"/>
            <a:ext cx="432048"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6" name="Rectangle 15">
            <a:extLst>
              <a:ext uri="{FF2B5EF4-FFF2-40B4-BE49-F238E27FC236}">
                <a16:creationId xmlns:a16="http://schemas.microsoft.com/office/drawing/2014/main" id="{237DBAD1-F9DF-B937-C21E-B0AC0537AD90}"/>
              </a:ext>
            </a:extLst>
          </p:cNvPr>
          <p:cNvSpPr/>
          <p:nvPr/>
        </p:nvSpPr>
        <p:spPr>
          <a:xfrm>
            <a:off x="4239671" y="3160071"/>
            <a:ext cx="332330"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7" name="Rectangle 16">
            <a:extLst>
              <a:ext uri="{FF2B5EF4-FFF2-40B4-BE49-F238E27FC236}">
                <a16:creationId xmlns:a16="http://schemas.microsoft.com/office/drawing/2014/main" id="{5663D67F-9E83-CE24-100D-FF351A7F269E}"/>
              </a:ext>
            </a:extLst>
          </p:cNvPr>
          <p:cNvSpPr/>
          <p:nvPr/>
        </p:nvSpPr>
        <p:spPr>
          <a:xfrm>
            <a:off x="4654703" y="3590831"/>
            <a:ext cx="277337"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8" name="Rectangle 17">
            <a:extLst>
              <a:ext uri="{FF2B5EF4-FFF2-40B4-BE49-F238E27FC236}">
                <a16:creationId xmlns:a16="http://schemas.microsoft.com/office/drawing/2014/main" id="{636E9C26-3103-578C-FC81-928F1427DF22}"/>
              </a:ext>
            </a:extLst>
          </p:cNvPr>
          <p:cNvSpPr/>
          <p:nvPr/>
        </p:nvSpPr>
        <p:spPr>
          <a:xfrm>
            <a:off x="3122130" y="3799802"/>
            <a:ext cx="369749"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9" name="Rectangle 18">
            <a:extLst>
              <a:ext uri="{FF2B5EF4-FFF2-40B4-BE49-F238E27FC236}">
                <a16:creationId xmlns:a16="http://schemas.microsoft.com/office/drawing/2014/main" id="{4DF4870A-4AC7-94A9-DD79-7F72CCA86339}"/>
              </a:ext>
            </a:extLst>
          </p:cNvPr>
          <p:cNvSpPr/>
          <p:nvPr/>
        </p:nvSpPr>
        <p:spPr>
          <a:xfrm>
            <a:off x="2688318" y="1812582"/>
            <a:ext cx="707267"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0" name="Rectangle 19">
            <a:extLst>
              <a:ext uri="{FF2B5EF4-FFF2-40B4-BE49-F238E27FC236}">
                <a16:creationId xmlns:a16="http://schemas.microsoft.com/office/drawing/2014/main" id="{214E7A94-C54E-785F-D056-7114DBCAFFA8}"/>
              </a:ext>
            </a:extLst>
          </p:cNvPr>
          <p:cNvSpPr/>
          <p:nvPr/>
        </p:nvSpPr>
        <p:spPr>
          <a:xfrm>
            <a:off x="5293497" y="1584106"/>
            <a:ext cx="358624" cy="2027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1" name="Rectangle 20">
            <a:extLst>
              <a:ext uri="{FF2B5EF4-FFF2-40B4-BE49-F238E27FC236}">
                <a16:creationId xmlns:a16="http://schemas.microsoft.com/office/drawing/2014/main" id="{B43AD6B6-B141-9B62-ADE1-CCA6014B24DB}"/>
              </a:ext>
            </a:extLst>
          </p:cNvPr>
          <p:cNvSpPr/>
          <p:nvPr/>
        </p:nvSpPr>
        <p:spPr>
          <a:xfrm>
            <a:off x="4187082" y="2042965"/>
            <a:ext cx="504056" cy="1661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2" name="Rectangle 21">
            <a:extLst>
              <a:ext uri="{FF2B5EF4-FFF2-40B4-BE49-F238E27FC236}">
                <a16:creationId xmlns:a16="http://schemas.microsoft.com/office/drawing/2014/main" id="{D46030B6-2671-D2B6-21D5-D7BE0DBC83C4}"/>
              </a:ext>
            </a:extLst>
          </p:cNvPr>
          <p:cNvSpPr/>
          <p:nvPr/>
        </p:nvSpPr>
        <p:spPr>
          <a:xfrm>
            <a:off x="3444238" y="2385078"/>
            <a:ext cx="504056"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3" name="Rectangle 22">
            <a:extLst>
              <a:ext uri="{FF2B5EF4-FFF2-40B4-BE49-F238E27FC236}">
                <a16:creationId xmlns:a16="http://schemas.microsoft.com/office/drawing/2014/main" id="{C7B1F607-CFB2-3470-9708-53FDA1DF3F47}"/>
              </a:ext>
            </a:extLst>
          </p:cNvPr>
          <p:cNvSpPr/>
          <p:nvPr/>
        </p:nvSpPr>
        <p:spPr>
          <a:xfrm>
            <a:off x="5868144" y="2400154"/>
            <a:ext cx="558060" cy="1838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4" name="Rectangle 23">
            <a:extLst>
              <a:ext uri="{FF2B5EF4-FFF2-40B4-BE49-F238E27FC236}">
                <a16:creationId xmlns:a16="http://schemas.microsoft.com/office/drawing/2014/main" id="{03B71030-9006-7DB2-93EB-91E5A383A93A}"/>
              </a:ext>
            </a:extLst>
          </p:cNvPr>
          <p:cNvSpPr/>
          <p:nvPr/>
        </p:nvSpPr>
        <p:spPr>
          <a:xfrm>
            <a:off x="5761940" y="2571750"/>
            <a:ext cx="538252"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5" name="Rectangle 24">
            <a:extLst>
              <a:ext uri="{FF2B5EF4-FFF2-40B4-BE49-F238E27FC236}">
                <a16:creationId xmlns:a16="http://schemas.microsoft.com/office/drawing/2014/main" id="{37FB3288-93D9-F099-CBC4-DC6D8C496010}"/>
              </a:ext>
            </a:extLst>
          </p:cNvPr>
          <p:cNvSpPr/>
          <p:nvPr/>
        </p:nvSpPr>
        <p:spPr>
          <a:xfrm>
            <a:off x="3702886" y="2585234"/>
            <a:ext cx="490816" cy="1838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6" name="Rectangle 25">
            <a:extLst>
              <a:ext uri="{FF2B5EF4-FFF2-40B4-BE49-F238E27FC236}">
                <a16:creationId xmlns:a16="http://schemas.microsoft.com/office/drawing/2014/main" id="{092128F5-C2D4-A5C2-C33A-F7C519AA846A}"/>
              </a:ext>
            </a:extLst>
          </p:cNvPr>
          <p:cNvSpPr/>
          <p:nvPr/>
        </p:nvSpPr>
        <p:spPr>
          <a:xfrm>
            <a:off x="4385577" y="2786523"/>
            <a:ext cx="430159"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7" name="Rectangle 26">
            <a:extLst>
              <a:ext uri="{FF2B5EF4-FFF2-40B4-BE49-F238E27FC236}">
                <a16:creationId xmlns:a16="http://schemas.microsoft.com/office/drawing/2014/main" id="{6EDDC49B-A090-30CE-49C4-728DAAC6F968}"/>
              </a:ext>
            </a:extLst>
          </p:cNvPr>
          <p:cNvSpPr/>
          <p:nvPr/>
        </p:nvSpPr>
        <p:spPr>
          <a:xfrm>
            <a:off x="3573339" y="2786523"/>
            <a:ext cx="504056"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8" name="Rectangle 27">
            <a:extLst>
              <a:ext uri="{FF2B5EF4-FFF2-40B4-BE49-F238E27FC236}">
                <a16:creationId xmlns:a16="http://schemas.microsoft.com/office/drawing/2014/main" id="{4AD4710B-FE7F-415D-2141-C68EE2A2EF58}"/>
              </a:ext>
            </a:extLst>
          </p:cNvPr>
          <p:cNvSpPr/>
          <p:nvPr/>
        </p:nvSpPr>
        <p:spPr>
          <a:xfrm>
            <a:off x="5424601" y="2783681"/>
            <a:ext cx="430159"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9" name="Rectangle 28">
            <a:extLst>
              <a:ext uri="{FF2B5EF4-FFF2-40B4-BE49-F238E27FC236}">
                <a16:creationId xmlns:a16="http://schemas.microsoft.com/office/drawing/2014/main" id="{3C35B78B-F64E-23BC-FC02-A93265057088}"/>
              </a:ext>
            </a:extLst>
          </p:cNvPr>
          <p:cNvSpPr/>
          <p:nvPr/>
        </p:nvSpPr>
        <p:spPr>
          <a:xfrm>
            <a:off x="3825367" y="2996230"/>
            <a:ext cx="560210"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0" name="Rectangle 29">
            <a:extLst>
              <a:ext uri="{FF2B5EF4-FFF2-40B4-BE49-F238E27FC236}">
                <a16:creationId xmlns:a16="http://schemas.microsoft.com/office/drawing/2014/main" id="{BDE5F985-AEFF-41CA-6503-D99BE0180D70}"/>
              </a:ext>
            </a:extLst>
          </p:cNvPr>
          <p:cNvSpPr/>
          <p:nvPr/>
        </p:nvSpPr>
        <p:spPr>
          <a:xfrm>
            <a:off x="2664511" y="3369865"/>
            <a:ext cx="611345"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1" name="Rectangle 30">
            <a:extLst>
              <a:ext uri="{FF2B5EF4-FFF2-40B4-BE49-F238E27FC236}">
                <a16:creationId xmlns:a16="http://schemas.microsoft.com/office/drawing/2014/main" id="{EE056A89-DAE0-8594-47E9-7A410AE7D9F8}"/>
              </a:ext>
            </a:extLst>
          </p:cNvPr>
          <p:cNvSpPr/>
          <p:nvPr/>
        </p:nvSpPr>
        <p:spPr>
          <a:xfrm>
            <a:off x="3839033" y="3369865"/>
            <a:ext cx="300920"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2" name="Rectangle 31">
            <a:extLst>
              <a:ext uri="{FF2B5EF4-FFF2-40B4-BE49-F238E27FC236}">
                <a16:creationId xmlns:a16="http://schemas.microsoft.com/office/drawing/2014/main" id="{B6BDC169-0C14-DD74-E3F0-B48DD7C4FCF2}"/>
              </a:ext>
            </a:extLst>
          </p:cNvPr>
          <p:cNvSpPr/>
          <p:nvPr/>
        </p:nvSpPr>
        <p:spPr>
          <a:xfrm>
            <a:off x="4635586" y="3379205"/>
            <a:ext cx="300920"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3" name="Rectangle 32">
            <a:extLst>
              <a:ext uri="{FF2B5EF4-FFF2-40B4-BE49-F238E27FC236}">
                <a16:creationId xmlns:a16="http://schemas.microsoft.com/office/drawing/2014/main" id="{2643341C-F72B-9241-BC21-B849727E34B2}"/>
              </a:ext>
            </a:extLst>
          </p:cNvPr>
          <p:cNvSpPr/>
          <p:nvPr/>
        </p:nvSpPr>
        <p:spPr>
          <a:xfrm>
            <a:off x="5847086" y="3380335"/>
            <a:ext cx="463370"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4" name="Rectangle 33">
            <a:extLst>
              <a:ext uri="{FF2B5EF4-FFF2-40B4-BE49-F238E27FC236}">
                <a16:creationId xmlns:a16="http://schemas.microsoft.com/office/drawing/2014/main" id="{5E658213-6883-381E-C2A1-CAFE7031D173}"/>
              </a:ext>
            </a:extLst>
          </p:cNvPr>
          <p:cNvSpPr/>
          <p:nvPr/>
        </p:nvSpPr>
        <p:spPr>
          <a:xfrm>
            <a:off x="3990333" y="3563393"/>
            <a:ext cx="395244"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5" name="Rectangle 34">
            <a:extLst>
              <a:ext uri="{FF2B5EF4-FFF2-40B4-BE49-F238E27FC236}">
                <a16:creationId xmlns:a16="http://schemas.microsoft.com/office/drawing/2014/main" id="{868FDB26-D77A-F77B-0D8A-A73F32B64E03}"/>
              </a:ext>
            </a:extLst>
          </p:cNvPr>
          <p:cNvSpPr/>
          <p:nvPr/>
        </p:nvSpPr>
        <p:spPr>
          <a:xfrm>
            <a:off x="5578303" y="3555588"/>
            <a:ext cx="793895"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36" name="Rectangle 35">
            <a:extLst>
              <a:ext uri="{FF2B5EF4-FFF2-40B4-BE49-F238E27FC236}">
                <a16:creationId xmlns:a16="http://schemas.microsoft.com/office/drawing/2014/main" id="{49802606-AD3E-290F-85D3-6D9B39ECC2DB}"/>
              </a:ext>
            </a:extLst>
          </p:cNvPr>
          <p:cNvSpPr/>
          <p:nvPr/>
        </p:nvSpPr>
        <p:spPr>
          <a:xfrm>
            <a:off x="4315064" y="3775019"/>
            <a:ext cx="1089935" cy="1935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RU"/>
          </a:p>
        </p:txBody>
      </p:sp>
    </p:spTree>
    <p:extLst>
      <p:ext uri="{BB962C8B-B14F-4D97-AF65-F5344CB8AC3E}">
        <p14:creationId xmlns:p14="http://schemas.microsoft.com/office/powerpoint/2010/main" val="18187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ssolve">
                                      <p:cBhvr>
                                        <p:cTn id="28" dur="500"/>
                                        <p:tgtEl>
                                          <p:spTgt spid="1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ssolve">
                                      <p:cBhvr>
                                        <p:cTn id="34" dur="500"/>
                                        <p:tgtEl>
                                          <p:spTgt spid="17"/>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dissolve">
                                      <p:cBhvr>
                                        <p:cTn id="42" dur="500"/>
                                        <p:tgtEl>
                                          <p:spTgt spid="1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dissolve">
                                      <p:cBhvr>
                                        <p:cTn id="51" dur="500"/>
                                        <p:tgtEl>
                                          <p:spTgt spid="22"/>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dissolve">
                                      <p:cBhvr>
                                        <p:cTn id="54" dur="500"/>
                                        <p:tgtEl>
                                          <p:spTgt spid="23"/>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dissolve">
                                      <p:cBhvr>
                                        <p:cTn id="57" dur="500"/>
                                        <p:tgtEl>
                                          <p:spTgt spid="24"/>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dissolve">
                                      <p:cBhvr>
                                        <p:cTn id="60" dur="500"/>
                                        <p:tgtEl>
                                          <p:spTgt spid="25"/>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dissolve">
                                      <p:cBhvr>
                                        <p:cTn id="63" dur="500"/>
                                        <p:tgtEl>
                                          <p:spTgt spid="26"/>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dissolve">
                                      <p:cBhvr>
                                        <p:cTn id="66" dur="500"/>
                                        <p:tgtEl>
                                          <p:spTgt spid="27"/>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dissolve">
                                      <p:cBhvr>
                                        <p:cTn id="69" dur="500"/>
                                        <p:tgtEl>
                                          <p:spTgt spid="28"/>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dissolve">
                                      <p:cBhvr>
                                        <p:cTn id="72" dur="500"/>
                                        <p:tgtEl>
                                          <p:spTgt spid="29"/>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dissolve">
                                      <p:cBhvr>
                                        <p:cTn id="75" dur="500"/>
                                        <p:tgtEl>
                                          <p:spTgt spid="30"/>
                                        </p:tgtEl>
                                      </p:cBhvr>
                                    </p:animEffect>
                                  </p:childTnLst>
                                </p:cTn>
                              </p:par>
                              <p:par>
                                <p:cTn id="76" presetID="9"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dissolve">
                                      <p:cBhvr>
                                        <p:cTn id="78" dur="500"/>
                                        <p:tgtEl>
                                          <p:spTgt spid="31"/>
                                        </p:tgtEl>
                                      </p:cBhvr>
                                    </p:animEffect>
                                  </p:childTnLst>
                                </p:cTn>
                              </p:par>
                              <p:par>
                                <p:cTn id="79" presetID="9"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dissolve">
                                      <p:cBhvr>
                                        <p:cTn id="81" dur="500"/>
                                        <p:tgtEl>
                                          <p:spTgt spid="32"/>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dissolve">
                                      <p:cBhvr>
                                        <p:cTn id="84" dur="500"/>
                                        <p:tgtEl>
                                          <p:spTgt spid="33"/>
                                        </p:tgtEl>
                                      </p:cBhvr>
                                    </p:animEffect>
                                  </p:childTnLst>
                                </p:cTn>
                              </p:par>
                              <p:par>
                                <p:cTn id="85" presetID="9"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dissolve">
                                      <p:cBhvr>
                                        <p:cTn id="87" dur="500"/>
                                        <p:tgtEl>
                                          <p:spTgt spid="34"/>
                                        </p:tgtEl>
                                      </p:cBhvr>
                                    </p:animEffect>
                                  </p:childTnLst>
                                </p:cTn>
                              </p:par>
                              <p:par>
                                <p:cTn id="88" presetID="9" presetClass="entr" presetSubtype="0"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dissolve">
                                      <p:cBhvr>
                                        <p:cTn id="90" dur="500"/>
                                        <p:tgtEl>
                                          <p:spTgt spid="35"/>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Effect transition="in" filter="dissolve">
                                      <p:cBhvr>
                                        <p:cTn id="9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Чертоги разума</a:t>
            </a:r>
          </a:p>
        </p:txBody>
      </p:sp>
      <p:pic>
        <p:nvPicPr>
          <p:cNvPr id="11270" name="Picture 6" descr="Квартиры со SMART-планировками отличие от студии | Застройщик «Атмосфера»">
            <a:extLst>
              <a:ext uri="{FF2B5EF4-FFF2-40B4-BE49-F238E27FC236}">
                <a16:creationId xmlns:a16="http://schemas.microsoft.com/office/drawing/2014/main" id="{F26BFE3C-5752-CF19-8986-DB7E41007F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1518" y="1347614"/>
            <a:ext cx="3620964" cy="3037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A78B67-6C38-3F16-3187-8521B5B67026}"/>
              </a:ext>
            </a:extLst>
          </p:cNvPr>
          <p:cNvSpPr txBox="1"/>
          <p:nvPr/>
        </p:nvSpPr>
        <p:spPr>
          <a:xfrm>
            <a:off x="2987824" y="2284760"/>
            <a:ext cx="974947" cy="246221"/>
          </a:xfrm>
          <a:prstGeom prst="rect">
            <a:avLst/>
          </a:prstGeom>
          <a:noFill/>
        </p:spPr>
        <p:txBody>
          <a:bodyPr wrap="none" rtlCol="0">
            <a:spAutoFit/>
          </a:bodyPr>
          <a:lstStyle/>
          <a:p>
            <a:pPr algn="ctr"/>
            <a:r>
              <a:rPr lang="ru-RU" sz="1000" b="1" i="1" dirty="0"/>
              <a:t>Первый абзац</a:t>
            </a:r>
            <a:endParaRPr lang="en-RU" sz="1000" b="1" i="1" dirty="0"/>
          </a:p>
        </p:txBody>
      </p:sp>
      <p:sp>
        <p:nvSpPr>
          <p:cNvPr id="3" name="TextBox 2">
            <a:extLst>
              <a:ext uri="{FF2B5EF4-FFF2-40B4-BE49-F238E27FC236}">
                <a16:creationId xmlns:a16="http://schemas.microsoft.com/office/drawing/2014/main" id="{B2123464-EB54-403B-D28E-7DC80354A2B5}"/>
              </a:ext>
            </a:extLst>
          </p:cNvPr>
          <p:cNvSpPr txBox="1"/>
          <p:nvPr/>
        </p:nvSpPr>
        <p:spPr>
          <a:xfrm>
            <a:off x="3727701" y="1533441"/>
            <a:ext cx="713657" cy="246221"/>
          </a:xfrm>
          <a:prstGeom prst="rect">
            <a:avLst/>
          </a:prstGeom>
          <a:noFill/>
        </p:spPr>
        <p:txBody>
          <a:bodyPr wrap="none" rtlCol="0">
            <a:spAutoFit/>
          </a:bodyPr>
          <a:lstStyle/>
          <a:p>
            <a:pPr algn="ctr"/>
            <a:r>
              <a:rPr lang="ru-RU" sz="1000" b="1" i="1" dirty="0"/>
              <a:t>Введение</a:t>
            </a:r>
            <a:endParaRPr lang="en-RU" sz="1000" b="1" i="1" dirty="0"/>
          </a:p>
        </p:txBody>
      </p:sp>
      <p:sp>
        <p:nvSpPr>
          <p:cNvPr id="5" name="TextBox 4">
            <a:extLst>
              <a:ext uri="{FF2B5EF4-FFF2-40B4-BE49-F238E27FC236}">
                <a16:creationId xmlns:a16="http://schemas.microsoft.com/office/drawing/2014/main" id="{8EF897DB-609F-9F6F-8C48-CB5AA2D9B7B5}"/>
              </a:ext>
            </a:extLst>
          </p:cNvPr>
          <p:cNvSpPr txBox="1"/>
          <p:nvPr/>
        </p:nvSpPr>
        <p:spPr>
          <a:xfrm>
            <a:off x="4206351" y="2571750"/>
            <a:ext cx="986167" cy="246221"/>
          </a:xfrm>
          <a:prstGeom prst="rect">
            <a:avLst/>
          </a:prstGeom>
          <a:noFill/>
        </p:spPr>
        <p:txBody>
          <a:bodyPr wrap="none" rtlCol="0">
            <a:spAutoFit/>
          </a:bodyPr>
          <a:lstStyle/>
          <a:p>
            <a:pPr algn="ctr"/>
            <a:r>
              <a:rPr lang="ru-RU" sz="1000" b="1" i="1" dirty="0"/>
              <a:t>Второй абзац</a:t>
            </a:r>
            <a:endParaRPr lang="en-RU" sz="1000" b="1" i="1" dirty="0"/>
          </a:p>
        </p:txBody>
      </p:sp>
      <p:sp>
        <p:nvSpPr>
          <p:cNvPr id="6" name="TextBox 5">
            <a:extLst>
              <a:ext uri="{FF2B5EF4-FFF2-40B4-BE49-F238E27FC236}">
                <a16:creationId xmlns:a16="http://schemas.microsoft.com/office/drawing/2014/main" id="{AA39040C-1449-9ADE-CB16-79C539589DA0}"/>
              </a:ext>
            </a:extLst>
          </p:cNvPr>
          <p:cNvSpPr txBox="1"/>
          <p:nvPr/>
        </p:nvSpPr>
        <p:spPr>
          <a:xfrm>
            <a:off x="3067918" y="3332468"/>
            <a:ext cx="973343" cy="246221"/>
          </a:xfrm>
          <a:prstGeom prst="rect">
            <a:avLst/>
          </a:prstGeom>
          <a:noFill/>
        </p:spPr>
        <p:txBody>
          <a:bodyPr wrap="none" rtlCol="0">
            <a:spAutoFit/>
          </a:bodyPr>
          <a:lstStyle/>
          <a:p>
            <a:pPr algn="ctr"/>
            <a:r>
              <a:rPr lang="ru-RU" sz="1000" b="1" i="1" dirty="0"/>
              <a:t>Третий абзац</a:t>
            </a:r>
            <a:endParaRPr lang="en-RU" sz="1000" b="1" i="1" dirty="0"/>
          </a:p>
        </p:txBody>
      </p:sp>
      <p:sp>
        <p:nvSpPr>
          <p:cNvPr id="7" name="TextBox 6">
            <a:extLst>
              <a:ext uri="{FF2B5EF4-FFF2-40B4-BE49-F238E27FC236}">
                <a16:creationId xmlns:a16="http://schemas.microsoft.com/office/drawing/2014/main" id="{84951990-0CD8-5312-E701-F4C17218C652}"/>
              </a:ext>
            </a:extLst>
          </p:cNvPr>
          <p:cNvSpPr txBox="1"/>
          <p:nvPr/>
        </p:nvSpPr>
        <p:spPr>
          <a:xfrm>
            <a:off x="4551656" y="3651870"/>
            <a:ext cx="865943" cy="246221"/>
          </a:xfrm>
          <a:prstGeom prst="rect">
            <a:avLst/>
          </a:prstGeom>
          <a:noFill/>
        </p:spPr>
        <p:txBody>
          <a:bodyPr wrap="none" rtlCol="0">
            <a:spAutoFit/>
          </a:bodyPr>
          <a:lstStyle/>
          <a:p>
            <a:pPr algn="ctr"/>
            <a:r>
              <a:rPr lang="ru-RU" sz="1000" b="1" i="1" dirty="0"/>
              <a:t>Заключение</a:t>
            </a:r>
            <a:endParaRPr lang="en-RU" sz="1000" b="1" i="1" dirty="0"/>
          </a:p>
        </p:txBody>
      </p:sp>
    </p:spTree>
    <p:extLst>
      <p:ext uri="{BB962C8B-B14F-4D97-AF65-F5344CB8AC3E}">
        <p14:creationId xmlns:p14="http://schemas.microsoft.com/office/powerpoint/2010/main" val="1518985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B36E29B-511F-FF94-B6D6-9AA110077462}"/>
              </a:ext>
            </a:extLst>
          </p:cNvPr>
          <p:cNvGrpSpPr/>
          <p:nvPr/>
        </p:nvGrpSpPr>
        <p:grpSpPr>
          <a:xfrm>
            <a:off x="1331640" y="1203598"/>
            <a:ext cx="6696744" cy="3067468"/>
            <a:chOff x="1619672" y="1148735"/>
            <a:chExt cx="6696744" cy="3067468"/>
          </a:xfrm>
        </p:grpSpPr>
        <p:cxnSp>
          <p:nvCxnSpPr>
            <p:cNvPr id="12" name="Straight Connector 11">
              <a:extLst>
                <a:ext uri="{FF2B5EF4-FFF2-40B4-BE49-F238E27FC236}">
                  <a16:creationId xmlns:a16="http://schemas.microsoft.com/office/drawing/2014/main" id="{806492C5-1C1A-F952-455A-E2CF269A73FD}"/>
                </a:ext>
              </a:extLst>
            </p:cNvPr>
            <p:cNvCxnSpPr>
              <a:stCxn id="10" idx="2"/>
              <a:endCxn id="2" idx="0"/>
            </p:cNvCxnSpPr>
            <p:nvPr/>
          </p:nvCxnSpPr>
          <p:spPr>
            <a:xfrm flipH="1">
              <a:off x="2627784" y="1518067"/>
              <a:ext cx="1944216" cy="569806"/>
            </a:xfrm>
            <a:prstGeom prst="line">
              <a:avLst/>
            </a:prstGeom>
            <a:ln w="28575">
              <a:solidFill>
                <a:srgbClr val="CA4C29"/>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631F611-FD1A-1E09-428B-F9B76133700B}"/>
                </a:ext>
              </a:extLst>
            </p:cNvPr>
            <p:cNvCxnSpPr>
              <a:stCxn id="10" idx="2"/>
              <a:endCxn id="7" idx="0"/>
            </p:cNvCxnSpPr>
            <p:nvPr/>
          </p:nvCxnSpPr>
          <p:spPr>
            <a:xfrm>
              <a:off x="4572000" y="1518067"/>
              <a:ext cx="1800203" cy="557889"/>
            </a:xfrm>
            <a:prstGeom prst="line">
              <a:avLst/>
            </a:prstGeom>
            <a:ln w="28575">
              <a:solidFill>
                <a:srgbClr val="CA4C29"/>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E837FFB-F8E1-DF00-C7FB-6DA968D0BFE4}"/>
                </a:ext>
              </a:extLst>
            </p:cNvPr>
            <p:cNvCxnSpPr>
              <a:stCxn id="7" idx="2"/>
              <a:endCxn id="8" idx="0"/>
            </p:cNvCxnSpPr>
            <p:nvPr/>
          </p:nvCxnSpPr>
          <p:spPr>
            <a:xfrm flipH="1">
              <a:off x="5220072" y="2445288"/>
              <a:ext cx="1152131" cy="702526"/>
            </a:xfrm>
            <a:prstGeom prst="line">
              <a:avLst/>
            </a:prstGeom>
            <a:ln w="28575">
              <a:solidFill>
                <a:srgbClr val="CA4C29"/>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5312D32-7716-4F8D-5121-FE399D0350C8}"/>
                </a:ext>
              </a:extLst>
            </p:cNvPr>
            <p:cNvCxnSpPr>
              <a:stCxn id="7" idx="2"/>
              <a:endCxn id="9" idx="0"/>
            </p:cNvCxnSpPr>
            <p:nvPr/>
          </p:nvCxnSpPr>
          <p:spPr>
            <a:xfrm>
              <a:off x="6372203" y="2445288"/>
              <a:ext cx="1152125" cy="670600"/>
            </a:xfrm>
            <a:prstGeom prst="line">
              <a:avLst/>
            </a:prstGeom>
            <a:ln w="28575">
              <a:solidFill>
                <a:srgbClr val="CA4C29"/>
              </a:solidFill>
            </a:ln>
          </p:spPr>
          <p:style>
            <a:lnRef idx="1">
              <a:schemeClr val="dk1"/>
            </a:lnRef>
            <a:fillRef idx="0">
              <a:schemeClr val="dk1"/>
            </a:fillRef>
            <a:effectRef idx="0">
              <a:schemeClr val="dk1"/>
            </a:effectRef>
            <a:fontRef idx="minor">
              <a:schemeClr val="tx1"/>
            </a:fontRef>
          </p:style>
        </p:cxnSp>
        <p:sp>
          <p:nvSpPr>
            <p:cNvPr id="2" name="Rectangle 1">
              <a:extLst>
                <a:ext uri="{FF2B5EF4-FFF2-40B4-BE49-F238E27FC236}">
                  <a16:creationId xmlns:a16="http://schemas.microsoft.com/office/drawing/2014/main" id="{76962AA0-C546-36ED-CF88-8C25925571EB}"/>
                </a:ext>
              </a:extLst>
            </p:cNvPr>
            <p:cNvSpPr/>
            <p:nvPr/>
          </p:nvSpPr>
          <p:spPr>
            <a:xfrm>
              <a:off x="1619672" y="2087873"/>
              <a:ext cx="2016224" cy="693077"/>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dirty="0">
                  <a:solidFill>
                    <a:schemeClr val="tx1"/>
                  </a:solidFill>
                </a:rPr>
                <a:t>Краткосрочная</a:t>
              </a:r>
              <a:endParaRPr lang="ru-RU" sz="1100" i="1" dirty="0">
                <a:solidFill>
                  <a:schemeClr val="tx1"/>
                </a:solidFill>
              </a:endParaRPr>
            </a:p>
            <a:p>
              <a:pPr algn="ctr"/>
              <a:r>
                <a:rPr lang="ru-RU" sz="1100" i="1" dirty="0">
                  <a:solidFill>
                    <a:schemeClr val="tx1"/>
                  </a:solidFill>
                </a:rPr>
                <a:t>Оперативная, для выполнения текущих задач</a:t>
              </a:r>
              <a:r>
                <a:rPr lang="ru-RU" sz="1400" b="1" dirty="0">
                  <a:solidFill>
                    <a:schemeClr val="tx1"/>
                  </a:solidFill>
                </a:rPr>
                <a:t> </a:t>
              </a:r>
              <a:endParaRPr lang="en-RU" sz="1400" b="1" dirty="0">
                <a:solidFill>
                  <a:schemeClr val="tx1"/>
                </a:solidFill>
              </a:endParaRPr>
            </a:p>
          </p:txBody>
        </p:sp>
        <p:sp>
          <p:nvSpPr>
            <p:cNvPr id="7" name="Rectangle 6">
              <a:extLst>
                <a:ext uri="{FF2B5EF4-FFF2-40B4-BE49-F238E27FC236}">
                  <a16:creationId xmlns:a16="http://schemas.microsoft.com/office/drawing/2014/main" id="{E0B3F2C5-3603-B20B-BFF2-D8230E2D9FB2}"/>
                </a:ext>
              </a:extLst>
            </p:cNvPr>
            <p:cNvSpPr/>
            <p:nvPr/>
          </p:nvSpPr>
          <p:spPr>
            <a:xfrm>
              <a:off x="5508106" y="2075956"/>
              <a:ext cx="1728194" cy="369332"/>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600" b="1" dirty="0">
                  <a:solidFill>
                    <a:schemeClr val="tx1"/>
                  </a:solidFill>
                </a:rPr>
                <a:t>Долгосрочная</a:t>
              </a:r>
              <a:endParaRPr lang="ru-RU" sz="1200" i="1" dirty="0">
                <a:solidFill>
                  <a:schemeClr val="tx1"/>
                </a:solidFill>
              </a:endParaRPr>
            </a:p>
            <a:p>
              <a:pPr algn="ctr"/>
              <a:endParaRPr lang="en-RU" sz="1400" b="1" dirty="0">
                <a:solidFill>
                  <a:schemeClr val="tx1"/>
                </a:solidFill>
              </a:endParaRPr>
            </a:p>
          </p:txBody>
        </p:sp>
        <p:sp>
          <p:nvSpPr>
            <p:cNvPr id="8" name="Rectangle 7">
              <a:extLst>
                <a:ext uri="{FF2B5EF4-FFF2-40B4-BE49-F238E27FC236}">
                  <a16:creationId xmlns:a16="http://schemas.microsoft.com/office/drawing/2014/main" id="{02428DD3-45B3-C823-E799-5E1C0DB69B15}"/>
                </a:ext>
              </a:extLst>
            </p:cNvPr>
            <p:cNvSpPr/>
            <p:nvPr/>
          </p:nvSpPr>
          <p:spPr>
            <a:xfrm>
              <a:off x="4427984" y="3147814"/>
              <a:ext cx="1584176" cy="1068389"/>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dirty="0">
                  <a:solidFill>
                    <a:schemeClr val="tx1"/>
                  </a:solidFill>
                </a:rPr>
                <a:t>Сознательное </a:t>
              </a:r>
              <a:endParaRPr lang="ru-RU" sz="1100" i="1" dirty="0">
                <a:solidFill>
                  <a:schemeClr val="tx1"/>
                </a:solidFill>
              </a:endParaRPr>
            </a:p>
            <a:p>
              <a:pPr algn="ctr"/>
              <a:r>
                <a:rPr lang="ru-RU" sz="1100" i="1" dirty="0">
                  <a:solidFill>
                    <a:schemeClr val="tx1"/>
                  </a:solidFill>
                </a:rPr>
                <a:t>Фактическая информация, воспоминания, грамматика, лексика </a:t>
              </a:r>
              <a:endParaRPr lang="en-RU" sz="1400" b="1" dirty="0">
                <a:solidFill>
                  <a:schemeClr val="tx1"/>
                </a:solidFill>
              </a:endParaRPr>
            </a:p>
          </p:txBody>
        </p:sp>
        <p:sp>
          <p:nvSpPr>
            <p:cNvPr id="9" name="Rectangle 8">
              <a:extLst>
                <a:ext uri="{FF2B5EF4-FFF2-40B4-BE49-F238E27FC236}">
                  <a16:creationId xmlns:a16="http://schemas.microsoft.com/office/drawing/2014/main" id="{82FCFCDA-DB9B-3933-22EE-A79B0A4BA0B9}"/>
                </a:ext>
              </a:extLst>
            </p:cNvPr>
            <p:cNvSpPr/>
            <p:nvPr/>
          </p:nvSpPr>
          <p:spPr>
            <a:xfrm>
              <a:off x="6732240" y="3115888"/>
              <a:ext cx="1584176" cy="726062"/>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i="1" dirty="0">
                  <a:solidFill>
                    <a:schemeClr val="tx1"/>
                  </a:solidFill>
                </a:rPr>
                <a:t>Бессознательное</a:t>
              </a:r>
              <a:endParaRPr lang="ru-RU" sz="1100" i="1" dirty="0">
                <a:solidFill>
                  <a:schemeClr val="tx1"/>
                </a:solidFill>
              </a:endParaRPr>
            </a:p>
            <a:p>
              <a:pPr algn="ctr"/>
              <a:r>
                <a:rPr lang="ru-RU" sz="1100" i="1" dirty="0">
                  <a:solidFill>
                    <a:schemeClr val="tx1"/>
                  </a:solidFill>
                </a:rPr>
                <a:t>Мышечная память, интуиция</a:t>
              </a:r>
              <a:endParaRPr lang="en-RU" sz="1400" b="1" dirty="0">
                <a:solidFill>
                  <a:schemeClr val="tx1"/>
                </a:solidFill>
              </a:endParaRPr>
            </a:p>
          </p:txBody>
        </p:sp>
        <p:sp>
          <p:nvSpPr>
            <p:cNvPr id="10" name="Rectangle 9">
              <a:extLst>
                <a:ext uri="{FF2B5EF4-FFF2-40B4-BE49-F238E27FC236}">
                  <a16:creationId xmlns:a16="http://schemas.microsoft.com/office/drawing/2014/main" id="{3ABA8308-F65A-42B0-C3CD-C2A9E871D386}"/>
                </a:ext>
              </a:extLst>
            </p:cNvPr>
            <p:cNvSpPr/>
            <p:nvPr/>
          </p:nvSpPr>
          <p:spPr>
            <a:xfrm>
              <a:off x="3707903" y="1148735"/>
              <a:ext cx="1728194" cy="369332"/>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600" b="1" dirty="0">
                  <a:solidFill>
                    <a:schemeClr val="tx1"/>
                  </a:solidFill>
                </a:rPr>
                <a:t>Память</a:t>
              </a:r>
              <a:endParaRPr lang="en-RU" sz="1400" b="1" dirty="0">
                <a:solidFill>
                  <a:schemeClr val="tx1"/>
                </a:solidFill>
              </a:endParaRPr>
            </a:p>
          </p:txBody>
        </p:sp>
      </p:grpSp>
    </p:spTree>
    <p:extLst>
      <p:ext uri="{BB962C8B-B14F-4D97-AF65-F5344CB8AC3E}">
        <p14:creationId xmlns:p14="http://schemas.microsoft.com/office/powerpoint/2010/main" val="274839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Повторение – мать учения</a:t>
            </a:r>
          </a:p>
        </p:txBody>
      </p:sp>
      <p:sp>
        <p:nvSpPr>
          <p:cNvPr id="2" name="TextBox 1">
            <a:extLst>
              <a:ext uri="{FF2B5EF4-FFF2-40B4-BE49-F238E27FC236}">
                <a16:creationId xmlns:a16="http://schemas.microsoft.com/office/drawing/2014/main" id="{9909E766-C944-C2F6-5BA6-2FC8FE1123D9}"/>
              </a:ext>
            </a:extLst>
          </p:cNvPr>
          <p:cNvSpPr txBox="1"/>
          <p:nvPr/>
        </p:nvSpPr>
        <p:spPr>
          <a:xfrm>
            <a:off x="899592" y="1851670"/>
            <a:ext cx="4045044" cy="1815882"/>
          </a:xfrm>
          <a:prstGeom prst="rect">
            <a:avLst/>
          </a:prstGeom>
          <a:noFill/>
        </p:spPr>
        <p:txBody>
          <a:bodyPr wrap="square" rtlCol="0">
            <a:spAutoFit/>
          </a:bodyPr>
          <a:lstStyle/>
          <a:p>
            <a:r>
              <a:rPr lang="ru-RU" sz="1400" b="1" i="1" dirty="0"/>
              <a:t>Вариации рутин: </a:t>
            </a:r>
            <a:endParaRPr lang="en-US" sz="1400" b="1" i="1" dirty="0"/>
          </a:p>
          <a:p>
            <a:pPr marL="342900" indent="-342900">
              <a:buFont typeface="Arial" panose="020B0604020202020204" pitchFamily="34" charset="0"/>
              <a:buChar char="•"/>
            </a:pPr>
            <a:endParaRPr lang="en-US" sz="1400" i="1" dirty="0"/>
          </a:p>
          <a:p>
            <a:pPr marL="342900" indent="-342900">
              <a:buFont typeface="Arial" panose="020B0604020202020204" pitchFamily="34" charset="0"/>
              <a:buChar char="•"/>
            </a:pPr>
            <a:r>
              <a:rPr lang="en-US" sz="1400" i="1" dirty="0"/>
              <a:t>Tick what you remember</a:t>
            </a:r>
            <a:endParaRPr lang="ru-RU" sz="1400" i="1" dirty="0"/>
          </a:p>
          <a:p>
            <a:pPr marL="342900" indent="-342900">
              <a:buFont typeface="Arial" panose="020B0604020202020204" pitchFamily="34" charset="0"/>
              <a:buChar char="•"/>
            </a:pPr>
            <a:r>
              <a:rPr lang="en-US" sz="1400" i="1" dirty="0"/>
              <a:t>Student on trial (</a:t>
            </a:r>
            <a:r>
              <a:rPr lang="ru-RU" sz="1400" i="1" dirty="0"/>
              <a:t>виновен, если все забыл)</a:t>
            </a:r>
            <a:r>
              <a:rPr lang="en-US" sz="1400" i="1" dirty="0"/>
              <a:t> </a:t>
            </a:r>
            <a:endParaRPr lang="ru-RU" sz="1400" i="1" dirty="0"/>
          </a:p>
          <a:p>
            <a:pPr marL="342900" indent="-342900">
              <a:buFont typeface="Arial" panose="020B0604020202020204" pitchFamily="34" charset="0"/>
              <a:buChar char="•"/>
            </a:pPr>
            <a:r>
              <a:rPr lang="en-US" sz="1400" i="1" dirty="0"/>
              <a:t>Question tennis </a:t>
            </a:r>
            <a:r>
              <a:rPr lang="ru-RU" sz="1400" i="1" dirty="0"/>
              <a:t>или вышибалы </a:t>
            </a:r>
            <a:endParaRPr lang="en-US" sz="1400" i="1" dirty="0"/>
          </a:p>
          <a:p>
            <a:pPr marL="342900" indent="-342900">
              <a:buFont typeface="Arial" panose="020B0604020202020204" pitchFamily="34" charset="0"/>
              <a:buChar char="•"/>
            </a:pPr>
            <a:r>
              <a:rPr lang="en-US" sz="1400" i="1" dirty="0"/>
              <a:t>One minute paper (What is the most important thing you learned? What questions remain?) </a:t>
            </a:r>
            <a:endParaRPr lang="ru-RU" sz="1400" i="1" dirty="0"/>
          </a:p>
          <a:p>
            <a:pPr marL="342900" indent="-342900">
              <a:buFont typeface="Arial" panose="020B0604020202020204" pitchFamily="34" charset="0"/>
              <a:buChar char="•"/>
            </a:pPr>
            <a:r>
              <a:rPr lang="ru-RU" sz="1400" i="1" dirty="0"/>
              <a:t>Пароль на выход из класса </a:t>
            </a:r>
            <a:endParaRPr lang="en-US" sz="1400" i="1" dirty="0"/>
          </a:p>
        </p:txBody>
      </p:sp>
      <p:pic>
        <p:nvPicPr>
          <p:cNvPr id="5122" name="Picture 2" descr="GDPA Summer School: Vocab Jar!">
            <a:extLst>
              <a:ext uri="{FF2B5EF4-FFF2-40B4-BE49-F238E27FC236}">
                <a16:creationId xmlns:a16="http://schemas.microsoft.com/office/drawing/2014/main" id="{0A1F612A-4762-4D32-8FA1-FD63525153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0803" y="1635646"/>
            <a:ext cx="3181554" cy="237626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849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Повторение – мать учения </a:t>
            </a:r>
          </a:p>
        </p:txBody>
      </p:sp>
      <p:sp>
        <p:nvSpPr>
          <p:cNvPr id="3" name="TextBox 2">
            <a:extLst>
              <a:ext uri="{FF2B5EF4-FFF2-40B4-BE49-F238E27FC236}">
                <a16:creationId xmlns:a16="http://schemas.microsoft.com/office/drawing/2014/main" id="{ACAA6DEE-AB4D-6678-1859-0B61B292F38C}"/>
              </a:ext>
            </a:extLst>
          </p:cNvPr>
          <p:cNvSpPr txBox="1"/>
          <p:nvPr/>
        </p:nvSpPr>
        <p:spPr>
          <a:xfrm>
            <a:off x="1115616" y="1972622"/>
            <a:ext cx="4045044" cy="1815882"/>
          </a:xfrm>
          <a:prstGeom prst="rect">
            <a:avLst/>
          </a:prstGeom>
          <a:noFill/>
        </p:spPr>
        <p:txBody>
          <a:bodyPr wrap="square" rtlCol="0">
            <a:spAutoFit/>
          </a:bodyPr>
          <a:lstStyle/>
          <a:p>
            <a:r>
              <a:rPr lang="ru-RU" sz="1400" b="1" i="1" dirty="0"/>
              <a:t>Специальные задания: </a:t>
            </a:r>
            <a:endParaRPr lang="en-US" sz="1400" b="1" i="1" dirty="0"/>
          </a:p>
          <a:p>
            <a:pPr marL="342900" indent="-342900">
              <a:buFont typeface="Arial" panose="020B0604020202020204" pitchFamily="34" charset="0"/>
              <a:buChar char="•"/>
            </a:pPr>
            <a:endParaRPr lang="en-US" sz="1400" i="1" dirty="0"/>
          </a:p>
          <a:p>
            <a:pPr marL="342900" indent="-342900">
              <a:buFont typeface="Arial" panose="020B0604020202020204" pitchFamily="34" charset="0"/>
              <a:buChar char="•"/>
            </a:pPr>
            <a:r>
              <a:rPr lang="en-US" sz="1400" i="1" dirty="0"/>
              <a:t>Impostor</a:t>
            </a:r>
          </a:p>
          <a:p>
            <a:pPr marL="342900" indent="-342900">
              <a:buFont typeface="Arial" panose="020B0604020202020204" pitchFamily="34" charset="0"/>
              <a:buChar char="•"/>
            </a:pPr>
            <a:r>
              <a:rPr lang="ru-RU" sz="1400" i="1" dirty="0"/>
              <a:t>Умники и умницы </a:t>
            </a:r>
          </a:p>
          <a:p>
            <a:pPr marL="342900" indent="-342900">
              <a:buFont typeface="Arial" panose="020B0604020202020204" pitchFamily="34" charset="0"/>
              <a:buChar char="•"/>
            </a:pPr>
            <a:r>
              <a:rPr lang="en-US" sz="1400" i="1" dirty="0"/>
              <a:t>Quiz-quiz-trade </a:t>
            </a:r>
            <a:endParaRPr lang="ru-RU" sz="1400" i="1" dirty="0"/>
          </a:p>
          <a:p>
            <a:pPr marL="342900" indent="-342900">
              <a:buFont typeface="Arial" panose="020B0604020202020204" pitchFamily="34" charset="0"/>
              <a:buChar char="•"/>
            </a:pPr>
            <a:r>
              <a:rPr lang="ru-RU" sz="1400" i="1" dirty="0"/>
              <a:t>Угадайте вопросы по ответам </a:t>
            </a:r>
          </a:p>
          <a:p>
            <a:pPr marL="342900" indent="-342900">
              <a:buFont typeface="Arial" panose="020B0604020202020204" pitchFamily="34" charset="0"/>
              <a:buChar char="•"/>
            </a:pPr>
            <a:r>
              <a:rPr lang="ru-RU" sz="1400" i="1" dirty="0"/>
              <a:t>Чистим грамматику </a:t>
            </a:r>
          </a:p>
          <a:p>
            <a:pPr marL="342900" indent="-342900">
              <a:buFont typeface="Arial" panose="020B0604020202020204" pitchFamily="34" charset="0"/>
              <a:buChar char="•"/>
            </a:pPr>
            <a:r>
              <a:rPr lang="en-US" sz="1400" i="1" dirty="0"/>
              <a:t>Revision stations </a:t>
            </a:r>
          </a:p>
        </p:txBody>
      </p:sp>
      <p:pic>
        <p:nvPicPr>
          <p:cNvPr id="4098" name="Picture 2">
            <a:extLst>
              <a:ext uri="{FF2B5EF4-FFF2-40B4-BE49-F238E27FC236}">
                <a16:creationId xmlns:a16="http://schemas.microsoft.com/office/drawing/2014/main" id="{D1D0C778-7E2B-5884-CF06-D419796228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801"/>
          <a:stretch/>
        </p:blipFill>
        <p:spPr bwMode="auto">
          <a:xfrm>
            <a:off x="5508104" y="1476407"/>
            <a:ext cx="2800856" cy="280831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226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en-US" b="1" dirty="0"/>
              <a:t>Spiral Curriculum</a:t>
            </a:r>
            <a:endParaRPr lang="ru-RU" b="1" dirty="0"/>
          </a:p>
        </p:txBody>
      </p:sp>
      <p:sp>
        <p:nvSpPr>
          <p:cNvPr id="9" name="TextBox 8">
            <a:extLst>
              <a:ext uri="{FF2B5EF4-FFF2-40B4-BE49-F238E27FC236}">
                <a16:creationId xmlns:a16="http://schemas.microsoft.com/office/drawing/2014/main" id="{3EEDEEC7-6160-96BF-FFE6-BD6F3A13F814}"/>
              </a:ext>
            </a:extLst>
          </p:cNvPr>
          <p:cNvSpPr txBox="1"/>
          <p:nvPr/>
        </p:nvSpPr>
        <p:spPr>
          <a:xfrm>
            <a:off x="107504" y="4439337"/>
            <a:ext cx="6696744" cy="261610"/>
          </a:xfrm>
          <a:prstGeom prst="rect">
            <a:avLst/>
          </a:prstGeom>
          <a:noFill/>
        </p:spPr>
        <p:txBody>
          <a:bodyPr wrap="square">
            <a:spAutoFit/>
          </a:bodyPr>
          <a:lstStyle/>
          <a:p>
            <a:r>
              <a:rPr lang="en-US" sz="1100" dirty="0">
                <a:effectLst/>
                <a:ea typeface="Times New Roman" panose="02020603050405020304" pitchFamily="18" charset="0"/>
                <a:cs typeface="Times New Roman" panose="02020603050405020304" pitchFamily="18" charset="0"/>
              </a:rPr>
              <a:t>Bruner, J.S. (1962). The Process of Education. Cambridge, MA: Harvard University Press.  </a:t>
            </a:r>
            <a:endParaRPr lang="en-RU" sz="1050" dirty="0">
              <a:effectLst/>
              <a:ea typeface="Times New Roman" panose="02020603050405020304" pitchFamily="18" charset="0"/>
              <a:cs typeface="Times New Roman" panose="02020603050405020304" pitchFamily="18" charset="0"/>
            </a:endParaRPr>
          </a:p>
        </p:txBody>
      </p:sp>
      <p:pic>
        <p:nvPicPr>
          <p:cNvPr id="13" name="Picture 12" descr="A circular grid with lines and arrows&#10;&#10;Description automatically generated with medium confidence">
            <a:extLst>
              <a:ext uri="{FF2B5EF4-FFF2-40B4-BE49-F238E27FC236}">
                <a16:creationId xmlns:a16="http://schemas.microsoft.com/office/drawing/2014/main" id="{2F0A82DB-5E5C-996D-CCA9-819BDC845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1271096"/>
            <a:ext cx="5084668" cy="3100854"/>
          </a:xfrm>
          <a:prstGeom prst="rect">
            <a:avLst/>
          </a:prstGeom>
        </p:spPr>
      </p:pic>
    </p:spTree>
    <p:extLst>
      <p:ext uri="{BB962C8B-B14F-4D97-AF65-F5344CB8AC3E}">
        <p14:creationId xmlns:p14="http://schemas.microsoft.com/office/powerpoint/2010/main" val="2029135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en-US" b="1" dirty="0"/>
              <a:t>Matrix Curriculum</a:t>
            </a:r>
            <a:endParaRPr lang="ru-RU" b="1" dirty="0"/>
          </a:p>
        </p:txBody>
      </p:sp>
      <p:sp>
        <p:nvSpPr>
          <p:cNvPr id="9" name="TextBox 8">
            <a:extLst>
              <a:ext uri="{FF2B5EF4-FFF2-40B4-BE49-F238E27FC236}">
                <a16:creationId xmlns:a16="http://schemas.microsoft.com/office/drawing/2014/main" id="{3EEDEEC7-6160-96BF-FFE6-BD6F3A13F814}"/>
              </a:ext>
            </a:extLst>
          </p:cNvPr>
          <p:cNvSpPr txBox="1"/>
          <p:nvPr/>
        </p:nvSpPr>
        <p:spPr>
          <a:xfrm>
            <a:off x="107504" y="4439337"/>
            <a:ext cx="6696744" cy="261610"/>
          </a:xfrm>
          <a:prstGeom prst="rect">
            <a:avLst/>
          </a:prstGeom>
          <a:noFill/>
        </p:spPr>
        <p:txBody>
          <a:bodyPr wrap="square">
            <a:spAutoFit/>
          </a:bodyPr>
          <a:lstStyle/>
          <a:p>
            <a:r>
              <a:rPr lang="en-US" sz="1100" dirty="0">
                <a:effectLst/>
                <a:ea typeface="Times New Roman" panose="02020603050405020304" pitchFamily="18" charset="0"/>
                <a:cs typeface="Times New Roman" panose="02020603050405020304" pitchFamily="18" charset="0"/>
              </a:rPr>
              <a:t>Nation, I.S.P., &amp; Macalister., J. (2010). Language Curriculum Design. Routledge.</a:t>
            </a:r>
            <a:endParaRPr lang="en-RU" sz="1050" dirty="0">
              <a:effectLst/>
              <a:ea typeface="Times New Roman" panose="02020603050405020304" pitchFamily="18" charset="0"/>
              <a:cs typeface="Times New Roman" panose="02020603050405020304" pitchFamily="18" charset="0"/>
            </a:endParaRPr>
          </a:p>
        </p:txBody>
      </p:sp>
      <p:pic>
        <p:nvPicPr>
          <p:cNvPr id="10" name="Picture 9" descr="A white rectangular grid with black text&#10;&#10;Description automatically generated">
            <a:extLst>
              <a:ext uri="{FF2B5EF4-FFF2-40B4-BE49-F238E27FC236}">
                <a16:creationId xmlns:a16="http://schemas.microsoft.com/office/drawing/2014/main" id="{2207FBEE-A5C2-CC81-188A-50773A273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9741" y="1315667"/>
            <a:ext cx="4644516" cy="2585156"/>
          </a:xfrm>
          <a:prstGeom prst="rect">
            <a:avLst/>
          </a:prstGeom>
        </p:spPr>
      </p:pic>
      <p:sp>
        <p:nvSpPr>
          <p:cNvPr id="3" name="TextBox 2">
            <a:extLst>
              <a:ext uri="{FF2B5EF4-FFF2-40B4-BE49-F238E27FC236}">
                <a16:creationId xmlns:a16="http://schemas.microsoft.com/office/drawing/2014/main" id="{884FD6B4-115A-12BA-1EE5-5AEC55AED6DE}"/>
              </a:ext>
            </a:extLst>
          </p:cNvPr>
          <p:cNvSpPr txBox="1"/>
          <p:nvPr/>
        </p:nvSpPr>
        <p:spPr>
          <a:xfrm>
            <a:off x="2916867" y="3976942"/>
            <a:ext cx="3310265" cy="307777"/>
          </a:xfrm>
          <a:prstGeom prst="rect">
            <a:avLst/>
          </a:prstGeom>
          <a:noFill/>
        </p:spPr>
        <p:txBody>
          <a:bodyPr wrap="none" rtlCol="0">
            <a:spAutoFit/>
          </a:bodyPr>
          <a:lstStyle/>
          <a:p>
            <a:pPr algn="ctr"/>
            <a:r>
              <a:rPr lang="ru-RU" sz="1400" i="1" dirty="0"/>
              <a:t>Распределяем информацию по времени </a:t>
            </a:r>
            <a:endParaRPr lang="en-RU" sz="1400" i="1" dirty="0"/>
          </a:p>
        </p:txBody>
      </p:sp>
    </p:spTree>
    <p:extLst>
      <p:ext uri="{BB962C8B-B14F-4D97-AF65-F5344CB8AC3E}">
        <p14:creationId xmlns:p14="http://schemas.microsoft.com/office/powerpoint/2010/main" val="4031079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115C22-6EB6-2018-A6C3-CEDAC56E52CA}"/>
              </a:ext>
            </a:extLst>
          </p:cNvPr>
          <p:cNvSpPr txBox="1"/>
          <p:nvPr/>
        </p:nvSpPr>
        <p:spPr>
          <a:xfrm>
            <a:off x="899592" y="1707654"/>
            <a:ext cx="4392488" cy="2308324"/>
          </a:xfrm>
          <a:prstGeom prst="rect">
            <a:avLst/>
          </a:prstGeom>
          <a:noFill/>
        </p:spPr>
        <p:txBody>
          <a:bodyPr wrap="square" rtlCol="0">
            <a:spAutoFit/>
          </a:bodyPr>
          <a:lstStyle/>
          <a:p>
            <a:r>
              <a:rPr lang="ru-RU" sz="1600" b="1" dirty="0"/>
              <a:t>Заглянуть внутрь можно: </a:t>
            </a:r>
          </a:p>
          <a:p>
            <a:endParaRPr lang="ru-RU" sz="1600" dirty="0"/>
          </a:p>
          <a:p>
            <a:r>
              <a:rPr lang="ru-RU" sz="1400" dirty="0"/>
              <a:t>На </a:t>
            </a:r>
            <a:r>
              <a:rPr lang="en-US" sz="1400" dirty="0"/>
              <a:t>Ozon</a:t>
            </a:r>
          </a:p>
          <a:p>
            <a:r>
              <a:rPr lang="en-US" sz="1400" dirty="0">
                <a:hlinkClick r:id="rId2"/>
              </a:rPr>
              <a:t>https://ozon.ru/t/n4oJqWV</a:t>
            </a:r>
            <a:r>
              <a:rPr lang="en-US" sz="1400" dirty="0"/>
              <a:t> </a:t>
            </a:r>
          </a:p>
          <a:p>
            <a:endParaRPr lang="ru-RU" sz="1400" dirty="0"/>
          </a:p>
          <a:p>
            <a:r>
              <a:rPr lang="ru-RU" sz="1400" dirty="0"/>
              <a:t>На </a:t>
            </a:r>
            <a:r>
              <a:rPr lang="en-US" sz="1400" dirty="0"/>
              <a:t>Wildberries </a:t>
            </a:r>
          </a:p>
          <a:p>
            <a:r>
              <a:rPr lang="en-US" sz="1400" dirty="0">
                <a:hlinkClick r:id="rId3"/>
              </a:rPr>
              <a:t>https://vk.cc/cnrCPi</a:t>
            </a:r>
            <a:r>
              <a:rPr lang="en-US" sz="1400" dirty="0"/>
              <a:t> </a:t>
            </a:r>
          </a:p>
          <a:p>
            <a:endParaRPr lang="en-US" sz="1400" dirty="0"/>
          </a:p>
          <a:p>
            <a:r>
              <a:rPr lang="ru-RU" sz="1400" dirty="0"/>
              <a:t>На сайте «Титул»</a:t>
            </a:r>
            <a:endParaRPr lang="en-US" sz="1400" dirty="0"/>
          </a:p>
          <a:p>
            <a:r>
              <a:rPr lang="en-GB" sz="1400" dirty="0">
                <a:hlinkClick r:id="rId4"/>
              </a:rPr>
              <a:t>https://vk.cc/cm3dsH</a:t>
            </a:r>
            <a:r>
              <a:rPr lang="en-US" sz="1400" dirty="0"/>
              <a:t> </a:t>
            </a:r>
            <a:endParaRPr lang="ru-RU" sz="1400" dirty="0"/>
          </a:p>
        </p:txBody>
      </p:sp>
      <p:pic>
        <p:nvPicPr>
          <p:cNvPr id="24578" name="Picture 2">
            <a:extLst>
              <a:ext uri="{FF2B5EF4-FFF2-40B4-BE49-F238E27FC236}">
                <a16:creationId xmlns:a16="http://schemas.microsoft.com/office/drawing/2014/main" id="{35311F45-7BEF-7B89-3C32-91B80B5771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987574"/>
            <a:ext cx="4706261" cy="34358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53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Как мы запоминаем новую информацию </a:t>
            </a:r>
          </a:p>
        </p:txBody>
      </p:sp>
      <p:sp>
        <p:nvSpPr>
          <p:cNvPr id="9" name="TextBox 8">
            <a:extLst>
              <a:ext uri="{FF2B5EF4-FFF2-40B4-BE49-F238E27FC236}">
                <a16:creationId xmlns:a16="http://schemas.microsoft.com/office/drawing/2014/main" id="{3EEDEEC7-6160-96BF-FFE6-BD6F3A13F814}"/>
              </a:ext>
            </a:extLst>
          </p:cNvPr>
          <p:cNvSpPr txBox="1"/>
          <p:nvPr/>
        </p:nvSpPr>
        <p:spPr>
          <a:xfrm>
            <a:off x="107504" y="4439337"/>
            <a:ext cx="6696744" cy="261610"/>
          </a:xfrm>
          <a:prstGeom prst="rect">
            <a:avLst/>
          </a:prstGeom>
          <a:noFill/>
        </p:spPr>
        <p:txBody>
          <a:bodyPr wrap="square">
            <a:spAutoFit/>
          </a:bodyPr>
          <a:lstStyle/>
          <a:p>
            <a:r>
              <a:rPr lang="en-US" sz="1100" dirty="0">
                <a:effectLst/>
                <a:ea typeface="Times New Roman" panose="02020603050405020304" pitchFamily="18" charset="0"/>
                <a:cs typeface="Times New Roman" panose="02020603050405020304" pitchFamily="18" charset="0"/>
              </a:rPr>
              <a:t>Jensen, F.E., &amp; Nutt, A.E. (2015). The Teenage Brain. Harper.</a:t>
            </a:r>
            <a:endParaRPr lang="en-RU" sz="1100" dirty="0">
              <a:effectLst/>
              <a:ea typeface="Times New Roman" panose="02020603050405020304" pitchFamily="18" charset="0"/>
              <a:cs typeface="Times New Roman" panose="02020603050405020304" pitchFamily="18" charset="0"/>
            </a:endParaRPr>
          </a:p>
        </p:txBody>
      </p:sp>
      <p:pic>
        <p:nvPicPr>
          <p:cNvPr id="1026" name="Picture 2" descr="Neuron Synapse illustration. Connection between pre and post synaptic neuron illustration">
            <a:extLst>
              <a:ext uri="{FF2B5EF4-FFF2-40B4-BE49-F238E27FC236}">
                <a16:creationId xmlns:a16="http://schemas.microsoft.com/office/drawing/2014/main" id="{BF513275-A0D8-6592-35E3-96233DF8F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816" y="1343771"/>
            <a:ext cx="7884368" cy="2979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325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Разные каналы восприятия </a:t>
            </a:r>
          </a:p>
        </p:txBody>
      </p:sp>
      <p:pic>
        <p:nvPicPr>
          <p:cNvPr id="10242" name="Picture 2" descr="Brain PNG transparent image download, size: 1024x1024px">
            <a:extLst>
              <a:ext uri="{FF2B5EF4-FFF2-40B4-BE49-F238E27FC236}">
                <a16:creationId xmlns:a16="http://schemas.microsoft.com/office/drawing/2014/main" id="{7C4A38C6-F66A-0E4C-730C-B2BEFE628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263052"/>
            <a:ext cx="2139702" cy="2139702"/>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9113B73E-E3C2-CFF8-5A64-0AD1C22C4DD1}"/>
              </a:ext>
            </a:extLst>
          </p:cNvPr>
          <p:cNvSpPr/>
          <p:nvPr/>
        </p:nvSpPr>
        <p:spPr>
          <a:xfrm>
            <a:off x="1232223" y="1668353"/>
            <a:ext cx="1944216" cy="694363"/>
          </a:xfrm>
          <a:prstGeom prst="ellipse">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i="1" dirty="0">
                <a:solidFill>
                  <a:sysClr val="windowText" lastClr="000000"/>
                </a:solidFill>
              </a:rPr>
              <a:t>аудиальный</a:t>
            </a:r>
            <a:endParaRPr lang="en-RU" sz="1600" i="1" dirty="0">
              <a:solidFill>
                <a:sysClr val="windowText" lastClr="000000"/>
              </a:solidFill>
            </a:endParaRPr>
          </a:p>
        </p:txBody>
      </p:sp>
      <p:sp>
        <p:nvSpPr>
          <p:cNvPr id="9" name="Oval 8">
            <a:extLst>
              <a:ext uri="{FF2B5EF4-FFF2-40B4-BE49-F238E27FC236}">
                <a16:creationId xmlns:a16="http://schemas.microsoft.com/office/drawing/2014/main" id="{6B9711E8-8B66-1B31-DDC9-1342BE027407}"/>
              </a:ext>
            </a:extLst>
          </p:cNvPr>
          <p:cNvSpPr/>
          <p:nvPr/>
        </p:nvSpPr>
        <p:spPr>
          <a:xfrm>
            <a:off x="1417567" y="2887521"/>
            <a:ext cx="1944216" cy="694363"/>
          </a:xfrm>
          <a:prstGeom prst="ellipse">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i="1" dirty="0">
                <a:solidFill>
                  <a:sysClr val="windowText" lastClr="000000"/>
                </a:solidFill>
              </a:rPr>
              <a:t>визуальный</a:t>
            </a:r>
            <a:endParaRPr lang="en-RU" sz="1600" i="1" dirty="0">
              <a:solidFill>
                <a:sysClr val="windowText" lastClr="000000"/>
              </a:solidFill>
            </a:endParaRPr>
          </a:p>
        </p:txBody>
      </p:sp>
      <p:sp>
        <p:nvSpPr>
          <p:cNvPr id="11" name="Oval 10">
            <a:extLst>
              <a:ext uri="{FF2B5EF4-FFF2-40B4-BE49-F238E27FC236}">
                <a16:creationId xmlns:a16="http://schemas.microsoft.com/office/drawing/2014/main" id="{B47D7FC7-DE13-B8D1-4940-7AF482DFEE1B}"/>
              </a:ext>
            </a:extLst>
          </p:cNvPr>
          <p:cNvSpPr/>
          <p:nvPr/>
        </p:nvSpPr>
        <p:spPr>
          <a:xfrm>
            <a:off x="3678746" y="3581884"/>
            <a:ext cx="1944216" cy="694363"/>
          </a:xfrm>
          <a:prstGeom prst="ellipse">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i="1" dirty="0">
                <a:solidFill>
                  <a:sysClr val="windowText" lastClr="000000"/>
                </a:solidFill>
              </a:rPr>
              <a:t>тактильный</a:t>
            </a:r>
            <a:endParaRPr lang="en-RU" sz="1600" i="1" dirty="0">
              <a:solidFill>
                <a:sysClr val="windowText" lastClr="000000"/>
              </a:solidFill>
            </a:endParaRPr>
          </a:p>
        </p:txBody>
      </p:sp>
      <p:sp>
        <p:nvSpPr>
          <p:cNvPr id="12" name="Oval 11">
            <a:extLst>
              <a:ext uri="{FF2B5EF4-FFF2-40B4-BE49-F238E27FC236}">
                <a16:creationId xmlns:a16="http://schemas.microsoft.com/office/drawing/2014/main" id="{E8BB06CC-7C0F-E7BB-AF26-88726D1D10D8}"/>
              </a:ext>
            </a:extLst>
          </p:cNvPr>
          <p:cNvSpPr/>
          <p:nvPr/>
        </p:nvSpPr>
        <p:spPr>
          <a:xfrm>
            <a:off x="6091039" y="1676234"/>
            <a:ext cx="1944216" cy="694363"/>
          </a:xfrm>
          <a:prstGeom prst="ellipse">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i="1" dirty="0">
                <a:solidFill>
                  <a:sysClr val="windowText" lastClr="000000"/>
                </a:solidFill>
              </a:rPr>
              <a:t>вкусовой</a:t>
            </a:r>
            <a:endParaRPr lang="en-RU" sz="1600" i="1" dirty="0">
              <a:solidFill>
                <a:sysClr val="windowText" lastClr="000000"/>
              </a:solidFill>
            </a:endParaRPr>
          </a:p>
        </p:txBody>
      </p:sp>
      <p:sp>
        <p:nvSpPr>
          <p:cNvPr id="13" name="Oval 12">
            <a:extLst>
              <a:ext uri="{FF2B5EF4-FFF2-40B4-BE49-F238E27FC236}">
                <a16:creationId xmlns:a16="http://schemas.microsoft.com/office/drawing/2014/main" id="{BC510EA1-8008-6356-FEAB-48E4198C3177}"/>
              </a:ext>
            </a:extLst>
          </p:cNvPr>
          <p:cNvSpPr/>
          <p:nvPr/>
        </p:nvSpPr>
        <p:spPr>
          <a:xfrm>
            <a:off x="5905695" y="2887521"/>
            <a:ext cx="1944216" cy="694363"/>
          </a:xfrm>
          <a:prstGeom prst="ellipse">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1600" i="1" dirty="0">
                <a:solidFill>
                  <a:sysClr val="windowText" lastClr="000000"/>
                </a:solidFill>
              </a:rPr>
              <a:t>запах</a:t>
            </a:r>
            <a:endParaRPr lang="en-RU" sz="1600" i="1" dirty="0">
              <a:solidFill>
                <a:sysClr val="windowText" lastClr="000000"/>
              </a:solidFill>
            </a:endParaRPr>
          </a:p>
        </p:txBody>
      </p:sp>
      <p:sp>
        <p:nvSpPr>
          <p:cNvPr id="2" name="TextBox 1">
            <a:extLst>
              <a:ext uri="{FF2B5EF4-FFF2-40B4-BE49-F238E27FC236}">
                <a16:creationId xmlns:a16="http://schemas.microsoft.com/office/drawing/2014/main" id="{3A90E011-F6F9-9FCF-C75F-821228AD8F03}"/>
              </a:ext>
            </a:extLst>
          </p:cNvPr>
          <p:cNvSpPr txBox="1"/>
          <p:nvPr/>
        </p:nvSpPr>
        <p:spPr>
          <a:xfrm>
            <a:off x="107504" y="4439337"/>
            <a:ext cx="6696744" cy="261610"/>
          </a:xfrm>
          <a:prstGeom prst="rect">
            <a:avLst/>
          </a:prstGeom>
          <a:noFill/>
        </p:spPr>
        <p:txBody>
          <a:bodyPr wrap="square">
            <a:spAutoFit/>
          </a:bodyPr>
          <a:lstStyle/>
          <a:p>
            <a:r>
              <a:rPr lang="en-US" sz="1100" dirty="0">
                <a:effectLst/>
                <a:ea typeface="Times New Roman" panose="02020603050405020304" pitchFamily="18" charset="0"/>
                <a:cs typeface="Times New Roman" panose="02020603050405020304" pitchFamily="18" charset="0"/>
              </a:rPr>
              <a:t>Fleming, N.D., (2001). Teaching and Learning Styles: Vark Strategies. </a:t>
            </a:r>
            <a:endParaRPr lang="en-RU" sz="11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8888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Задействуем как можно больше</a:t>
            </a:r>
          </a:p>
        </p:txBody>
      </p:sp>
      <p:grpSp>
        <p:nvGrpSpPr>
          <p:cNvPr id="9" name="Group 8">
            <a:extLst>
              <a:ext uri="{FF2B5EF4-FFF2-40B4-BE49-F238E27FC236}">
                <a16:creationId xmlns:a16="http://schemas.microsoft.com/office/drawing/2014/main" id="{7F038731-D28D-26BD-559E-953348F27160}"/>
              </a:ext>
            </a:extLst>
          </p:cNvPr>
          <p:cNvGrpSpPr/>
          <p:nvPr/>
        </p:nvGrpSpPr>
        <p:grpSpPr>
          <a:xfrm>
            <a:off x="1259632" y="1563638"/>
            <a:ext cx="6768752" cy="648075"/>
            <a:chOff x="611560" y="1752943"/>
            <a:chExt cx="6768752" cy="648075"/>
          </a:xfrm>
        </p:grpSpPr>
        <p:sp>
          <p:nvSpPr>
            <p:cNvPr id="3" name="Rectangle 2">
              <a:extLst>
                <a:ext uri="{FF2B5EF4-FFF2-40B4-BE49-F238E27FC236}">
                  <a16:creationId xmlns:a16="http://schemas.microsoft.com/office/drawing/2014/main" id="{6D6182A1-22DF-4688-3111-762EB2E82E94}"/>
                </a:ext>
              </a:extLst>
            </p:cNvPr>
            <p:cNvSpPr/>
            <p:nvPr/>
          </p:nvSpPr>
          <p:spPr>
            <a:xfrm>
              <a:off x="611560" y="1752943"/>
              <a:ext cx="2016224" cy="648075"/>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dirty="0">
                  <a:solidFill>
                    <a:schemeClr val="tx1"/>
                  </a:solidFill>
                </a:rPr>
                <a:t>Аудиальный</a:t>
              </a:r>
              <a:endParaRPr lang="ru-RU" sz="1100" i="1" dirty="0">
                <a:solidFill>
                  <a:schemeClr val="tx1"/>
                </a:solidFill>
              </a:endParaRPr>
            </a:p>
            <a:p>
              <a:pPr algn="ctr"/>
              <a:r>
                <a:rPr lang="ru-RU" sz="1100" i="1" dirty="0">
                  <a:solidFill>
                    <a:schemeClr val="tx1"/>
                  </a:solidFill>
                </a:rPr>
                <a:t>Дети по звуку пытаются угадать животное</a:t>
              </a:r>
              <a:endParaRPr lang="en-RU" sz="1400" b="1" dirty="0">
                <a:solidFill>
                  <a:schemeClr val="tx1"/>
                </a:solidFill>
              </a:endParaRPr>
            </a:p>
          </p:txBody>
        </p:sp>
        <p:sp>
          <p:nvSpPr>
            <p:cNvPr id="7" name="Rectangle 6">
              <a:extLst>
                <a:ext uri="{FF2B5EF4-FFF2-40B4-BE49-F238E27FC236}">
                  <a16:creationId xmlns:a16="http://schemas.microsoft.com/office/drawing/2014/main" id="{664D0CF4-9241-077E-C94D-455579170134}"/>
                </a:ext>
              </a:extLst>
            </p:cNvPr>
            <p:cNvSpPr/>
            <p:nvPr/>
          </p:nvSpPr>
          <p:spPr>
            <a:xfrm>
              <a:off x="2987824" y="1752943"/>
              <a:ext cx="2016224" cy="648075"/>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dirty="0">
                  <a:solidFill>
                    <a:schemeClr val="tx1"/>
                  </a:solidFill>
                </a:rPr>
                <a:t>Кинестетический</a:t>
              </a:r>
              <a:endParaRPr lang="ru-RU" sz="1100" i="1" dirty="0">
                <a:solidFill>
                  <a:schemeClr val="tx1"/>
                </a:solidFill>
              </a:endParaRPr>
            </a:p>
            <a:p>
              <a:pPr algn="ctr"/>
              <a:r>
                <a:rPr lang="ru-RU" sz="1100" i="1" dirty="0">
                  <a:solidFill>
                    <a:schemeClr val="tx1"/>
                  </a:solidFill>
                </a:rPr>
                <a:t>Отправляемся на сафари в коридор школы</a:t>
              </a:r>
              <a:endParaRPr lang="en-RU" sz="1400" b="1" dirty="0">
                <a:solidFill>
                  <a:schemeClr val="tx1"/>
                </a:solidFill>
              </a:endParaRPr>
            </a:p>
          </p:txBody>
        </p:sp>
        <p:sp>
          <p:nvSpPr>
            <p:cNvPr id="8" name="Rectangle 7">
              <a:extLst>
                <a:ext uri="{FF2B5EF4-FFF2-40B4-BE49-F238E27FC236}">
                  <a16:creationId xmlns:a16="http://schemas.microsoft.com/office/drawing/2014/main" id="{38393041-7826-D13B-9B53-0E331D1400AA}"/>
                </a:ext>
              </a:extLst>
            </p:cNvPr>
            <p:cNvSpPr/>
            <p:nvPr/>
          </p:nvSpPr>
          <p:spPr>
            <a:xfrm>
              <a:off x="5364088" y="1752943"/>
              <a:ext cx="2016224" cy="648075"/>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dirty="0">
                  <a:solidFill>
                    <a:schemeClr val="tx1"/>
                  </a:solidFill>
                </a:rPr>
                <a:t>Визуальный</a:t>
              </a:r>
              <a:endParaRPr lang="ru-RU" sz="1100" i="1" dirty="0">
                <a:solidFill>
                  <a:schemeClr val="tx1"/>
                </a:solidFill>
              </a:endParaRPr>
            </a:p>
            <a:p>
              <a:pPr algn="ctr"/>
              <a:r>
                <a:rPr lang="ru-RU" sz="1100" i="1" dirty="0">
                  <a:solidFill>
                    <a:schemeClr val="tx1"/>
                  </a:solidFill>
                </a:rPr>
                <a:t>Один описывает животное, остальные рисуют</a:t>
              </a:r>
              <a:endParaRPr lang="en-RU" sz="1400" b="1" dirty="0">
                <a:solidFill>
                  <a:schemeClr val="tx1"/>
                </a:solidFill>
              </a:endParaRPr>
            </a:p>
          </p:txBody>
        </p:sp>
      </p:grpSp>
      <p:grpSp>
        <p:nvGrpSpPr>
          <p:cNvPr id="10" name="Group 9">
            <a:extLst>
              <a:ext uri="{FF2B5EF4-FFF2-40B4-BE49-F238E27FC236}">
                <a16:creationId xmlns:a16="http://schemas.microsoft.com/office/drawing/2014/main" id="{D908E725-87C8-BB40-A98F-4905E8FE1F86}"/>
              </a:ext>
            </a:extLst>
          </p:cNvPr>
          <p:cNvGrpSpPr/>
          <p:nvPr/>
        </p:nvGrpSpPr>
        <p:grpSpPr>
          <a:xfrm>
            <a:off x="1259632" y="2505872"/>
            <a:ext cx="6768752" cy="648075"/>
            <a:chOff x="611560" y="1752943"/>
            <a:chExt cx="6768752" cy="648075"/>
          </a:xfrm>
        </p:grpSpPr>
        <p:sp>
          <p:nvSpPr>
            <p:cNvPr id="11" name="Rectangle 10">
              <a:extLst>
                <a:ext uri="{FF2B5EF4-FFF2-40B4-BE49-F238E27FC236}">
                  <a16:creationId xmlns:a16="http://schemas.microsoft.com/office/drawing/2014/main" id="{B9E4AEF5-9DBA-A8C3-1E94-C3EA8A6E4967}"/>
                </a:ext>
              </a:extLst>
            </p:cNvPr>
            <p:cNvSpPr/>
            <p:nvPr/>
          </p:nvSpPr>
          <p:spPr>
            <a:xfrm>
              <a:off x="611560" y="1752943"/>
              <a:ext cx="2016224" cy="648075"/>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dirty="0">
                  <a:solidFill>
                    <a:schemeClr val="tx1"/>
                  </a:solidFill>
                </a:rPr>
                <a:t>Аудиальный</a:t>
              </a:r>
              <a:endParaRPr lang="ru-RU" sz="1100" i="1" dirty="0">
                <a:solidFill>
                  <a:schemeClr val="tx1"/>
                </a:solidFill>
              </a:endParaRPr>
            </a:p>
            <a:p>
              <a:pPr algn="ctr"/>
              <a:r>
                <a:rPr lang="ru-RU" sz="1100" i="1" dirty="0">
                  <a:solidFill>
                    <a:schemeClr val="tx1"/>
                  </a:solidFill>
                </a:rPr>
                <a:t>Найдите отличия между аудио и текстом </a:t>
              </a:r>
              <a:endParaRPr lang="en-RU" sz="1400" b="1" dirty="0">
                <a:solidFill>
                  <a:schemeClr val="tx1"/>
                </a:solidFill>
              </a:endParaRPr>
            </a:p>
          </p:txBody>
        </p:sp>
        <p:sp>
          <p:nvSpPr>
            <p:cNvPr id="12" name="Rectangle 11">
              <a:extLst>
                <a:ext uri="{FF2B5EF4-FFF2-40B4-BE49-F238E27FC236}">
                  <a16:creationId xmlns:a16="http://schemas.microsoft.com/office/drawing/2014/main" id="{8ADC0C03-26BA-2197-68C5-17057468DCFD}"/>
                </a:ext>
              </a:extLst>
            </p:cNvPr>
            <p:cNvSpPr/>
            <p:nvPr/>
          </p:nvSpPr>
          <p:spPr>
            <a:xfrm>
              <a:off x="2987824" y="1752943"/>
              <a:ext cx="2016224" cy="648075"/>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dirty="0">
                  <a:solidFill>
                    <a:schemeClr val="tx1"/>
                  </a:solidFill>
                </a:rPr>
                <a:t>Кинестетический </a:t>
              </a:r>
              <a:endParaRPr lang="ru-RU" sz="1100" i="1" dirty="0">
                <a:solidFill>
                  <a:schemeClr val="tx1"/>
                </a:solidFill>
              </a:endParaRPr>
            </a:p>
            <a:p>
              <a:pPr algn="ctr"/>
              <a:r>
                <a:rPr lang="en-US" sz="1100" i="1" dirty="0">
                  <a:solidFill>
                    <a:schemeClr val="tx1"/>
                  </a:solidFill>
                </a:rPr>
                <a:t>Jigsaw Reading, </a:t>
              </a:r>
              <a:r>
                <a:rPr lang="ru-RU" sz="1100" i="1" dirty="0">
                  <a:solidFill>
                    <a:schemeClr val="tx1"/>
                  </a:solidFill>
                </a:rPr>
                <a:t>показания свидетелей</a:t>
              </a:r>
              <a:endParaRPr lang="en-RU" sz="1400" b="1" dirty="0">
                <a:solidFill>
                  <a:schemeClr val="tx1"/>
                </a:solidFill>
              </a:endParaRPr>
            </a:p>
          </p:txBody>
        </p:sp>
        <p:sp>
          <p:nvSpPr>
            <p:cNvPr id="13" name="Rectangle 12">
              <a:extLst>
                <a:ext uri="{FF2B5EF4-FFF2-40B4-BE49-F238E27FC236}">
                  <a16:creationId xmlns:a16="http://schemas.microsoft.com/office/drawing/2014/main" id="{FF827229-76EE-D088-6B60-BDABAEE90A9F}"/>
                </a:ext>
              </a:extLst>
            </p:cNvPr>
            <p:cNvSpPr/>
            <p:nvPr/>
          </p:nvSpPr>
          <p:spPr>
            <a:xfrm>
              <a:off x="5364088" y="1752943"/>
              <a:ext cx="2016224" cy="648075"/>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dirty="0">
                  <a:solidFill>
                    <a:schemeClr val="tx1"/>
                  </a:solidFill>
                </a:rPr>
                <a:t>Визуальный</a:t>
              </a:r>
              <a:endParaRPr lang="ru-RU" sz="1100" i="1" dirty="0">
                <a:solidFill>
                  <a:schemeClr val="tx1"/>
                </a:solidFill>
              </a:endParaRPr>
            </a:p>
            <a:p>
              <a:pPr algn="ctr"/>
              <a:r>
                <a:rPr lang="ru-RU" sz="1100" i="1" dirty="0">
                  <a:solidFill>
                    <a:schemeClr val="tx1"/>
                  </a:solidFill>
                </a:rPr>
                <a:t>Прочитайте объявление, обведите фоторобот</a:t>
              </a:r>
              <a:endParaRPr lang="en-RU" sz="1400" b="1" dirty="0">
                <a:solidFill>
                  <a:schemeClr val="tx1"/>
                </a:solidFill>
              </a:endParaRPr>
            </a:p>
          </p:txBody>
        </p:sp>
      </p:grpSp>
      <p:grpSp>
        <p:nvGrpSpPr>
          <p:cNvPr id="14" name="Group 13">
            <a:extLst>
              <a:ext uri="{FF2B5EF4-FFF2-40B4-BE49-F238E27FC236}">
                <a16:creationId xmlns:a16="http://schemas.microsoft.com/office/drawing/2014/main" id="{32D85352-A906-76DD-338A-FCF4FB55D28B}"/>
              </a:ext>
            </a:extLst>
          </p:cNvPr>
          <p:cNvGrpSpPr/>
          <p:nvPr/>
        </p:nvGrpSpPr>
        <p:grpSpPr>
          <a:xfrm>
            <a:off x="1259632" y="3448106"/>
            <a:ext cx="6768752" cy="648075"/>
            <a:chOff x="611560" y="1752943"/>
            <a:chExt cx="6768752" cy="648075"/>
          </a:xfrm>
        </p:grpSpPr>
        <p:sp>
          <p:nvSpPr>
            <p:cNvPr id="15" name="Rectangle 14">
              <a:extLst>
                <a:ext uri="{FF2B5EF4-FFF2-40B4-BE49-F238E27FC236}">
                  <a16:creationId xmlns:a16="http://schemas.microsoft.com/office/drawing/2014/main" id="{22282E36-E382-BD41-6134-8587F741DD33}"/>
                </a:ext>
              </a:extLst>
            </p:cNvPr>
            <p:cNvSpPr/>
            <p:nvPr/>
          </p:nvSpPr>
          <p:spPr>
            <a:xfrm>
              <a:off x="611560" y="1752943"/>
              <a:ext cx="2016224" cy="648075"/>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dirty="0">
                  <a:solidFill>
                    <a:schemeClr val="tx1"/>
                  </a:solidFill>
                </a:rPr>
                <a:t>Аудиальный</a:t>
              </a:r>
              <a:endParaRPr lang="ru-RU" sz="1100" i="1" dirty="0">
                <a:solidFill>
                  <a:schemeClr val="tx1"/>
                </a:solidFill>
              </a:endParaRPr>
            </a:p>
            <a:p>
              <a:pPr algn="ctr"/>
              <a:r>
                <a:rPr lang="ru-RU" sz="1100" i="1" dirty="0">
                  <a:solidFill>
                    <a:schemeClr val="tx1"/>
                  </a:solidFill>
                </a:rPr>
                <a:t>По трейлеру угадайте содержание истории</a:t>
              </a:r>
              <a:endParaRPr lang="en-RU" sz="1400" b="1" dirty="0">
                <a:solidFill>
                  <a:schemeClr val="tx1"/>
                </a:solidFill>
              </a:endParaRPr>
            </a:p>
          </p:txBody>
        </p:sp>
        <p:sp>
          <p:nvSpPr>
            <p:cNvPr id="16" name="Rectangle 15">
              <a:extLst>
                <a:ext uri="{FF2B5EF4-FFF2-40B4-BE49-F238E27FC236}">
                  <a16:creationId xmlns:a16="http://schemas.microsoft.com/office/drawing/2014/main" id="{086BC4A8-B10D-8085-7E8E-02768D18FDF9}"/>
                </a:ext>
              </a:extLst>
            </p:cNvPr>
            <p:cNvSpPr/>
            <p:nvPr/>
          </p:nvSpPr>
          <p:spPr>
            <a:xfrm>
              <a:off x="2987824" y="1752943"/>
              <a:ext cx="2016224" cy="648075"/>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dirty="0">
                  <a:solidFill>
                    <a:schemeClr val="tx1"/>
                  </a:solidFill>
                </a:rPr>
                <a:t>Кинестетический </a:t>
              </a:r>
              <a:endParaRPr lang="ru-RU" sz="1100" i="1" dirty="0">
                <a:solidFill>
                  <a:schemeClr val="tx1"/>
                </a:solidFill>
              </a:endParaRPr>
            </a:p>
            <a:p>
              <a:pPr algn="ctr"/>
              <a:r>
                <a:rPr lang="en-US" sz="1100" i="1" dirty="0">
                  <a:solidFill>
                    <a:schemeClr val="tx1"/>
                  </a:solidFill>
                </a:rPr>
                <a:t>Dictogloss, </a:t>
              </a:r>
              <a:r>
                <a:rPr lang="ru-RU" sz="1100" i="1" dirty="0">
                  <a:solidFill>
                    <a:schemeClr val="tx1"/>
                  </a:solidFill>
                </a:rPr>
                <a:t>восстановите сказку в командах</a:t>
              </a:r>
              <a:endParaRPr lang="en-RU" sz="1400" b="1" dirty="0">
                <a:solidFill>
                  <a:schemeClr val="tx1"/>
                </a:solidFill>
              </a:endParaRPr>
            </a:p>
          </p:txBody>
        </p:sp>
        <p:sp>
          <p:nvSpPr>
            <p:cNvPr id="17" name="Rectangle 16">
              <a:extLst>
                <a:ext uri="{FF2B5EF4-FFF2-40B4-BE49-F238E27FC236}">
                  <a16:creationId xmlns:a16="http://schemas.microsoft.com/office/drawing/2014/main" id="{D1937241-53BB-1325-1830-58F0117C2EAA}"/>
                </a:ext>
              </a:extLst>
            </p:cNvPr>
            <p:cNvSpPr/>
            <p:nvPr/>
          </p:nvSpPr>
          <p:spPr>
            <a:xfrm>
              <a:off x="5364088" y="1752943"/>
              <a:ext cx="2016224" cy="648075"/>
            </a:xfrm>
            <a:prstGeom prst="rect">
              <a:avLst/>
            </a:prstGeom>
            <a:solidFill>
              <a:schemeClr val="bg1"/>
            </a:solidFill>
            <a:ln>
              <a:solidFill>
                <a:srgbClr val="CA4C2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ru-RU" sz="1400" b="1" dirty="0">
                  <a:solidFill>
                    <a:schemeClr val="tx1"/>
                  </a:solidFill>
                </a:rPr>
                <a:t>Визуальный</a:t>
              </a:r>
              <a:endParaRPr lang="ru-RU" sz="1100" i="1" dirty="0">
                <a:solidFill>
                  <a:schemeClr val="tx1"/>
                </a:solidFill>
              </a:endParaRPr>
            </a:p>
            <a:p>
              <a:pPr algn="ctr"/>
              <a:r>
                <a:rPr lang="ru-RU" sz="1100" i="1" dirty="0">
                  <a:solidFill>
                    <a:schemeClr val="tx1"/>
                  </a:solidFill>
                </a:rPr>
                <a:t>Послушай, нарисуй историю, перескажи </a:t>
              </a:r>
              <a:endParaRPr lang="en-RU" sz="1400" b="1" dirty="0">
                <a:solidFill>
                  <a:schemeClr val="tx1"/>
                </a:solidFill>
              </a:endParaRPr>
            </a:p>
          </p:txBody>
        </p:sp>
      </p:grpSp>
    </p:spTree>
    <p:extLst>
      <p:ext uri="{BB962C8B-B14F-4D97-AF65-F5344CB8AC3E}">
        <p14:creationId xmlns:p14="http://schemas.microsoft.com/office/powerpoint/2010/main" val="343328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D8538DB-3E49-956D-1EE3-2B69614BA870}"/>
              </a:ext>
            </a:extLst>
          </p:cNvPr>
          <p:cNvGrpSpPr/>
          <p:nvPr/>
        </p:nvGrpSpPr>
        <p:grpSpPr>
          <a:xfrm>
            <a:off x="1331640" y="1635646"/>
            <a:ext cx="6084168" cy="2145918"/>
            <a:chOff x="0" y="1059582"/>
            <a:chExt cx="9144000" cy="3225137"/>
          </a:xfrm>
        </p:grpSpPr>
        <p:pic>
          <p:nvPicPr>
            <p:cNvPr id="5122" name="Picture 2" descr="Аудиокассеты: Зачем их слушают в 2019-м | МПБК Очаково - натуральные напитки">
              <a:extLst>
                <a:ext uri="{FF2B5EF4-FFF2-40B4-BE49-F238E27FC236}">
                  <a16:creationId xmlns:a16="http://schemas.microsoft.com/office/drawing/2014/main" id="{235546A7-16B6-CE1E-02DC-781368C875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26" t="20239" r="23226" b="16255"/>
            <a:stretch/>
          </p:blipFill>
          <p:spPr bwMode="auto">
            <a:xfrm>
              <a:off x="2123728" y="1059582"/>
              <a:ext cx="4896544" cy="32251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0EE9A7-A260-ED3C-C9CA-DECC28DB0154}"/>
                </a:ext>
              </a:extLst>
            </p:cNvPr>
            <p:cNvSpPr txBox="1"/>
            <p:nvPr/>
          </p:nvSpPr>
          <p:spPr>
            <a:xfrm>
              <a:off x="0" y="1419622"/>
              <a:ext cx="9144000" cy="601332"/>
            </a:xfrm>
            <a:prstGeom prst="rect">
              <a:avLst/>
            </a:prstGeom>
            <a:noFill/>
          </p:spPr>
          <p:txBody>
            <a:bodyPr wrap="square" rtlCol="0">
              <a:spAutoFit/>
            </a:bodyPr>
            <a:lstStyle/>
            <a:p>
              <a:pPr algn="ctr"/>
              <a:r>
                <a:rPr lang="ru-RU" sz="2000" i="1" dirty="0"/>
                <a:t>Память</a:t>
              </a:r>
            </a:p>
          </p:txBody>
        </p:sp>
      </p:grpSp>
    </p:spTree>
    <p:extLst>
      <p:ext uri="{BB962C8B-B14F-4D97-AF65-F5344CB8AC3E}">
        <p14:creationId xmlns:p14="http://schemas.microsoft.com/office/powerpoint/2010/main" val="2347888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Селективная реконструкция событий </a:t>
            </a:r>
          </a:p>
        </p:txBody>
      </p:sp>
      <p:pic>
        <p:nvPicPr>
          <p:cNvPr id="2050" name="Picture 2" descr="Самые яркие воспоминания о детстве, которого больше нет » BigPicture.ru">
            <a:extLst>
              <a:ext uri="{FF2B5EF4-FFF2-40B4-BE49-F238E27FC236}">
                <a16:creationId xmlns:a16="http://schemas.microsoft.com/office/drawing/2014/main" id="{7C10E175-C1DF-5F41-00A5-FAA10C05B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336374"/>
            <a:ext cx="4392488" cy="2948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160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Знания опирающиеся на эмоции</a:t>
            </a:r>
          </a:p>
        </p:txBody>
      </p:sp>
      <p:sp>
        <p:nvSpPr>
          <p:cNvPr id="2" name="TextBox 1">
            <a:extLst>
              <a:ext uri="{FF2B5EF4-FFF2-40B4-BE49-F238E27FC236}">
                <a16:creationId xmlns:a16="http://schemas.microsoft.com/office/drawing/2014/main" id="{9507BA1A-E61D-9D1D-79F9-01D6FA80E48B}"/>
              </a:ext>
            </a:extLst>
          </p:cNvPr>
          <p:cNvSpPr txBox="1"/>
          <p:nvPr/>
        </p:nvSpPr>
        <p:spPr>
          <a:xfrm>
            <a:off x="1043608" y="1995686"/>
            <a:ext cx="3230949" cy="1815882"/>
          </a:xfrm>
          <a:prstGeom prst="rect">
            <a:avLst/>
          </a:prstGeom>
          <a:noFill/>
        </p:spPr>
        <p:txBody>
          <a:bodyPr wrap="none" rtlCol="0">
            <a:spAutoFit/>
          </a:bodyPr>
          <a:lstStyle/>
          <a:p>
            <a:r>
              <a:rPr lang="ru-RU" sz="1400" b="1" i="1" dirty="0"/>
              <a:t>Что дарит положительные эмоции? </a:t>
            </a:r>
          </a:p>
          <a:p>
            <a:endParaRPr lang="ru-RU" sz="1400" b="1" dirty="0"/>
          </a:p>
          <a:p>
            <a:pPr marL="285750" indent="-285750">
              <a:buFont typeface="Arial" panose="020B0604020202020204" pitchFamily="34" charset="0"/>
              <a:buChar char="•"/>
            </a:pPr>
            <a:r>
              <a:rPr lang="ru-RU" sz="1400" dirty="0"/>
              <a:t>Чепуха </a:t>
            </a:r>
          </a:p>
          <a:p>
            <a:pPr marL="285750" indent="-285750">
              <a:buFont typeface="Arial" panose="020B0604020202020204" pitchFamily="34" charset="0"/>
              <a:buChar char="•"/>
            </a:pPr>
            <a:r>
              <a:rPr lang="ru-RU" sz="1400" dirty="0"/>
              <a:t>Сюрприз или интрига </a:t>
            </a:r>
          </a:p>
          <a:p>
            <a:pPr marL="285750" indent="-285750">
              <a:buFont typeface="Arial" panose="020B0604020202020204" pitchFamily="34" charset="0"/>
              <a:buChar char="•"/>
            </a:pPr>
            <a:r>
              <a:rPr lang="ru-RU" sz="1400" dirty="0"/>
              <a:t>Реалии и атрибуты взрослых</a:t>
            </a:r>
          </a:p>
          <a:p>
            <a:pPr marL="285750" indent="-285750">
              <a:buFont typeface="Arial" panose="020B0604020202020204" pitchFamily="34" charset="0"/>
              <a:buChar char="•"/>
            </a:pPr>
            <a:r>
              <a:rPr lang="ru-RU" sz="1400" dirty="0"/>
              <a:t>Подвижный элемент   </a:t>
            </a:r>
          </a:p>
          <a:p>
            <a:pPr marL="285750" indent="-285750">
              <a:buFont typeface="Arial" panose="020B0604020202020204" pitchFamily="34" charset="0"/>
              <a:buChar char="•"/>
            </a:pPr>
            <a:r>
              <a:rPr lang="ru-RU" sz="1400" dirty="0"/>
              <a:t>Любимые персонажи </a:t>
            </a:r>
          </a:p>
          <a:p>
            <a:pPr marL="285750" indent="-285750">
              <a:buFont typeface="Arial" panose="020B0604020202020204" pitchFamily="34" charset="0"/>
              <a:buChar char="•"/>
            </a:pPr>
            <a:r>
              <a:rPr lang="ru-RU" sz="1400" dirty="0"/>
              <a:t>Персонализация </a:t>
            </a:r>
            <a:endParaRPr lang="en-RU" sz="1400" dirty="0"/>
          </a:p>
        </p:txBody>
      </p:sp>
      <p:pic>
        <p:nvPicPr>
          <p:cNvPr id="1026" name="Picture 2">
            <a:extLst>
              <a:ext uri="{FF2B5EF4-FFF2-40B4-BE49-F238E27FC236}">
                <a16:creationId xmlns:a16="http://schemas.microsoft.com/office/drawing/2014/main" id="{778CB696-4672-972C-DE95-1BBFFEF751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7"/>
          <a:stretch/>
        </p:blipFill>
        <p:spPr bwMode="auto">
          <a:xfrm>
            <a:off x="5573661" y="1581528"/>
            <a:ext cx="2605189" cy="264419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550ADB2-9524-1B24-C14E-C52981C1CBDF}"/>
              </a:ext>
            </a:extLst>
          </p:cNvPr>
          <p:cNvSpPr txBox="1"/>
          <p:nvPr/>
        </p:nvSpPr>
        <p:spPr>
          <a:xfrm>
            <a:off x="179512" y="4371950"/>
            <a:ext cx="6696744" cy="276999"/>
          </a:xfrm>
          <a:prstGeom prst="rect">
            <a:avLst/>
          </a:prstGeom>
          <a:noFill/>
        </p:spPr>
        <p:txBody>
          <a:bodyPr wrap="square" rtlCol="0">
            <a:spAutoFit/>
          </a:bodyPr>
          <a:lstStyle/>
          <a:p>
            <a:r>
              <a:rPr lang="ru-RU" sz="1200" dirty="0"/>
              <a:t>Морозов, А. Ю. (</a:t>
            </a:r>
            <a:r>
              <a:rPr lang="en-US" sz="1200" dirty="0"/>
              <a:t>20</a:t>
            </a:r>
            <a:r>
              <a:rPr lang="ru-RU" sz="1200" dirty="0"/>
              <a:t>23). </a:t>
            </a:r>
            <a:r>
              <a:rPr lang="en-US" sz="1200" dirty="0"/>
              <a:t>Mishkie Grammar, Book 1</a:t>
            </a:r>
            <a:r>
              <a:rPr lang="ru-RU" sz="1200" dirty="0"/>
              <a:t>. Титул</a:t>
            </a:r>
            <a:r>
              <a:rPr lang="en-US" sz="1200" dirty="0"/>
              <a:t>. </a:t>
            </a:r>
            <a:endParaRPr lang="en-RU" sz="1200" dirty="0"/>
          </a:p>
        </p:txBody>
      </p:sp>
    </p:spTree>
    <p:extLst>
      <p:ext uri="{BB962C8B-B14F-4D97-AF65-F5344CB8AC3E}">
        <p14:creationId xmlns:p14="http://schemas.microsoft.com/office/powerpoint/2010/main" val="2607136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8BE622-D148-D38C-D929-96263782AB89}"/>
              </a:ext>
            </a:extLst>
          </p:cNvPr>
          <p:cNvSpPr txBox="1"/>
          <p:nvPr/>
        </p:nvSpPr>
        <p:spPr>
          <a:xfrm>
            <a:off x="0" y="858781"/>
            <a:ext cx="9144000" cy="369332"/>
          </a:xfrm>
          <a:prstGeom prst="rect">
            <a:avLst/>
          </a:prstGeom>
          <a:noFill/>
        </p:spPr>
        <p:txBody>
          <a:bodyPr wrap="square" rtlCol="0">
            <a:spAutoFit/>
          </a:bodyPr>
          <a:lstStyle/>
          <a:p>
            <a:pPr algn="ctr"/>
            <a:r>
              <a:rPr lang="ru-RU" b="1" dirty="0"/>
              <a:t>Концепция активного обучения</a:t>
            </a:r>
          </a:p>
        </p:txBody>
      </p:sp>
      <p:sp>
        <p:nvSpPr>
          <p:cNvPr id="3" name="TextBox 2">
            <a:extLst>
              <a:ext uri="{FF2B5EF4-FFF2-40B4-BE49-F238E27FC236}">
                <a16:creationId xmlns:a16="http://schemas.microsoft.com/office/drawing/2014/main" id="{A550ADB2-9524-1B24-C14E-C52981C1CBDF}"/>
              </a:ext>
            </a:extLst>
          </p:cNvPr>
          <p:cNvSpPr txBox="1"/>
          <p:nvPr/>
        </p:nvSpPr>
        <p:spPr>
          <a:xfrm>
            <a:off x="179512" y="4371950"/>
            <a:ext cx="6696744" cy="276999"/>
          </a:xfrm>
          <a:prstGeom prst="rect">
            <a:avLst/>
          </a:prstGeom>
          <a:noFill/>
        </p:spPr>
        <p:txBody>
          <a:bodyPr wrap="square" rtlCol="0">
            <a:spAutoFit/>
          </a:bodyPr>
          <a:lstStyle/>
          <a:p>
            <a:r>
              <a:rPr lang="ru-RU" sz="1200" dirty="0"/>
              <a:t>Морозов, А. Ю. (</a:t>
            </a:r>
            <a:r>
              <a:rPr lang="en-US" sz="1200" dirty="0"/>
              <a:t>20</a:t>
            </a:r>
            <a:r>
              <a:rPr lang="ru-RU" sz="1200" dirty="0"/>
              <a:t>23). </a:t>
            </a:r>
            <a:r>
              <a:rPr lang="en-US" sz="1200" dirty="0"/>
              <a:t>Mishkie Grammar, Book 1</a:t>
            </a:r>
            <a:r>
              <a:rPr lang="ru-RU" sz="1200" dirty="0"/>
              <a:t>. Титул</a:t>
            </a:r>
            <a:r>
              <a:rPr lang="en-US" sz="1200" dirty="0"/>
              <a:t>. </a:t>
            </a:r>
            <a:endParaRPr lang="en-RU" sz="1200" dirty="0"/>
          </a:p>
        </p:txBody>
      </p:sp>
      <p:pic>
        <p:nvPicPr>
          <p:cNvPr id="6" name="Picture 5" descr="A piece of cake with candles&#10;&#10;Description automatically generated">
            <a:extLst>
              <a:ext uri="{FF2B5EF4-FFF2-40B4-BE49-F238E27FC236}">
                <a16:creationId xmlns:a16="http://schemas.microsoft.com/office/drawing/2014/main" id="{E45A8AD6-F8B4-C4A3-DCA3-71735BA01B6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39239" y="1548415"/>
            <a:ext cx="3474033" cy="2736304"/>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FCDCD6B9-156B-8B85-1B8D-0B507E8BF18D}"/>
              </a:ext>
            </a:extLst>
          </p:cNvPr>
          <p:cNvSpPr txBox="1"/>
          <p:nvPr/>
        </p:nvSpPr>
        <p:spPr>
          <a:xfrm>
            <a:off x="1043608" y="2007802"/>
            <a:ext cx="3528392" cy="1600438"/>
          </a:xfrm>
          <a:prstGeom prst="rect">
            <a:avLst/>
          </a:prstGeom>
          <a:noFill/>
        </p:spPr>
        <p:txBody>
          <a:bodyPr wrap="square" rtlCol="0">
            <a:spAutoFit/>
          </a:bodyPr>
          <a:lstStyle/>
          <a:p>
            <a:r>
              <a:rPr lang="ru-RU" sz="1400" b="1" i="1" dirty="0"/>
              <a:t>Помогает запоминанию: </a:t>
            </a:r>
          </a:p>
          <a:p>
            <a:endParaRPr lang="ru-RU" sz="1400" b="1" dirty="0"/>
          </a:p>
          <a:p>
            <a:pPr marL="285750" indent="-285750">
              <a:buFont typeface="Arial" panose="020B0604020202020204" pitchFamily="34" charset="0"/>
              <a:buChar char="•"/>
            </a:pPr>
            <a:r>
              <a:rPr lang="ru-RU" sz="1400" dirty="0"/>
              <a:t>Сократовский диалог вместо лекций </a:t>
            </a:r>
          </a:p>
          <a:p>
            <a:pPr marL="285750" indent="-285750">
              <a:buFont typeface="Arial" panose="020B0604020202020204" pitchFamily="34" charset="0"/>
              <a:buChar char="•"/>
            </a:pPr>
            <a:r>
              <a:rPr lang="ru-RU" sz="1400" dirty="0"/>
              <a:t>Индукция вместо дедукции</a:t>
            </a:r>
          </a:p>
          <a:p>
            <a:pPr marL="285750" indent="-285750">
              <a:buFont typeface="Arial" panose="020B0604020202020204" pitchFamily="34" charset="0"/>
              <a:buChar char="•"/>
            </a:pPr>
            <a:r>
              <a:rPr lang="en-US" sz="1400" dirty="0"/>
              <a:t>Think-pair-share</a:t>
            </a:r>
            <a:r>
              <a:rPr lang="ru-RU" sz="1400" dirty="0"/>
              <a:t> </a:t>
            </a:r>
            <a:endParaRPr lang="en-US" sz="1400" dirty="0"/>
          </a:p>
          <a:p>
            <a:pPr marL="285750" indent="-285750">
              <a:buFont typeface="Arial" panose="020B0604020202020204" pitchFamily="34" charset="0"/>
              <a:buChar char="•"/>
            </a:pPr>
            <a:r>
              <a:rPr lang="ru-RU" sz="1400" dirty="0"/>
              <a:t>Мозговой штурм </a:t>
            </a:r>
            <a:endParaRPr lang="en-US" sz="1400" dirty="0"/>
          </a:p>
          <a:p>
            <a:pPr marL="285750" indent="-285750">
              <a:buFont typeface="Arial" panose="020B0604020202020204" pitchFamily="34" charset="0"/>
              <a:buChar char="•"/>
            </a:pPr>
            <a:r>
              <a:rPr lang="ru-RU" sz="1400" dirty="0"/>
              <a:t>Перевернутое обучение </a:t>
            </a:r>
          </a:p>
        </p:txBody>
      </p:sp>
    </p:spTree>
    <p:extLst>
      <p:ext uri="{BB962C8B-B14F-4D97-AF65-F5344CB8AC3E}">
        <p14:creationId xmlns:p14="http://schemas.microsoft.com/office/powerpoint/2010/main" val="260310360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TotalTime>
  <Words>628</Words>
  <Application>Microsoft Macintosh PowerPoint</Application>
  <PresentationFormat>On-screen Show (16:9)</PresentationFormat>
  <Paragraphs>184</Paragraphs>
  <Slides>24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Тема Office</vt:lpstr>
      <vt:lpstr>Revision and Recycling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cheba</dc:creator>
  <cp:lastModifiedBy>Artem Morozov</cp:lastModifiedBy>
  <cp:revision>125</cp:revision>
  <dcterms:created xsi:type="dcterms:W3CDTF">2023-03-27T17:12:42Z</dcterms:created>
  <dcterms:modified xsi:type="dcterms:W3CDTF">2023-11-15T12:59:17Z</dcterms:modified>
</cp:coreProperties>
</file>