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90" r:id="rId3"/>
    <p:sldId id="291" r:id="rId4"/>
    <p:sldId id="292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6247B-0149-4145-8AD7-B54F682B9D33}" v="1131" dt="2021-11-24T13:14:32.071"/>
    <p1510:client id="{8D32834D-A223-4AE9-9AF4-63CCE4A116CC}" v="11" dt="2021-12-09T08:36:36.312"/>
    <p1510:client id="{9689A146-9AE9-46A1-B5A2-A0C3BFAEF1C8}" v="31" dt="2021-11-24T14:00:10.991"/>
    <p1510:client id="{D4591A72-018C-4CF7-8597-DAAEF35C8670}" v="379" dt="2021-12-09T07:54:50.289"/>
    <p1510:client id="{E7962672-4114-4F36-AECC-24C102305302}" v="99" dt="2021-11-24T13:34:13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.rgdb.ru/" TargetMode="External"/><Relationship Id="rId2" Type="http://schemas.openxmlformats.org/officeDocument/2006/relationships/hyperlink" Target="https://arzamas.academy/special/kids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eb-landia.ru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8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3.emf"/><Relationship Id="rId21" Type="http://schemas.openxmlformats.org/officeDocument/2006/relationships/image" Target="../media/image12.emf"/><Relationship Id="rId7" Type="http://schemas.openxmlformats.org/officeDocument/2006/relationships/image" Target="../media/image5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10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5" Type="http://schemas.openxmlformats.org/officeDocument/2006/relationships/image" Target="../media/image9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11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6.emf"/><Relationship Id="rId14" Type="http://schemas.openxmlformats.org/officeDocument/2006/relationships/hyperlink" Target="https://www.facebook.com/digital.septembe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CA509-E378-486D-BE99-A7A6444DD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2182018"/>
            <a:ext cx="4087306" cy="1672189"/>
          </a:xfrm>
        </p:spPr>
        <p:txBody>
          <a:bodyPr anchor="b">
            <a:normAutofit/>
          </a:bodyPr>
          <a:lstStyle/>
          <a:p>
            <a:pPr algn="l"/>
            <a:r>
              <a:rPr lang="ru-RU" sz="3200" b="1" dirty="0">
                <a:latin typeface="Times New Roman"/>
                <a:cs typeface="Calibri Light"/>
              </a:rPr>
              <a:t>Прививка чтением, или я научу тебя любить книги.</a:t>
            </a:r>
            <a:endParaRPr lang="ru-RU" sz="3200" b="1">
              <a:latin typeface="Times New Roman"/>
              <a:cs typeface="Times New Roman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64A5CB0-0455-4970-AD95-C13CB7BDD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ru-RU" sz="2000">
              <a:latin typeface="Times New Roman"/>
              <a:cs typeface="Calibri"/>
            </a:endParaRPr>
          </a:p>
          <a:p>
            <a:pPr algn="l"/>
            <a:endParaRPr lang="ru-RU" sz="2000" b="1" dirty="0">
              <a:latin typeface="Times New Roman"/>
              <a:cs typeface="Calibri"/>
            </a:endParaRPr>
          </a:p>
          <a:p>
            <a:pPr algn="l"/>
            <a:r>
              <a:rPr lang="ru-RU" sz="2000" b="1" dirty="0">
                <a:solidFill>
                  <a:srgbClr val="FF0000"/>
                </a:solidFill>
                <a:latin typeface="Times New Roman"/>
                <a:cs typeface="Calibri"/>
              </a:rPr>
              <a:t>Дмитрий Дворецкий</a:t>
            </a:r>
            <a:endParaRPr lang="ru-RU" sz="2000" b="1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10" name="Picture 4" descr="Лучшие представления книг, похожих на сердце">
            <a:extLst>
              <a:ext uri="{FF2B5EF4-FFF2-40B4-BE49-F238E27FC236}">
                <a16:creationId xmlns:a16="http://schemas.microsoft.com/office/drawing/2014/main" id="{ECCC744E-3326-4768-AF89-BEECC625F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5" b="2"/>
          <a:stretch/>
        </p:blipFill>
        <p:spPr>
          <a:xfrm>
            <a:off x="1" y="625532"/>
            <a:ext cx="6209630" cy="577754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32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B7B533D-201F-4932-895B-997751307D13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2. Не заставлять;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614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B7B533D-201F-4932-895B-997751307D13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3. Не запрещать читать,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то что он хочет;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325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B7B533D-201F-4932-895B-997751307D13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/>
              <a:ea typeface="+mj-lt"/>
              <a:cs typeface="Times New Roman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4. Не надо сравнивать;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29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B7B533D-201F-4932-895B-997751307D13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/>
              <a:ea typeface="+mj-lt"/>
              <a:cs typeface="Times New Roman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5. Не надо поднимать панику;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7932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B7B533D-201F-4932-895B-997751307D13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/>
              <a:ea typeface="+mj-lt"/>
              <a:cs typeface="Times New Roman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6. Не нужно отказывается в пользу </a:t>
            </a:r>
            <a:br>
              <a:rPr lang="ru-RU" dirty="0">
                <a:latin typeface="Times New Roman"/>
                <a:ea typeface="+mj-lt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книги от: аудиокниг, диафильмов, </a:t>
            </a:r>
            <a:br>
              <a:rPr lang="ru-RU" dirty="0">
                <a:latin typeface="Times New Roman"/>
                <a:ea typeface="+mj-lt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спектаклей, фильмов;</a:t>
            </a:r>
            <a:br>
              <a:rPr lang="ru-RU" dirty="0">
                <a:latin typeface="Times New Roman"/>
                <a:ea typeface="+mj-lt"/>
                <a:cs typeface="Times New Roman"/>
              </a:rPr>
            </a:br>
            <a:endParaRPr lang="ru-RU">
              <a:latin typeface="Times New Roman"/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67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B7B533D-201F-4932-895B-997751307D13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/>
              <a:ea typeface="+mj-lt"/>
              <a:cs typeface="Times New Roman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7. Не нужно из чтения делать культа.</a:t>
            </a:r>
            <a:br>
              <a:rPr lang="ru-RU" dirty="0">
                <a:latin typeface="Times New Roman"/>
                <a:ea typeface="+mj-lt"/>
                <a:cs typeface="Times New Roman"/>
              </a:rPr>
            </a:br>
            <a:br>
              <a:rPr lang="ru-RU" dirty="0"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7334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2C90E8-D632-49BA-996B-D1AD39B34254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А так можно и попробовать (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лайфхаки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):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endParaRPr lang="ru-RU" dirty="0">
              <a:solidFill>
                <a:schemeClr val="bg1"/>
              </a:solidFill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482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2C90E8-D632-49BA-996B-D1AD39B34254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1. Читайте ребёнку вслух,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как папы, так и мамы;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8622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2C90E8-D632-49BA-996B-D1AD39B34254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2. Будет хорошо, если дома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со временем появится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библиотека для малыша;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885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2C90E8-D632-49BA-996B-D1AD39B34254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3. Расскажите ребёнку, а самое </a:t>
            </a:r>
            <a:endParaRPr lang="ru-RU" dirty="0">
              <a:solidFill>
                <a:schemeClr val="bg1"/>
              </a:solidFill>
              <a:latin typeface="Calibri"/>
              <a:ea typeface="+mj-lt"/>
              <a:cs typeface="Calibri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главное покажите, что есть </a:t>
            </a:r>
            <a:endParaRPr lang="ru-RU" dirty="0">
              <a:solidFill>
                <a:schemeClr val="bg1"/>
              </a:solidFill>
              <a:latin typeface="Calibri"/>
              <a:ea typeface="+mj-lt"/>
              <a:cs typeface="Calibri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библиотеки, книжные </a:t>
            </a:r>
            <a:endParaRPr lang="ru-RU" dirty="0">
              <a:solidFill>
                <a:schemeClr val="bg1"/>
              </a:solidFill>
              <a:latin typeface="Calibri"/>
              <a:ea typeface="+mj-lt"/>
              <a:cs typeface="Calibri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фестивали/развалы, 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блошиные рынки;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33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FE7A23DF-B90A-4C04-A172-F16997E66D6D}"/>
              </a:ext>
            </a:extLst>
          </p:cNvPr>
          <p:cNvSpPr txBox="1">
            <a:spLocks/>
          </p:cNvSpPr>
          <p:nvPr/>
        </p:nvSpPr>
        <p:spPr>
          <a:xfrm>
            <a:off x="838200" y="3498"/>
            <a:ext cx="10515600" cy="6853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dirty="0">
                <a:latin typeface="Times New Roman"/>
                <a:cs typeface="Calibri Light"/>
              </a:rPr>
              <a:t>Книги главный </a:t>
            </a:r>
            <a:br>
              <a:rPr lang="ru-RU" sz="4400" dirty="0">
                <a:latin typeface="Times New Roman"/>
                <a:cs typeface="Calibri Light"/>
              </a:rPr>
            </a:br>
            <a:r>
              <a:rPr lang="ru-RU" sz="4400" dirty="0">
                <a:latin typeface="Times New Roman"/>
                <a:cs typeface="Calibri Light"/>
              </a:rPr>
              <a:t>источник информации!</a:t>
            </a:r>
          </a:p>
        </p:txBody>
      </p:sp>
    </p:spTree>
    <p:extLst>
      <p:ext uri="{BB962C8B-B14F-4D97-AF65-F5344CB8AC3E}">
        <p14:creationId xmlns:p14="http://schemas.microsoft.com/office/powerpoint/2010/main" val="229307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2C90E8-D632-49BA-996B-D1AD39B34254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4. Дайте возможность выбирать книги;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310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2C90E8-D632-49BA-996B-D1AD39B34254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5. Попробуйте придумать свою книгу;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5928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2C90E8-D632-49BA-996B-D1AD39B34254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r>
              <a:rPr lang="ru-RU" sz="7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6. Выбирайте яркие книги и пусть </a:t>
            </a:r>
            <a:endParaRPr lang="ru-RU" sz="7000">
              <a:solidFill>
                <a:schemeClr val="bg1"/>
              </a:solidFill>
              <a:latin typeface="Calibri"/>
              <a:ea typeface="+mj-lt"/>
              <a:cs typeface="Calibri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они остаются дома на самом </a:t>
            </a:r>
            <a:endParaRPr lang="ru-RU" sz="7000">
              <a:solidFill>
                <a:schemeClr val="bg1"/>
              </a:solidFill>
              <a:latin typeface="Calibri"/>
              <a:ea typeface="+mj-lt"/>
              <a:cs typeface="Calibri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видном месте;</a:t>
            </a:r>
            <a:br>
              <a:rPr lang="ru-RU" dirty="0"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251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2C90E8-D632-49BA-996B-D1AD39B34254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r>
              <a:rPr lang="ru-RU" sz="7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6. Выбирайте яркие книги и пусть </a:t>
            </a:r>
            <a:endParaRPr lang="ru-RU" sz="7000">
              <a:solidFill>
                <a:schemeClr val="bg1"/>
              </a:solidFill>
              <a:latin typeface="Calibri"/>
              <a:ea typeface="+mj-lt"/>
              <a:cs typeface="Calibri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они остаются дома на самом </a:t>
            </a:r>
            <a:endParaRPr lang="ru-RU" sz="7000">
              <a:solidFill>
                <a:schemeClr val="bg1"/>
              </a:solidFill>
              <a:latin typeface="Calibri"/>
              <a:ea typeface="+mj-lt"/>
              <a:cs typeface="Calibri"/>
            </a:endParaRPr>
          </a:p>
          <a:p>
            <a:pPr algn="ctr"/>
            <a:r>
              <a:rPr lang="ru-RU" sz="7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видном месте;</a:t>
            </a:r>
            <a:br>
              <a:rPr lang="ru-RU" dirty="0"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0194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2C90E8-D632-49BA-996B-D1AD39B34254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endParaRPr lang="ru-RU" dirty="0">
              <a:ea typeface="+mj-lt"/>
              <a:cs typeface="+mj-lt"/>
            </a:endParaRPr>
          </a:p>
          <a:p>
            <a:pPr algn="ctr"/>
            <a:br>
              <a:rPr lang="ru-RU" dirty="0">
                <a:ea typeface="+mj-lt"/>
                <a:cs typeface="+mj-lt"/>
              </a:rPr>
            </a:br>
            <a:r>
              <a:rPr lang="ru-RU" sz="8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7. Покупайте книги с элементами игры, </a:t>
            </a:r>
            <a:endParaRPr lang="ru-RU" sz="8000">
              <a:solidFill>
                <a:schemeClr val="bg1"/>
              </a:solidFill>
              <a:latin typeface="Calibri"/>
              <a:ea typeface="+mj-lt"/>
              <a:cs typeface="Calibri"/>
            </a:endParaRPr>
          </a:p>
          <a:p>
            <a:pPr algn="ctr"/>
            <a:r>
              <a:rPr lang="ru-RU" sz="8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лабиринты, </a:t>
            </a:r>
            <a:r>
              <a:rPr lang="ru-RU" sz="8000" dirty="0" err="1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пазлы</a:t>
            </a:r>
            <a:r>
              <a:rPr lang="ru-RU" sz="8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, раскладушки,</a:t>
            </a:r>
            <a:br>
              <a:rPr lang="ru-RU" sz="8000" dirty="0">
                <a:latin typeface="Times New Roman"/>
                <a:ea typeface="+mj-lt"/>
                <a:cs typeface="Times New Roman"/>
              </a:rPr>
            </a:br>
            <a:r>
              <a:rPr lang="ru-RU" sz="8000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 раскраски и т.д.   </a:t>
            </a:r>
            <a:endParaRPr lang="ru-RU" sz="8000">
              <a:solidFill>
                <a:schemeClr val="bg1"/>
              </a:solidFill>
              <a:ea typeface="+mj-lt"/>
              <a:cs typeface="+mj-lt"/>
            </a:endParaRPr>
          </a:p>
          <a:p>
            <a:pPr algn="ctr"/>
            <a:endParaRPr lang="ru-RU" dirty="0">
              <a:solidFill>
                <a:schemeClr val="bg1"/>
              </a:solidFill>
              <a:ea typeface="+mj-lt"/>
              <a:cs typeface="+mj-lt"/>
            </a:endParaRPr>
          </a:p>
          <a:p>
            <a:pPr algn="ctr"/>
            <a:br>
              <a:rPr lang="ru-RU" dirty="0"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Times New Roman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6860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50A2E906-65B6-46A9-832F-7D6A282C287C}"/>
              </a:ext>
            </a:extLst>
          </p:cNvPr>
          <p:cNvSpPr>
            <a:spLocks noGrp="1"/>
          </p:cNvSpPr>
          <p:nvPr/>
        </p:nvSpPr>
        <p:spPr>
          <a:xfrm>
            <a:off x="-3411" y="603961"/>
            <a:ext cx="4738048" cy="584069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1. "Осознанность. Как обрести 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гармонию в нашем безумном мире". 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Марк Уильямс и Денни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Пенман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2. "Сейчас! Не упусти момент 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— это все, что у тебя есть", 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Эрик Бертран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Ларссен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3. "Поток. Психология 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оптимального переживания", 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Михай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Чиксентмихайи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4. "7 шагов к стабильной самооценке", 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Борис Литвак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5. "Спасать или спасаться? 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Как избавиться от желания постоянно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опекать других и начать думать о себе", </a:t>
            </a: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Мелоди Битти</a:t>
            </a: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BAC5CDF-41C9-4A09-80A9-A34CBFFE844F}"/>
              </a:ext>
            </a:extLst>
          </p:cNvPr>
          <p:cNvSpPr txBox="1"/>
          <p:nvPr/>
        </p:nvSpPr>
        <p:spPr>
          <a:xfrm>
            <a:off x="4724399" y="2643117"/>
            <a:ext cx="7463049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>
                <a:latin typeface="Times New Roman"/>
              </a:rPr>
              <a:t>ШАГ №1: </a:t>
            </a:r>
            <a:r>
              <a:rPr lang="ru-RU" sz="3600" dirty="0">
                <a:latin typeface="Times New Roman"/>
                <a:cs typeface="Times New Roman"/>
              </a:rPr>
              <a:t>​</a:t>
            </a:r>
            <a:br>
              <a:rPr lang="ru-RU" sz="3600" dirty="0">
                <a:latin typeface="Times New Roman"/>
                <a:cs typeface="Times New Roman"/>
              </a:rPr>
            </a:br>
            <a:r>
              <a:rPr lang="ru-RU" sz="3600" dirty="0">
                <a:latin typeface="Times New Roman"/>
              </a:rPr>
              <a:t>"Воспитываем самого себя </a:t>
            </a:r>
            <a:r>
              <a:rPr lang="ru-RU" sz="3600" dirty="0">
                <a:latin typeface="Times New Roman"/>
                <a:cs typeface="Times New Roman"/>
              </a:rPr>
              <a:t>​</a:t>
            </a:r>
            <a:br>
              <a:rPr lang="ru-RU" sz="3600" dirty="0">
                <a:latin typeface="Times New Roman"/>
                <a:cs typeface="Times New Roman"/>
              </a:rPr>
            </a:br>
            <a:r>
              <a:rPr lang="ru-RU" sz="3600" dirty="0">
                <a:latin typeface="Times New Roman"/>
              </a:rPr>
              <a:t>или я осознанный взрослый"</a:t>
            </a:r>
            <a:r>
              <a:rPr lang="ru-RU" sz="3600" dirty="0">
                <a:latin typeface="Times New Roman"/>
                <a:cs typeface="Times New Roman"/>
              </a:rPr>
              <a:t>​</a:t>
            </a:r>
            <a:endParaRPr lang="ru-RU" sz="36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5263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17F8CC0E-86CA-43FE-9F58-632F025DE87B}"/>
              </a:ext>
            </a:extLst>
          </p:cNvPr>
          <p:cNvSpPr>
            <a:spLocks noGrp="1"/>
          </p:cNvSpPr>
          <p:nvPr/>
        </p:nvSpPr>
        <p:spPr>
          <a:xfrm>
            <a:off x="-3411" y="603961"/>
            <a:ext cx="4931391" cy="58179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1. "Общаться с ребенком. Как?",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Юлия Борисовна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Гиппенрейтер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2. "Отпустите их. Как подготовить  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детей к взрослой жизни",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Джули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Литкотт-Хеймс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3. "Тайная опора: привязанность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в жизни ребёнка",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Людмила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Петрановская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4. "Ваш непонятный ребёнок",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Екатерина Мурашова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br>
              <a:rPr lang="ru-RU" sz="2000" dirty="0"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5. "5 методов воспитания детей",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Михаил Литвак</a:t>
            </a:r>
            <a:endParaRPr lang="ru-RU" sz="2000" dirty="0">
              <a:solidFill>
                <a:schemeClr val="bg1"/>
              </a:solidFill>
              <a:latin typeface="Times New Roman"/>
              <a:cs typeface="Calibri Light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846FB9C8-E27A-46B7-A15A-B48571311840}"/>
              </a:ext>
            </a:extLst>
          </p:cNvPr>
          <p:cNvSpPr txBox="1"/>
          <p:nvPr/>
        </p:nvSpPr>
        <p:spPr>
          <a:xfrm>
            <a:off x="4917743" y="2779595"/>
            <a:ext cx="7269706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>
                <a:latin typeface="Times New Roman"/>
                <a:ea typeface="+mn-lt"/>
                <a:cs typeface="+mn-lt"/>
              </a:rPr>
              <a:t>ШАГ №2: </a:t>
            </a:r>
            <a:endParaRPr lang="ru-RU" dirty="0">
              <a:latin typeface="Times New Roman"/>
              <a:ea typeface="+mn-lt"/>
              <a:cs typeface="+mn-lt"/>
            </a:endParaRPr>
          </a:p>
          <a:p>
            <a:pPr algn="ctr"/>
            <a:r>
              <a:rPr lang="ru-RU" sz="3600" dirty="0">
                <a:latin typeface="Times New Roman"/>
                <a:ea typeface="+mn-lt"/>
                <a:cs typeface="+mn-lt"/>
              </a:rPr>
              <a:t>"Понять своего ребёнка"</a:t>
            </a:r>
            <a:endParaRPr lang="ru-RU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41816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56FEFFDE-9AFA-41E3-A197-5816B1E39D2B}"/>
              </a:ext>
            </a:extLst>
          </p:cNvPr>
          <p:cNvSpPr>
            <a:spLocks noGrp="1"/>
          </p:cNvSpPr>
          <p:nvPr/>
        </p:nvSpPr>
        <p:spPr>
          <a:xfrm>
            <a:off x="-3411" y="603961"/>
            <a:ext cx="4931391" cy="58179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1. Даниэль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Пеннак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, "Как роман"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2. Юлия Кузнецова, "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Расчитайка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.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Как помочь ребенку полюбить чтение?"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3. Марта </a:t>
            </a:r>
            <a:r>
              <a:rPr lang="ru-RU" sz="2000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Райцес</a:t>
            </a: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, </a:t>
            </a:r>
            <a:br>
              <a:rPr lang="en-US" dirty="0"/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"Читательский дневник"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4. Элла Берту,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"Книга как лекарство для детей"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5. Тимофеева, Игнатова, Шевченко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"Как научить ребёнка читать. </a:t>
            </a:r>
            <a:b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sz="2000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  Для детей от 4 до 6 лет"</a:t>
            </a:r>
            <a:endParaRPr lang="ru-RU" sz="2000" dirty="0">
              <a:solidFill>
                <a:schemeClr val="bg1"/>
              </a:solidFill>
              <a:latin typeface="Times New Roman"/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EDECF-3F0B-4A8E-8439-21D477410E6A}"/>
              </a:ext>
            </a:extLst>
          </p:cNvPr>
          <p:cNvSpPr txBox="1"/>
          <p:nvPr/>
        </p:nvSpPr>
        <p:spPr>
          <a:xfrm>
            <a:off x="4917743" y="2597625"/>
            <a:ext cx="726970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dirty="0">
                <a:latin typeface="Times New Roman"/>
                <a:ea typeface="+mn-lt"/>
                <a:cs typeface="+mn-lt"/>
              </a:rPr>
              <a:t>ШАГ №3: </a:t>
            </a:r>
            <a:endParaRPr lang="ru-RU">
              <a:latin typeface="Times New Roman"/>
              <a:ea typeface="+mn-lt"/>
              <a:cs typeface="+mn-lt"/>
            </a:endParaRPr>
          </a:p>
          <a:p>
            <a:pPr algn="ctr"/>
            <a:r>
              <a:rPr lang="ru-RU" sz="3600" dirty="0">
                <a:latin typeface="Times New Roman"/>
                <a:ea typeface="+mn-lt"/>
                <a:cs typeface="+mn-lt"/>
              </a:rPr>
              <a:t>"Помочь ребёнку </a:t>
            </a:r>
            <a:endParaRPr lang="ru-RU">
              <a:latin typeface="Times New Roman"/>
              <a:ea typeface="+mn-lt"/>
              <a:cs typeface="+mn-lt"/>
            </a:endParaRPr>
          </a:p>
          <a:p>
            <a:pPr algn="ctr"/>
            <a:r>
              <a:rPr lang="ru-RU" sz="3600" dirty="0">
                <a:latin typeface="Times New Roman"/>
                <a:ea typeface="+mn-lt"/>
                <a:cs typeface="+mn-lt"/>
              </a:rPr>
              <a:t>полюбить читать"</a:t>
            </a:r>
            <a:endParaRPr lang="ru-RU" dirty="0">
              <a:latin typeface="Times New Roman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4041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01209F8-0F74-4B18-BC8A-10D141CE25B7}"/>
              </a:ext>
            </a:extLst>
          </p:cNvPr>
          <p:cNvSpPr>
            <a:spLocks noGrp="1"/>
          </p:cNvSpPr>
          <p:nvPr/>
        </p:nvSpPr>
        <p:spPr>
          <a:xfrm>
            <a:off x="838200" y="8655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/>
                <a:cs typeface="Calibri Light"/>
              </a:rPr>
              <a:t>Электронные ресурсы, </a:t>
            </a:r>
            <a:br>
              <a:rPr lang="ru-RU" dirty="0">
                <a:latin typeface="Times New Roman"/>
                <a:cs typeface="Calibri Light"/>
              </a:rPr>
            </a:br>
            <a:r>
              <a:rPr lang="ru-RU" dirty="0">
                <a:latin typeface="Times New Roman"/>
                <a:cs typeface="Calibri Light"/>
              </a:rPr>
              <a:t>которые могут помочь в чтении: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EF7F996A-C505-47FF-84C6-2CD3DBF9F396}"/>
              </a:ext>
            </a:extLst>
          </p:cNvPr>
          <p:cNvSpPr>
            <a:spLocks noGrp="1"/>
          </p:cNvSpPr>
          <p:nvPr/>
        </p:nvSpPr>
        <p:spPr>
          <a:xfrm>
            <a:off x="838200" y="2962938"/>
            <a:ext cx="10515600" cy="3225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/>
                <a:cs typeface="Times New Roman"/>
                <a:hlinkClick r:id="rId2"/>
              </a:rPr>
              <a:t>Детская</a:t>
            </a:r>
            <a:r>
              <a:rPr lang="ru-RU" dirty="0">
                <a:latin typeface="Times New Roman"/>
                <a:cs typeface="Times New Roman"/>
                <a:hlinkClick r:id="rId2"/>
              </a:rPr>
              <a:t> </a:t>
            </a:r>
            <a:r>
              <a:rPr lang="ru-RU" b="1" dirty="0">
                <a:latin typeface="Times New Roman"/>
                <a:cs typeface="Times New Roman"/>
                <a:hlinkClick r:id="rId2"/>
              </a:rPr>
              <a:t>комната</a:t>
            </a:r>
            <a:r>
              <a:rPr lang="ru-RU" dirty="0">
                <a:latin typeface="Times New Roman"/>
                <a:cs typeface="Times New Roman"/>
                <a:hlinkClick r:id="rId2"/>
              </a:rPr>
              <a:t> Arzamas</a:t>
            </a:r>
            <a:endParaRPr lang="ru-RU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ea typeface="+mn-lt"/>
              <a:cs typeface="Times New Roman"/>
            </a:endParaRPr>
          </a:p>
          <a:p>
            <a:r>
              <a:rPr lang="ru-RU" b="1" dirty="0">
                <a:latin typeface="Times New Roman"/>
                <a:ea typeface="+mn-lt"/>
                <a:cs typeface="+mn-lt"/>
                <a:hlinkClick r:id="rId3"/>
              </a:rPr>
              <a:t>Национальная</a:t>
            </a:r>
            <a:r>
              <a:rPr lang="ru-RU" dirty="0">
                <a:latin typeface="Times New Roman"/>
                <a:ea typeface="+mn-lt"/>
                <a:cs typeface="+mn-lt"/>
                <a:hlinkClick r:id="rId3"/>
              </a:rPr>
              <a:t> </a:t>
            </a:r>
            <a:r>
              <a:rPr lang="ru-RU" b="1" dirty="0">
                <a:latin typeface="Times New Roman"/>
                <a:ea typeface="+mn-lt"/>
                <a:cs typeface="+mn-lt"/>
                <a:hlinkClick r:id="rId3"/>
              </a:rPr>
              <a:t>электронная</a:t>
            </a:r>
            <a:r>
              <a:rPr lang="ru-RU" dirty="0">
                <a:latin typeface="Times New Roman"/>
                <a:ea typeface="+mn-lt"/>
                <a:cs typeface="+mn-lt"/>
                <a:hlinkClick r:id="rId3"/>
              </a:rPr>
              <a:t> </a:t>
            </a:r>
            <a:r>
              <a:rPr lang="ru-RU" b="1" dirty="0">
                <a:latin typeface="Times New Roman"/>
                <a:ea typeface="+mn-lt"/>
                <a:cs typeface="+mn-lt"/>
                <a:hlinkClick r:id="rId3"/>
              </a:rPr>
              <a:t>детская</a:t>
            </a:r>
            <a:r>
              <a:rPr lang="ru-RU" dirty="0">
                <a:latin typeface="Times New Roman"/>
                <a:ea typeface="+mn-lt"/>
                <a:cs typeface="+mn-lt"/>
                <a:hlinkClick r:id="rId3"/>
              </a:rPr>
              <a:t> </a:t>
            </a:r>
            <a:r>
              <a:rPr lang="ru-RU" b="1" dirty="0">
                <a:latin typeface="Times New Roman"/>
                <a:ea typeface="+mn-lt"/>
                <a:cs typeface="+mn-lt"/>
                <a:hlinkClick r:id="rId3"/>
              </a:rPr>
              <a:t>библиотека</a:t>
            </a:r>
            <a:r>
              <a:rPr lang="ru-RU" dirty="0">
                <a:latin typeface="Times New Roman"/>
                <a:ea typeface="+mn-lt"/>
                <a:cs typeface="+mn-lt"/>
                <a:hlinkClick r:id="rId3"/>
              </a:rPr>
              <a:t>...</a:t>
            </a:r>
            <a:endParaRPr lang="ru-RU">
              <a:latin typeface="Times New Roman"/>
              <a:cs typeface="Calibri"/>
            </a:endParaRPr>
          </a:p>
          <a:p>
            <a:endParaRPr lang="ru-RU" dirty="0">
              <a:latin typeface="Times New Roman"/>
              <a:ea typeface="+mn-lt"/>
              <a:cs typeface="+mn-lt"/>
            </a:endParaRPr>
          </a:p>
          <a:p>
            <a:r>
              <a:rPr lang="ru-RU" b="1" dirty="0">
                <a:latin typeface="Times New Roman"/>
                <a:ea typeface="+mn-lt"/>
                <a:cs typeface="+mn-lt"/>
                <a:hlinkClick r:id="rId4"/>
              </a:rPr>
              <a:t>ВебЛандия</a:t>
            </a:r>
            <a:r>
              <a:rPr lang="ru-RU" dirty="0">
                <a:latin typeface="Times New Roman"/>
                <a:ea typeface="+mn-lt"/>
                <a:cs typeface="+mn-lt"/>
                <a:hlinkClick r:id="rId4"/>
              </a:rPr>
              <a:t> - лучшие сайты для детей</a:t>
            </a:r>
            <a:endParaRPr lang="ru-RU" dirty="0">
              <a:latin typeface="Times New Roman"/>
              <a:ea typeface="+mn-lt"/>
              <a:cs typeface="+mn-lt"/>
            </a:endParaRP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162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FF1AE-87D5-4935-BEC9-D9F0CF103923}"/>
              </a:ext>
            </a:extLst>
          </p:cNvPr>
          <p:cNvSpPr>
            <a:spLocks noGrp="1"/>
          </p:cNvSpPr>
          <p:nvPr/>
        </p:nvSpPr>
        <p:spPr>
          <a:xfrm>
            <a:off x="-3411" y="2673871"/>
            <a:ext cx="12198822" cy="134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/>
                <a:cs typeface="Calibri Light"/>
              </a:rPr>
              <a:t>Моя почта для связи: </a:t>
            </a:r>
            <a:br>
              <a:rPr lang="ru-RU" dirty="0">
                <a:latin typeface="Times New Roman"/>
                <a:cs typeface="Calibri Light"/>
              </a:rPr>
            </a:br>
            <a:r>
              <a:rPr lang="ru-RU" u="sng" dirty="0">
                <a:solidFill>
                  <a:schemeClr val="accent1"/>
                </a:solidFill>
                <a:latin typeface="Times New Roman"/>
                <a:cs typeface="Calibri Light"/>
              </a:rPr>
              <a:t>d.v.dvoretsky@inbox.ru</a:t>
            </a:r>
            <a:endParaRPr lang="ru-RU" u="sng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444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A3699F4D-6019-4C7D-A0D6-43CE8C1D92F6}"/>
              </a:ext>
            </a:extLst>
          </p:cNvPr>
          <p:cNvSpPr>
            <a:spLocks noGrp="1"/>
          </p:cNvSpPr>
          <p:nvPr/>
        </p:nvSpPr>
        <p:spPr>
          <a:xfrm>
            <a:off x="838200" y="1185"/>
            <a:ext cx="10515600" cy="6852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/>
                <a:cs typeface="Calibri Light"/>
              </a:rPr>
              <a:t>Слушать книги </a:t>
            </a:r>
            <a:br>
              <a:rPr lang="ru-RU" dirty="0">
                <a:latin typeface="Times New Roman"/>
                <a:cs typeface="Calibri Light"/>
              </a:rPr>
            </a:br>
            <a:r>
              <a:rPr lang="ru-RU" dirty="0">
                <a:latin typeface="Times New Roman"/>
                <a:cs typeface="Calibri Light"/>
              </a:rPr>
              <a:t>неравно читать!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247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1">
            <a:extLst>
              <a:ext uri="{FF2B5EF4-FFF2-40B4-BE49-F238E27FC236}">
                <a16:creationId xmlns:a16="http://schemas.microsoft.com/office/drawing/2014/main" id="{195815A1-02B5-4738-9239-648F28A4EEB0}"/>
              </a:ext>
            </a:extLst>
          </p:cNvPr>
          <p:cNvSpPr>
            <a:spLocks noGrp="1"/>
          </p:cNvSpPr>
          <p:nvPr/>
        </p:nvSpPr>
        <p:spPr>
          <a:xfrm>
            <a:off x="4018000" y="4029943"/>
            <a:ext cx="396044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15" name="Изображение 4">
            <a:hlinkClick r:id="rId2"/>
            <a:extLst>
              <a:ext uri="{FF2B5EF4-FFF2-40B4-BE49-F238E27FC236}">
                <a16:creationId xmlns:a16="http://schemas.microsoft.com/office/drawing/2014/main" id="{586FD331-445D-4074-94A1-95069FCFF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12" y="2172359"/>
            <a:ext cx="1872208" cy="417424"/>
          </a:xfrm>
          <a:prstGeom prst="rect">
            <a:avLst/>
          </a:prstGeom>
        </p:spPr>
      </p:pic>
      <p:pic>
        <p:nvPicPr>
          <p:cNvPr id="16" name="Изображение 5">
            <a:hlinkClick r:id="rId4"/>
            <a:extLst>
              <a:ext uri="{FF2B5EF4-FFF2-40B4-BE49-F238E27FC236}">
                <a16:creationId xmlns:a16="http://schemas.microsoft.com/office/drawing/2014/main" id="{48AE05AE-9567-474B-AB8D-CA74636A0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376" y="2172359"/>
            <a:ext cx="1872208" cy="417424"/>
          </a:xfrm>
          <a:prstGeom prst="rect">
            <a:avLst/>
          </a:prstGeom>
        </p:spPr>
      </p:pic>
      <p:pic>
        <p:nvPicPr>
          <p:cNvPr id="17" name="Изображение 7">
            <a:hlinkClick r:id="rId6"/>
            <a:extLst>
              <a:ext uri="{FF2B5EF4-FFF2-40B4-BE49-F238E27FC236}">
                <a16:creationId xmlns:a16="http://schemas.microsoft.com/office/drawing/2014/main" id="{C63F3FFA-655B-4488-BF04-BA54751FA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352" y="2172359"/>
            <a:ext cx="1872208" cy="417424"/>
          </a:xfrm>
          <a:prstGeom prst="rect">
            <a:avLst/>
          </a:prstGeom>
        </p:spPr>
      </p:pic>
      <p:pic>
        <p:nvPicPr>
          <p:cNvPr id="18" name="Изображение 8">
            <a:hlinkClick r:id="rId8"/>
            <a:extLst>
              <a:ext uri="{FF2B5EF4-FFF2-40B4-BE49-F238E27FC236}">
                <a16:creationId xmlns:a16="http://schemas.microsoft.com/office/drawing/2014/main" id="{C598B1F6-B448-4DDC-B44E-86EE1C0294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0008" y="2892438"/>
            <a:ext cx="1872208" cy="417424"/>
          </a:xfrm>
          <a:prstGeom prst="rect">
            <a:avLst/>
          </a:prstGeom>
        </p:spPr>
      </p:pic>
      <p:pic>
        <p:nvPicPr>
          <p:cNvPr id="19" name="Изображение 9">
            <a:hlinkClick r:id="rId10"/>
            <a:extLst>
              <a:ext uri="{FF2B5EF4-FFF2-40B4-BE49-F238E27FC236}">
                <a16:creationId xmlns:a16="http://schemas.microsoft.com/office/drawing/2014/main" id="{C319C13B-D738-4E10-A956-5A8DD361F5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6272" y="2892438"/>
            <a:ext cx="1872208" cy="417424"/>
          </a:xfrm>
          <a:prstGeom prst="rect">
            <a:avLst/>
          </a:prstGeom>
        </p:spPr>
      </p:pic>
      <p:pic>
        <p:nvPicPr>
          <p:cNvPr id="20" name="Изображение 10">
            <a:hlinkClick r:id="rId12"/>
            <a:extLst>
              <a:ext uri="{FF2B5EF4-FFF2-40B4-BE49-F238E27FC236}">
                <a16:creationId xmlns:a16="http://schemas.microsoft.com/office/drawing/2014/main" id="{0D23A09A-91DA-47A9-B62C-4CB6584F90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6032" y="4606007"/>
            <a:ext cx="504056" cy="504056"/>
          </a:xfrm>
          <a:prstGeom prst="rect">
            <a:avLst/>
          </a:prstGeom>
        </p:spPr>
      </p:pic>
      <p:pic>
        <p:nvPicPr>
          <p:cNvPr id="21" name="Изображение 11">
            <a:hlinkClick r:id="rId14"/>
            <a:extLst>
              <a:ext uri="{FF2B5EF4-FFF2-40B4-BE49-F238E27FC236}">
                <a16:creationId xmlns:a16="http://schemas.microsoft.com/office/drawing/2014/main" id="{18263AF6-033E-40AD-AEBD-E3E82AEF03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82196" y="4606007"/>
            <a:ext cx="504056" cy="504056"/>
          </a:xfrm>
          <a:prstGeom prst="rect">
            <a:avLst/>
          </a:prstGeom>
        </p:spPr>
      </p:pic>
      <p:pic>
        <p:nvPicPr>
          <p:cNvPr id="22" name="Изображение 12">
            <a:hlinkClick r:id="rId16"/>
            <a:extLst>
              <a:ext uri="{FF2B5EF4-FFF2-40B4-BE49-F238E27FC236}">
                <a16:creationId xmlns:a16="http://schemas.microsoft.com/office/drawing/2014/main" id="{B9526821-0C82-47D2-B6A2-1DD55ADE6B1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44114" y="4606007"/>
            <a:ext cx="504056" cy="504056"/>
          </a:xfrm>
          <a:prstGeom prst="rect">
            <a:avLst/>
          </a:prstGeom>
        </p:spPr>
      </p:pic>
      <p:pic>
        <p:nvPicPr>
          <p:cNvPr id="23" name="Изображение 13">
            <a:hlinkClick r:id="rId18"/>
            <a:extLst>
              <a:ext uri="{FF2B5EF4-FFF2-40B4-BE49-F238E27FC236}">
                <a16:creationId xmlns:a16="http://schemas.microsoft.com/office/drawing/2014/main" id="{90D525CE-9FD6-47C8-BB14-6C5AA18AE7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20278" y="4606007"/>
            <a:ext cx="504056" cy="504056"/>
          </a:xfrm>
          <a:prstGeom prst="rect">
            <a:avLst/>
          </a:prstGeom>
        </p:spPr>
      </p:pic>
      <p:pic>
        <p:nvPicPr>
          <p:cNvPr id="24" name="Изображение 14">
            <a:hlinkClick r:id="rId20"/>
            <a:extLst>
              <a:ext uri="{FF2B5EF4-FFF2-40B4-BE49-F238E27FC236}">
                <a16:creationId xmlns:a16="http://schemas.microsoft.com/office/drawing/2014/main" id="{2235B53A-E6F9-4922-B63B-BC7587318A3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58360" y="4606007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3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91E0D8A7-3E6C-472F-BE77-0259C5A052CF}"/>
              </a:ext>
            </a:extLst>
          </p:cNvPr>
          <p:cNvSpPr>
            <a:spLocks noGrp="1"/>
          </p:cNvSpPr>
          <p:nvPr/>
        </p:nvSpPr>
        <p:spPr>
          <a:xfrm>
            <a:off x="838200" y="1185"/>
            <a:ext cx="10515600" cy="6852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/>
                <a:cs typeface="Calibri Light"/>
              </a:rPr>
              <a:t>Электронные книги закончатся, </a:t>
            </a:r>
            <a:br>
              <a:rPr lang="ru-RU" dirty="0">
                <a:latin typeface="Times New Roman"/>
                <a:cs typeface="Calibri Light"/>
              </a:rPr>
            </a:br>
            <a:r>
              <a:rPr lang="ru-RU" dirty="0">
                <a:latin typeface="Times New Roman"/>
                <a:cs typeface="Calibri Light"/>
              </a:rPr>
              <a:t>когда отключат электричество!</a:t>
            </a:r>
            <a:endParaRPr lang="ru-RU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220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0B571-02F8-4471-AD9D-FA504EED33C8}"/>
              </a:ext>
            </a:extLst>
          </p:cNvPr>
          <p:cNvSpPr>
            <a:spLocks noGrp="1"/>
          </p:cNvSpPr>
          <p:nvPr/>
        </p:nvSpPr>
        <p:spPr>
          <a:xfrm>
            <a:off x="838200" y="1185"/>
            <a:ext cx="10515600" cy="6852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/>
                <a:cs typeface="Calibri Light"/>
              </a:rPr>
              <a:t>Битва носителей </a:t>
            </a:r>
            <a:br>
              <a:rPr lang="ru-RU" dirty="0">
                <a:latin typeface="Times New Roman"/>
                <a:cs typeface="Calibri Light"/>
              </a:rPr>
            </a:br>
            <a:r>
              <a:rPr lang="ru-RU" dirty="0">
                <a:latin typeface="Times New Roman"/>
                <a:cs typeface="Calibri Light"/>
              </a:rPr>
              <a:t>информации, кто кого?</a:t>
            </a:r>
          </a:p>
        </p:txBody>
      </p:sp>
    </p:spTree>
    <p:extLst>
      <p:ext uri="{BB962C8B-B14F-4D97-AF65-F5344CB8AC3E}">
        <p14:creationId xmlns:p14="http://schemas.microsoft.com/office/powerpoint/2010/main" val="67284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1487AFCE-4D79-404E-9C97-D5A0DF6A7B49}"/>
              </a:ext>
            </a:extLst>
          </p:cNvPr>
          <p:cNvSpPr>
            <a:spLocks noGrp="1"/>
          </p:cNvSpPr>
          <p:nvPr/>
        </p:nvSpPr>
        <p:spPr>
          <a:xfrm>
            <a:off x="838200" y="1185"/>
            <a:ext cx="10515600" cy="6852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/>
                <a:cs typeface="Calibri Light"/>
              </a:rPr>
              <a:t>Страхи родителей?</a:t>
            </a:r>
          </a:p>
        </p:txBody>
      </p:sp>
    </p:spTree>
    <p:extLst>
      <p:ext uri="{BB962C8B-B14F-4D97-AF65-F5344CB8AC3E}">
        <p14:creationId xmlns:p14="http://schemas.microsoft.com/office/powerpoint/2010/main" val="236018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039C8A9-E094-4771-82B6-CDADF5AE38A6}"/>
              </a:ext>
            </a:extLst>
          </p:cNvPr>
          <p:cNvSpPr>
            <a:spLocks noGrp="1"/>
          </p:cNvSpPr>
          <p:nvPr/>
        </p:nvSpPr>
        <p:spPr>
          <a:xfrm>
            <a:off x="838200" y="1185"/>
            <a:ext cx="10515600" cy="6852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latin typeface="Times New Roman"/>
                <a:cs typeface="Calibri Light"/>
              </a:rPr>
              <a:t>Куда уходит чтение?</a:t>
            </a:r>
          </a:p>
        </p:txBody>
      </p:sp>
    </p:spTree>
    <p:extLst>
      <p:ext uri="{BB962C8B-B14F-4D97-AF65-F5344CB8AC3E}">
        <p14:creationId xmlns:p14="http://schemas.microsoft.com/office/powerpoint/2010/main" val="116164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B7B533D-201F-4932-895B-997751307D13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Так точно не надо 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делать (</a:t>
            </a:r>
            <a:r>
              <a:rPr lang="ru-RU" dirty="0" err="1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антилайфхаки</a:t>
            </a:r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  <a:t>)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+mj-lt"/>
              </a:rPr>
            </a:br>
            <a:endParaRPr lang="ru-RU" dirty="0">
              <a:solidFill>
                <a:schemeClr val="bg1"/>
              </a:solidFill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043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FB7B533D-201F-4932-895B-997751307D13}"/>
              </a:ext>
            </a:extLst>
          </p:cNvPr>
          <p:cNvSpPr>
            <a:spLocks noGrp="1"/>
          </p:cNvSpPr>
          <p:nvPr/>
        </p:nvSpPr>
        <p:spPr>
          <a:xfrm>
            <a:off x="-3411" y="615334"/>
            <a:ext cx="12198822" cy="580657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dirty="0">
                <a:ea typeface="+mj-lt"/>
                <a:cs typeface="+mj-lt"/>
              </a:rPr>
            </a:br>
            <a:endParaRPr lang="ru-RU"/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  <a:t>1. Не ставить условий;</a:t>
            </a:r>
            <a:br>
              <a:rPr lang="ru-RU" dirty="0">
                <a:solidFill>
                  <a:schemeClr val="bg1"/>
                </a:solidFill>
                <a:latin typeface="Times New Roman"/>
                <a:ea typeface="+mj-lt"/>
                <a:cs typeface="Times New Roman"/>
              </a:rPr>
            </a:br>
            <a:endParaRPr lang="ru-RU">
              <a:ea typeface="+mj-lt"/>
              <a:cs typeface="+mj-lt"/>
            </a:endParaRPr>
          </a:p>
          <a:p>
            <a:pPr algn="ctr"/>
            <a:endParaRPr lang="ru-RU" dirty="0">
              <a:latin typeface="Times New Roman"/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56116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Широкоэкранный</PresentationFormat>
  <Paragraphs>124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Roboto Black</vt:lpstr>
      <vt:lpstr>Times New Roman</vt:lpstr>
      <vt:lpstr>Тема Office</vt:lpstr>
      <vt:lpstr>Тема Office</vt:lpstr>
      <vt:lpstr>Прививка чтением, или я научу тебя любить книги.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Юрий Бределев</cp:lastModifiedBy>
  <cp:revision>796</cp:revision>
  <dcterms:created xsi:type="dcterms:W3CDTF">2021-11-24T10:26:02Z</dcterms:created>
  <dcterms:modified xsi:type="dcterms:W3CDTF">2021-12-09T08:40:17Z</dcterms:modified>
</cp:coreProperties>
</file>