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3" r:id="rId5"/>
    <p:sldId id="284" r:id="rId6"/>
    <p:sldId id="278" r:id="rId7"/>
    <p:sldId id="264" r:id="rId8"/>
    <p:sldId id="279" r:id="rId9"/>
    <p:sldId id="265" r:id="rId10"/>
    <p:sldId id="280" r:id="rId11"/>
    <p:sldId id="281" r:id="rId12"/>
    <p:sldId id="267" r:id="rId13"/>
    <p:sldId id="269" r:id="rId14"/>
    <p:sldId id="282" r:id="rId15"/>
    <p:sldId id="273" r:id="rId16"/>
    <p:sldId id="270" r:id="rId17"/>
    <p:sldId id="271" r:id="rId18"/>
    <p:sldId id="266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75000"/>
  </p:normalViewPr>
  <p:slideViewPr>
    <p:cSldViewPr>
      <p:cViewPr>
        <p:scale>
          <a:sx n="115" d="100"/>
          <a:sy n="115" d="100"/>
        </p:scale>
        <p:origin x="-59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14EF-F223-9D4F-8DAB-8A34FD5C089A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47A5B-2B64-C942-B747-CC2241430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3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Данный формат является относительно новым, учащиеся  имеют дело с диаграммами на экзаменах всего  2 года. И возьму на себя смелость сказать, что количество учебно-методических материалов, касающихся, в частности,  описания графических визуальных </a:t>
            </a:r>
            <a:r>
              <a:rPr lang="ru-RU" dirty="0" err="1"/>
              <a:t>материлов</a:t>
            </a:r>
            <a:r>
              <a:rPr lang="ru-RU" dirty="0"/>
              <a:t> подобного рода , сравнительно невелико.  Именно в связи с этим, нам пришло в голову разработать материалы, которые  пошагово отрабатывали  необходимые навыки для успешного выполнения письменного задания.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6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работе над системой упражнений, мы в первую очередь исходили из того, что данное заданий является сложным, комплексным. Для  успешного выполнения недостаточно просто хорошо владеть языковым материалом, под этим я подразумеваю : лексику и грамматику.</a:t>
            </a:r>
          </a:p>
          <a:p>
            <a:endParaRPr lang="ru-RU" dirty="0"/>
          </a:p>
          <a:p>
            <a:r>
              <a:rPr lang="ru-RU" dirty="0"/>
              <a:t>Как вы думаете, что необходимо уметь и знать  для получения высокого результата на экзамене за данное задание?</a:t>
            </a:r>
          </a:p>
          <a:p>
            <a:endParaRPr lang="ru-RU" dirty="0"/>
          </a:p>
          <a:p>
            <a:r>
              <a:rPr lang="ru-RU" dirty="0"/>
              <a:t>Вот, что мы для себя выделили, и на что опирались про создании упражнений:</a:t>
            </a:r>
          </a:p>
          <a:p>
            <a:pPr marL="228600" indent="-228600">
              <a:buAutoNum type="arabicParenR"/>
            </a:pPr>
            <a:r>
              <a:rPr lang="ru-RU" dirty="0"/>
              <a:t>Знать лексику и грамматику – это очень важный, но это не единственный элемент, необходимый для успешного выполнения задания.</a:t>
            </a:r>
          </a:p>
          <a:p>
            <a:pPr marL="228600" indent="-228600">
              <a:buAutoNum type="arabicParenR"/>
            </a:pPr>
            <a:r>
              <a:rPr lang="ru-RU" dirty="0"/>
              <a:t>Умение переводить нелинейный текст в линейный и наоборот. </a:t>
            </a:r>
            <a:r>
              <a:rPr lang="en-GB" dirty="0"/>
              <a:t> </a:t>
            </a:r>
            <a:r>
              <a:rPr lang="ru-RU" dirty="0"/>
              <a:t>Я думаю, понятно почему. Перед учащимися нелинейный текст таблица, как минимум учащемуся не просто нужно описать диаграмму, а сделать сравнения, интерпретировать информацию. </a:t>
            </a:r>
          </a:p>
          <a:p>
            <a:pPr marL="228600" indent="-228600">
              <a:buAutoNum type="arabicParenR"/>
            </a:pPr>
            <a:r>
              <a:rPr lang="ru-RU" dirty="0"/>
              <a:t>Уметь структурировать текст. Важно знать сколько абзацев рекомендуется выделить в работе, что в каком абзаце писать.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Обеспечить связность и логичность текста; Связность и логичность обеспечивается линкерами, их тоже нужно знать и уметь верно применять.</a:t>
            </a:r>
            <a:endParaRPr lang="en-GB" dirty="0"/>
          </a:p>
          <a:p>
            <a:pPr marL="228600" indent="-228600">
              <a:buAutoNum type="arabicParenR"/>
            </a:pPr>
            <a:endParaRPr lang="ru-RU" dirty="0"/>
          </a:p>
          <a:p>
            <a:pPr marL="228600" indent="-228600">
              <a:buAutoNum type="arabicParenR"/>
            </a:pPr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Умение выделить проблему, касающуюся той  тему, которая дана в задании. Помним, что , как советует Мария Валерьевна Вербицкая, мы можем использовать как цифровые данные непосредственно из самого задания и вычленять проблему исходя из этого. Вот например в первом варианты задания из демоверсии, цифровые данные свидетельствуют о том, что профессия связанная с </a:t>
            </a:r>
            <a:r>
              <a:rPr lang="en-GB" dirty="0"/>
              <a:t>IT </a:t>
            </a:r>
            <a:r>
              <a:rPr lang="ru-RU" dirty="0"/>
              <a:t>требует постоянного саморазвития: регулярно выходят новые программы, техника  постоянно меняется, и то, что тинейджеры не выделяют постоянное развитие, как основную причину выбора данных профессий, говорит от том, что они не знают специфики профессии. Так же, можно взять проблему и не относящуюся к графической информации: ну скажем,  начинаю от сидячего образа жизни и ухудшением зрения от долгого времени работы за компьютером и до сложности поддержания в актуальном состоянии навыков, знаний и умений.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Уметь  найти подходящее решение для выделенной проблемы;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Уметь формулировать выводы. Последний  абзац работы по заданию должен содержать вывод с аргументацией по теме указанной в задании.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Наличие идей. Я выделила данный элемент также в составляющие успеха, потому что в стрессовой ситуации частенько бывает, что знаю, как сказать, но не знаю, что. Именно поэтому нам представляется важным выполнять упражнения на таком текстовом материале, который бы уже содержал ряд идей, которые в последствии можно было бы использовать и для формулировки проблемы и для формулировки решения и для выводов.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Еще раз повторюсь мы посчитали очень важным и нужным поэтапную подготовку, отдельную тренировку каждого из выделенных навыков.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6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Разработанную систему упражнений можно найти  в нашем учебном пособии, выпущенным издательством Титул </a:t>
            </a:r>
          </a:p>
          <a:p>
            <a:endParaRPr lang="ru-RU" dirty="0"/>
          </a:p>
          <a:p>
            <a:r>
              <a:rPr lang="en-GB" dirty="0"/>
              <a:t>https://</a:t>
            </a:r>
            <a:r>
              <a:rPr lang="en-GB" dirty="0" err="1"/>
              <a:t>www.englishteachers.ru</a:t>
            </a:r>
            <a:r>
              <a:rPr lang="en-GB" dirty="0"/>
              <a:t>/shop/ware/3142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0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Таким образом</a:t>
            </a:r>
          </a:p>
          <a:p>
            <a:r>
              <a:rPr lang="ru-RU" dirty="0"/>
              <a:t>Предлагаемая нами </a:t>
            </a:r>
            <a:r>
              <a:rPr lang="ru-RU" dirty="0" err="1"/>
              <a:t>разрботку</a:t>
            </a:r>
            <a:r>
              <a:rPr lang="ru-RU" dirty="0"/>
              <a:t> можно найти в учебном пособии «ЕГЭ на Отлично» серии </a:t>
            </a:r>
            <a:r>
              <a:rPr lang="en-GB" dirty="0"/>
              <a:t>On the Top</a:t>
            </a:r>
            <a:endParaRPr lang="ru-RU" dirty="0"/>
          </a:p>
          <a:p>
            <a:endParaRPr lang="ru-RU" dirty="0"/>
          </a:p>
          <a:p>
            <a:r>
              <a:rPr lang="ru-RU" dirty="0"/>
              <a:t>Мы предлагаем выполнять следующие упражнения с учащимися: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Перевод линейных текстов в нелинейные, </a:t>
            </a:r>
            <a:r>
              <a:rPr lang="ru-RU" dirty="0" err="1"/>
              <a:t>Формуировка</a:t>
            </a:r>
            <a:r>
              <a:rPr lang="ru-RU" dirty="0"/>
              <a:t> таких упражнений может быть следующая </a:t>
            </a:r>
            <a:r>
              <a:rPr lang="en-GB" sz="1800" b="1" i="1" dirty="0">
                <a:effectLst/>
                <a:latin typeface="MinionPro"/>
              </a:rPr>
              <a:t>Fill in the table based on the text. </a:t>
            </a:r>
            <a:r>
              <a:rPr lang="ru-RU" sz="1800" b="0" i="0" dirty="0">
                <a:effectLst/>
                <a:latin typeface="MinionPro"/>
              </a:rPr>
              <a:t>Совершенствование умения самостоятельно создавать нелинейные тексты крайне важно, оно в будущем помогает учащимся интерпретировать таблицы, графики , диаграммы.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2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Проблемы в тексте:</a:t>
            </a:r>
          </a:p>
          <a:p>
            <a:r>
              <a:rPr lang="ru-RU" dirty="0"/>
              <a:t>- </a:t>
            </a:r>
            <a:r>
              <a:rPr lang="en-GB" dirty="0"/>
              <a:t>Lack of essential interpersonal communication skills</a:t>
            </a:r>
            <a:r>
              <a:rPr lang="ru-RU" dirty="0"/>
              <a:t> </a:t>
            </a:r>
            <a:r>
              <a:rPr lang="en-GB" dirty="0"/>
              <a:t>due to overuse of social media or technology</a:t>
            </a:r>
          </a:p>
          <a:p>
            <a:endParaRPr lang="en-GB" dirty="0"/>
          </a:p>
          <a:p>
            <a:r>
              <a:rPr lang="en-GB" dirty="0"/>
              <a:t>- Cyberbullying</a:t>
            </a:r>
          </a:p>
          <a:p>
            <a:r>
              <a:rPr lang="en-GB" dirty="0"/>
              <a:t>-Dropping out of high school</a:t>
            </a:r>
          </a:p>
          <a:p>
            <a:r>
              <a:rPr lang="en-GB" dirty="0"/>
              <a:t>- </a:t>
            </a:r>
            <a:r>
              <a:rPr lang="ru-RU" dirty="0"/>
              <a:t>Давление в школе, необходимость академической успеваемости</a:t>
            </a:r>
          </a:p>
          <a:p>
            <a:r>
              <a:rPr lang="ru-RU" dirty="0"/>
              <a:t>-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5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Здесь обсуждение в группе </a:t>
            </a:r>
            <a:r>
              <a:rPr lang="ru-RU" sz="1800" dirty="0">
                <a:effectLst/>
                <a:latin typeface="Calibri" panose="020F0502020204030204" pitchFamily="34" charset="0"/>
              </a:rPr>
              <a:t> представляет прекрасную возможность для учащихся не только совершенствовать коммуникативные навыки, но и развивать способность к критическому мышлению. Помогут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предста</a:t>
            </a:r>
            <a:r>
              <a:rPr lang="ru-RU" sz="1800" dirty="0">
                <a:effectLst/>
                <a:latin typeface="Calibri" panose="020F0502020204030204" pitchFamily="34" charset="0"/>
              </a:rPr>
              <a:t>- вить наилучшую аргументацию с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вашеи</a:t>
            </a:r>
            <a:r>
              <a:rPr lang="ru-RU" sz="1800" dirty="0">
                <a:effectLst/>
                <a:latin typeface="Calibri" panose="020F0502020204030204" pitchFamily="34" charset="0"/>
              </a:rPr>
              <a:t>̆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сторо</a:t>
            </a:r>
            <a:r>
              <a:rPr lang="ru-RU" sz="1800" dirty="0">
                <a:effectLst/>
                <a:latin typeface="Calibri" panose="020F0502020204030204" pitchFamily="34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ны</a:t>
            </a:r>
            <a:r>
              <a:rPr lang="ru-RU" sz="1800" dirty="0">
                <a:effectLst/>
                <a:latin typeface="Calibri" panose="020F0502020204030204" pitchFamily="34" charset="0"/>
              </a:rPr>
              <a:t> и научат определять слабые места в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аргумен</a:t>
            </a:r>
            <a:r>
              <a:rPr lang="ru-RU" sz="1800" dirty="0">
                <a:effectLst/>
                <a:latin typeface="Calibri" panose="020F0502020204030204" pitchFamily="34" charset="0"/>
              </a:rPr>
              <a:t>- 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тации</a:t>
            </a:r>
            <a:r>
              <a:rPr lang="ru-RU" sz="1800" dirty="0">
                <a:effectLst/>
                <a:latin typeface="Calibri" panose="020F0502020204030204" pitchFamily="34" charset="0"/>
              </a:rPr>
              <a:t> ваших оппонентов </a:t>
            </a:r>
            <a:endParaRPr lang="ru-RU" sz="4000" dirty="0"/>
          </a:p>
          <a:p>
            <a:endParaRPr lang="ru-RU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Для тренировки именно этой гибкости мы   специально варьируем все пункты . </a:t>
            </a:r>
            <a:endParaRPr lang="ru-RU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Подводя итог всему вышесказанному, нам кажется, что учебник получился очень многофункциональным.</a:t>
            </a:r>
          </a:p>
          <a:p>
            <a:r>
              <a:rPr lang="ru-RU" dirty="0"/>
              <a:t>И , конечно, он отлично подходит не только для развития письменной речи. Безусловно основной акцент в книге сделан на письмо, но невозможно развивать письмо в отрыве от других навыков. </a:t>
            </a:r>
          </a:p>
          <a:p>
            <a:endParaRPr lang="ru-RU" dirty="0"/>
          </a:p>
          <a:p>
            <a:r>
              <a:rPr lang="ru-RU" dirty="0"/>
              <a:t>Выполнение заданий на линкеры и синонимы, не это ли опосредованная тренировки  заданиям по лексике и грамматике. В 3 задании, которое является наиболее сложным в данном разделе, зачастую встречают 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Говорение занимает также значительное место в данном учебном пособии. Почти каждое упражнение содержит выход в речи, содержит устную речевую практику.  Другими словами подготовку к монологическому высказыванию 4 устной части</a:t>
            </a:r>
          </a:p>
          <a:p>
            <a:endParaRPr lang="ru-RU" dirty="0"/>
          </a:p>
          <a:p>
            <a:r>
              <a:rPr lang="ru-RU" dirty="0"/>
              <a:t>В книге предусмотрена и разные формы работы: это и индивидуальная работа, и фронтальная6 и групповая , и парная.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целом книга удобна в использовании: после каждого юнита есть ментальная карта (</a:t>
            </a:r>
            <a:r>
              <a:rPr lang="en-GB" dirty="0"/>
              <a:t>mind map) </a:t>
            </a:r>
            <a:r>
              <a:rPr lang="ru-RU" dirty="0"/>
              <a:t>, такая комплексная. В ней помимо возможных выделенных проблем, можно разместить и активную лексику. Кроме того, удобно в одном собраны в одну табличку и слова и выражения, используемые для связи текста.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2DF0-978A-F24F-A40E-90AFECF5B3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1EAB38-C656-0F61-E148-30839D315D94}"/>
              </a:ext>
            </a:extLst>
          </p:cNvPr>
          <p:cNvSpPr txBox="1"/>
          <p:nvPr/>
        </p:nvSpPr>
        <p:spPr>
          <a:xfrm>
            <a:off x="1139778" y="1203598"/>
            <a:ext cx="6888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Приемы подготовки к ЕГЭ по английскому языку: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что и как работает.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опыта эксперта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354096-6735-19C7-7444-4E2DF2104BF9}"/>
              </a:ext>
            </a:extLst>
          </p:cNvPr>
          <p:cNvSpPr txBox="1"/>
          <p:nvPr/>
        </p:nvSpPr>
        <p:spPr>
          <a:xfrm>
            <a:off x="107504" y="3219822"/>
            <a:ext cx="447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Евсеева Юлия Николаевна- </a:t>
            </a:r>
            <a:r>
              <a:rPr lang="ru-RU" dirty="0"/>
              <a:t>к. филол. наук,  </a:t>
            </a:r>
          </a:p>
          <a:p>
            <a:r>
              <a:rPr lang="ru-RU" dirty="0"/>
              <a:t>                  эксперт МЦКО, эксперт ОГЭ и ЕГЭ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1ACBCB-7D5B-239E-AB0A-D517356E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689100"/>
            <a:ext cx="7670812" cy="712294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Упражнения: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1A42BA-BA06-1896-323D-67201169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1291939"/>
            <a:ext cx="6580021" cy="1279811"/>
          </a:xfrm>
        </p:spPr>
        <p:txBody>
          <a:bodyPr>
            <a:normAutofit/>
          </a:bodyPr>
          <a:lstStyle/>
          <a:p>
            <a:r>
              <a:rPr lang="ru-RU" sz="1600" b="1" dirty="0"/>
              <a:t>1)</a:t>
            </a:r>
            <a:r>
              <a:rPr lang="ru-RU" sz="1600" dirty="0"/>
              <a:t> </a:t>
            </a:r>
            <a:r>
              <a:rPr lang="ru-RU" sz="1600" b="1" dirty="0"/>
              <a:t>Упражнения, направленные   </a:t>
            </a:r>
          </a:p>
          <a:p>
            <a:pPr marL="0" indent="0">
              <a:buNone/>
            </a:pPr>
            <a:r>
              <a:rPr lang="ru-RU" sz="1600" b="1" dirty="0"/>
              <a:t>перевод линейного текста в нелинейный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endParaRPr lang="ru-RU" sz="1600" b="1" i="1" dirty="0">
              <a:latin typeface="MinionPro"/>
            </a:endParaRPr>
          </a:p>
          <a:p>
            <a:endParaRPr lang="ru-RU" sz="1600" b="1" i="1" dirty="0">
              <a:latin typeface="MinionPro"/>
            </a:endParaRPr>
          </a:p>
          <a:p>
            <a:endParaRPr lang="ru-RU" sz="1600" b="1" i="1" dirty="0">
              <a:effectLst/>
              <a:latin typeface="MinionPro"/>
            </a:endParaRPr>
          </a:p>
          <a:p>
            <a:endParaRPr lang="ru-RU" sz="1600" b="1" i="1" dirty="0">
              <a:latin typeface="MinionPro"/>
            </a:endParaRPr>
          </a:p>
          <a:p>
            <a:endParaRPr lang="ru-RU" sz="1600" b="1" i="1" dirty="0">
              <a:effectLst/>
              <a:latin typeface="MinionPro"/>
            </a:endParaRPr>
          </a:p>
          <a:p>
            <a:endParaRPr lang="en-GB" sz="1600" i="1" dirty="0">
              <a:effectLst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94D86B-FD62-FC5D-B224-F3DBBBCF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9" y="1430659"/>
            <a:ext cx="4230206" cy="35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7CB79E-4168-FF85-7A08-72454104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58824"/>
            <a:ext cx="6619244" cy="3254376"/>
          </a:xfrm>
        </p:spPr>
        <p:txBody>
          <a:bodyPr/>
          <a:lstStyle/>
          <a:p>
            <a:pPr>
              <a:buAutoNum type="arabicParenR" startAt="2"/>
            </a:pPr>
            <a:endParaRPr lang="ru-RU" sz="1350" dirty="0">
              <a:latin typeface="MinionPro"/>
            </a:endParaRPr>
          </a:p>
          <a:p>
            <a:pPr marL="0" indent="0">
              <a:buNone/>
            </a:pPr>
            <a:r>
              <a:rPr lang="ru-RU" sz="1800" b="1" dirty="0">
                <a:latin typeface="MinionPro"/>
              </a:rPr>
              <a:t>2</a:t>
            </a:r>
            <a:r>
              <a:rPr lang="ru-RU" sz="1500" b="1" dirty="0">
                <a:latin typeface="MinionPro"/>
              </a:rPr>
              <a:t>) Упражнения на выделение проблемы и</a:t>
            </a:r>
          </a:p>
          <a:p>
            <a:pPr marL="0" indent="0">
              <a:buNone/>
            </a:pPr>
            <a:r>
              <a:rPr lang="ru-RU" sz="1500" b="1" dirty="0">
                <a:latin typeface="MinionPro"/>
              </a:rPr>
              <a:t> подбор решения</a:t>
            </a:r>
            <a:r>
              <a:rPr lang="ru-RU" sz="1350" dirty="0">
                <a:latin typeface="MinionPro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9854F8-3DEE-861F-3178-6D1E952E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51" y="-10337"/>
            <a:ext cx="3581400" cy="425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0DCDD1-A01A-E9DD-E60E-29EEDCF3D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" y="1663331"/>
            <a:ext cx="4343686" cy="27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8D113-0918-64C9-2E1F-6F556878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FB05FB-BBBB-DB53-6698-A1D9C66C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599" y="843558"/>
            <a:ext cx="4140120" cy="2975299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Lack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essential</a:t>
            </a:r>
            <a:r>
              <a:rPr lang="ru-RU" sz="1800" dirty="0"/>
              <a:t> </a:t>
            </a:r>
            <a:r>
              <a:rPr lang="ru-RU" sz="1800" dirty="0" err="1"/>
              <a:t>interpersonal</a:t>
            </a:r>
            <a:r>
              <a:rPr lang="ru-RU" sz="1800" dirty="0"/>
              <a:t> </a:t>
            </a:r>
            <a:r>
              <a:rPr lang="ru-RU" sz="1800" dirty="0" err="1"/>
              <a:t>communication</a:t>
            </a:r>
            <a:r>
              <a:rPr lang="ru-RU" sz="1800" dirty="0"/>
              <a:t> </a:t>
            </a:r>
            <a:r>
              <a:rPr lang="ru-RU" sz="1800" dirty="0" err="1"/>
              <a:t>skills</a:t>
            </a:r>
            <a:r>
              <a:rPr lang="ru-RU" sz="1800" dirty="0"/>
              <a:t> </a:t>
            </a:r>
            <a:r>
              <a:rPr lang="ru-RU" sz="1800" dirty="0" err="1"/>
              <a:t>due</a:t>
            </a:r>
            <a:r>
              <a:rPr lang="ru-RU" sz="1800" dirty="0"/>
              <a:t> </a:t>
            </a:r>
            <a:r>
              <a:rPr lang="ru-RU" sz="1800" dirty="0" err="1"/>
              <a:t>to</a:t>
            </a:r>
            <a:r>
              <a:rPr lang="ru-RU" sz="1800" dirty="0"/>
              <a:t> </a:t>
            </a:r>
            <a:r>
              <a:rPr lang="ru-RU" sz="1800" dirty="0" err="1"/>
              <a:t>overuse</a:t>
            </a:r>
            <a:r>
              <a:rPr lang="ru-RU" sz="1800" dirty="0"/>
              <a:t>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social</a:t>
            </a:r>
            <a:r>
              <a:rPr lang="ru-RU" sz="1800" dirty="0"/>
              <a:t> </a:t>
            </a:r>
            <a:r>
              <a:rPr lang="ru-RU" sz="1800" dirty="0" err="1"/>
              <a:t>media</a:t>
            </a:r>
            <a:r>
              <a:rPr lang="ru-RU" sz="1800" dirty="0"/>
              <a:t> </a:t>
            </a:r>
            <a:r>
              <a:rPr lang="ru-RU" sz="1800" dirty="0" err="1"/>
              <a:t>or</a:t>
            </a:r>
            <a:r>
              <a:rPr lang="ru-RU" sz="1800" dirty="0"/>
              <a:t> </a:t>
            </a:r>
            <a:r>
              <a:rPr lang="ru-RU" sz="1800" dirty="0" err="1"/>
              <a:t>technology</a:t>
            </a:r>
            <a:endParaRPr lang="ru-RU" sz="1800" dirty="0"/>
          </a:p>
          <a:p>
            <a:pPr lvl="0"/>
            <a:r>
              <a:rPr lang="ru-RU" sz="1800" dirty="0"/>
              <a:t> </a:t>
            </a:r>
            <a:r>
              <a:rPr lang="ru-RU" sz="1800" dirty="0" err="1"/>
              <a:t>Cyberbullying</a:t>
            </a:r>
            <a:endParaRPr lang="ru-RU" sz="1800" dirty="0"/>
          </a:p>
          <a:p>
            <a:pPr lvl="0"/>
            <a:r>
              <a:rPr lang="ru-RU" sz="1800" dirty="0" err="1"/>
              <a:t>Dropping</a:t>
            </a:r>
            <a:r>
              <a:rPr lang="ru-RU" sz="1800" dirty="0"/>
              <a:t> </a:t>
            </a:r>
            <a:r>
              <a:rPr lang="ru-RU" sz="1800" dirty="0" err="1"/>
              <a:t>out</a:t>
            </a:r>
            <a:r>
              <a:rPr lang="ru-RU" sz="1800" dirty="0"/>
              <a:t> </a:t>
            </a:r>
            <a:r>
              <a:rPr lang="ru-RU" sz="1800" dirty="0" err="1"/>
              <a:t>of</a:t>
            </a:r>
            <a:r>
              <a:rPr lang="ru-RU" sz="1800" dirty="0"/>
              <a:t> </a:t>
            </a:r>
            <a:r>
              <a:rPr lang="ru-RU" sz="1800" dirty="0" err="1"/>
              <a:t>high</a:t>
            </a:r>
            <a:r>
              <a:rPr lang="ru-RU" sz="1800" dirty="0"/>
              <a:t> </a:t>
            </a:r>
            <a:r>
              <a:rPr lang="ru-RU" sz="1800" dirty="0" err="1"/>
              <a:t>school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AE38CE-F9BC-0D5F-E8EF-18C3CA70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4" y="339502"/>
            <a:ext cx="3581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1E18E-081F-D629-125A-61800982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94FECDD2-001E-3C52-8CF1-F28B8DB8C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43588"/>
              </p:ext>
            </p:extLst>
          </p:nvPr>
        </p:nvGraphicFramePr>
        <p:xfrm>
          <a:off x="179512" y="2733776"/>
          <a:ext cx="5544616" cy="1348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552">
                  <a:extLst>
                    <a:ext uri="{9D8B030D-6E8A-4147-A177-3AD203B41FA5}">
                      <a16:colId xmlns:a16="http://schemas.microsoft.com/office/drawing/2014/main" xmlns="" val="1841807760"/>
                    </a:ext>
                  </a:extLst>
                </a:gridCol>
                <a:gridCol w="3011064">
                  <a:extLst>
                    <a:ext uri="{9D8B030D-6E8A-4147-A177-3AD203B41FA5}">
                      <a16:colId xmlns:a16="http://schemas.microsoft.com/office/drawing/2014/main" xmlns="" val="706461565"/>
                    </a:ext>
                  </a:extLst>
                </a:gridCol>
              </a:tblGrid>
              <a:tr h="1272601">
                <a:tc>
                  <a:txBody>
                    <a:bodyPr/>
                    <a:lstStyle/>
                    <a:p>
                      <a:pPr lvl="0"/>
                      <a:r>
                        <a:rPr lang="ru-RU" sz="1400" dirty="0"/>
                        <a:t>- Lack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essential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interpersonal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communication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skills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due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to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overuse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social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media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or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technology</a:t>
                      </a:r>
                      <a:endParaRPr lang="ru-RU" sz="1400" dirty="0"/>
                    </a:p>
                    <a:p>
                      <a:pPr lvl="0"/>
                      <a:r>
                        <a:rPr lang="ru-RU" sz="1400" dirty="0"/>
                        <a:t> - </a:t>
                      </a:r>
                      <a:r>
                        <a:rPr lang="ru-RU" sz="1400" dirty="0" err="1"/>
                        <a:t>Cyberbullying</a:t>
                      </a:r>
                      <a:endParaRPr lang="ru-RU" sz="1400" dirty="0"/>
                    </a:p>
                    <a:p>
                      <a:pPr lvl="0"/>
                      <a:r>
                        <a:rPr lang="ru-RU" sz="1400" dirty="0"/>
                        <a:t> - </a:t>
                      </a:r>
                      <a:r>
                        <a:rPr lang="ru-RU" sz="1400" dirty="0" err="1"/>
                        <a:t>Dropping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out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of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high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schoo</a:t>
                      </a:r>
                      <a:r>
                        <a:rPr lang="en-GB" sz="1400" dirty="0"/>
                        <a:t>l</a:t>
                      </a:r>
                      <a:endParaRPr lang="ru-RU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1" i="1"/>
                      </a:pP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Parents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should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try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not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to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be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judgemental</a:t>
                      </a:r>
                      <a:endParaRPr lang="ru-RU" sz="1400" b="1" i="1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1" i="1"/>
                      </a:pPr>
                      <a:endParaRPr lang="ru-RU" sz="1400" b="1" i="1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b="1" i="1"/>
                      </a:pP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A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teen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should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understand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that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certain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behavours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cannot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be</a:t>
                      </a:r>
                      <a:r>
                        <a:rPr lang="ru-RU" sz="1400" b="1" i="1" u="none" strike="noStrike" kern="120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 </a:t>
                      </a:r>
                      <a:r>
                        <a:rPr lang="ru-RU" sz="1400" b="1" i="1" u="none" strike="noStrike" kern="1200" dirty="0" err="1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Arial" pitchFamily="2"/>
                        </a:rPr>
                        <a:t>condoned</a:t>
                      </a:r>
                      <a:endParaRPr lang="ru-RU" sz="1400" b="1" i="1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Arial" pitchFamily="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0148469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15E1FF-25B1-A0AF-D39C-B63AE0FD9A4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9056" y="114932"/>
            <a:ext cx="4342805" cy="25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500CF9-6C68-18A9-C8B9-695F2E2F70B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32040" y="102968"/>
            <a:ext cx="4004939" cy="24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4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D25301-6B68-8D37-BD46-C025D846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4FDBEB-0240-1B30-01D6-74140CBE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3795886"/>
            <a:ext cx="6619244" cy="2562225"/>
          </a:xfrm>
        </p:spPr>
        <p:txBody>
          <a:bodyPr/>
          <a:lstStyle/>
          <a:p>
            <a:r>
              <a:rPr lang="en-GB" sz="2100" b="1" dirty="0"/>
              <a:t>3)</a:t>
            </a:r>
            <a:r>
              <a:rPr lang="en-GB" dirty="0"/>
              <a:t> </a:t>
            </a:r>
            <a:r>
              <a:rPr lang="ru-RU" sz="1500" b="1" dirty="0"/>
              <a:t>Упражнение на отработку лексики и грамматики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7C9495-4C21-F3EA-65F9-6B86485B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7" y="279644"/>
            <a:ext cx="3912539" cy="32870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46EF4F-F17F-86FD-3583-E0044434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79941" y="360855"/>
            <a:ext cx="3816424" cy="2210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3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417AAD80-F254-CD3C-F189-05894C55DC9A}"/>
              </a:ext>
            </a:extLst>
          </p:cNvPr>
          <p:cNvSpPr txBox="1">
            <a:spLocks/>
          </p:cNvSpPr>
          <p:nvPr/>
        </p:nvSpPr>
        <p:spPr>
          <a:xfrm>
            <a:off x="-108520" y="3795886"/>
            <a:ext cx="6619244" cy="2562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/>
              <a:t>3)</a:t>
            </a:r>
            <a:r>
              <a:rPr lang="en-GB" dirty="0"/>
              <a:t> </a:t>
            </a:r>
            <a:r>
              <a:rPr lang="ru-RU" sz="1500" b="1" dirty="0"/>
              <a:t>Упражнение на отработку лексики и грамматики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E3E1D2-9249-07EC-5B97-EED5985D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987574"/>
            <a:ext cx="4245828" cy="21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BD62B-49D9-7E3B-C193-107956B3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842219"/>
            <a:ext cx="7433364" cy="53022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4) Упражнения на речевую практику</a:t>
            </a:r>
            <a:r>
              <a:rPr lang="en-GB" sz="2700" b="1" dirty="0"/>
              <a:t/>
            </a:r>
            <a:br>
              <a:rPr lang="en-GB" sz="2700" b="1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30B46D6-4B32-4CBE-BE45-267FFFC90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372442"/>
            <a:ext cx="6560710" cy="9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1A7AF-B8FB-2FC4-4FE0-51BDFA5E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79480"/>
            <a:ext cx="7545332" cy="53022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4) Упражнения на речевую практику</a:t>
            </a:r>
            <a:r>
              <a:rPr lang="en-GB" sz="2700" b="1" dirty="0"/>
              <a:t/>
            </a:r>
            <a:br>
              <a:rPr lang="en-GB" sz="2700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DAE18B2-0F84-C0B1-E98F-7FA27B2EC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11" y="1409703"/>
            <a:ext cx="5068576" cy="1956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40746B-F221-53AA-898F-B3049B49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23" y="3035819"/>
            <a:ext cx="4605726" cy="16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248FAB-5126-3DFD-B7D4-31CAE2A6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05" y="915566"/>
            <a:ext cx="7349389" cy="530223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4) Упражнения на речевую практику</a:t>
            </a:r>
            <a:r>
              <a:rPr lang="en-GB" sz="2700" b="1" dirty="0"/>
              <a:t/>
            </a:r>
            <a:br>
              <a:rPr lang="en-GB" sz="2700" b="1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A2803DA-98B9-566C-84AA-81B95D9C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39" y="1261202"/>
            <a:ext cx="4129725" cy="34562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A92E78-CE9B-C74B-7A9B-865EB688A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249" y="1064419"/>
            <a:ext cx="4104313" cy="34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7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00802-0165-B2A9-FD65-D3F1DFDC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337587-DE82-38C5-7D8F-951987C61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968" y="730251"/>
            <a:ext cx="2954057" cy="2493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182D2D-7D69-D52F-D242-0B6A44D10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572" y="484415"/>
            <a:ext cx="3486150" cy="4762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87C21D-A7A3-B481-6E79-3DED3655E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8" y="902246"/>
            <a:ext cx="1571624" cy="15421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AEC7F5-6993-FB3D-CDCE-F71351401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68" y="3462758"/>
            <a:ext cx="1576933" cy="15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06F19C-F575-9D5C-1D16-BDE3E21DD687}"/>
              </a:ext>
            </a:extLst>
          </p:cNvPr>
          <p:cNvSpPr txBox="1"/>
          <p:nvPr/>
        </p:nvSpPr>
        <p:spPr>
          <a:xfrm>
            <a:off x="3275856" y="1003939"/>
            <a:ext cx="287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 вебинара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6B22DE-8537-E66A-A138-CA33071909E8}"/>
              </a:ext>
            </a:extLst>
          </p:cNvPr>
          <p:cNvSpPr txBox="1"/>
          <p:nvPr/>
        </p:nvSpPr>
        <p:spPr>
          <a:xfrm>
            <a:off x="1264459" y="1779662"/>
            <a:ext cx="680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Повышение профессиональных компетенций и компетентности  </a:t>
            </a:r>
          </a:p>
          <a:p>
            <a:r>
              <a:rPr lang="ru-RU" dirty="0"/>
              <a:t>педагогов английского языка при подготовке обучающихся к ЕГЭ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D47303-7D48-45AE-8D4E-42EA2123797F}"/>
              </a:ext>
            </a:extLst>
          </p:cNvPr>
          <p:cNvSpPr txBox="1"/>
          <p:nvPr/>
        </p:nvSpPr>
        <p:spPr>
          <a:xfrm>
            <a:off x="2123728" y="1971078"/>
            <a:ext cx="5951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Формат заданий</a:t>
            </a:r>
          </a:p>
          <a:p>
            <a:r>
              <a:rPr lang="ru-RU" sz="3200" dirty="0"/>
              <a:t>Концепция системы упражнений</a:t>
            </a:r>
          </a:p>
          <a:p>
            <a:r>
              <a:rPr lang="ru-RU" sz="3200" dirty="0"/>
              <a:t>Разбор примеров упражнений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3F722D-BB56-E502-6807-51CEA2827B7B}"/>
              </a:ext>
            </a:extLst>
          </p:cNvPr>
          <p:cNvSpPr txBox="1"/>
          <p:nvPr/>
        </p:nvSpPr>
        <p:spPr>
          <a:xfrm>
            <a:off x="3487479" y="1052623"/>
            <a:ext cx="254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 вебинара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BC9F30-CFE2-DC06-F681-DA43158A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67493"/>
            <a:ext cx="4410422" cy="431050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A5E74F95-B938-5046-7D73-DF66E476A732}"/>
              </a:ext>
            </a:extLst>
          </p:cNvPr>
          <p:cNvCxnSpPr/>
          <p:nvPr/>
        </p:nvCxnSpPr>
        <p:spPr>
          <a:xfrm>
            <a:off x="4139952" y="2283718"/>
            <a:ext cx="16561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8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6B7A5-D0CD-4AB8-22BA-ABDCC90C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77A7E4-F1D2-DD6F-FAFD-37C45BC81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7998D7-3FB4-933C-8C81-65D40B8A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5037"/>
            <a:ext cx="3898115" cy="44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6DC87-AEA0-DFD6-8420-67C6FAC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8877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Составляющие успеха: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D58EBB-6889-1A6F-AC24-FEE7B241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Знать и уметь применять необходимый лексический и грамматический материал;</a:t>
            </a:r>
          </a:p>
          <a:p>
            <a:r>
              <a:rPr lang="ru-RU" sz="2000" dirty="0"/>
              <a:t>Уметь переводить нелинейный  текст в линейный</a:t>
            </a:r>
            <a:r>
              <a:rPr lang="en-GB" sz="2000" dirty="0"/>
              <a:t>;</a:t>
            </a:r>
            <a:endParaRPr lang="ru-RU" sz="2000" dirty="0"/>
          </a:p>
          <a:p>
            <a:r>
              <a:rPr lang="ru-RU" sz="2000" dirty="0"/>
              <a:t>Уметь структурировать текст;</a:t>
            </a:r>
          </a:p>
          <a:p>
            <a:r>
              <a:rPr lang="ru-RU" sz="2000" dirty="0"/>
              <a:t>Обеспечить связность и логичность текста;</a:t>
            </a:r>
            <a:endParaRPr lang="en-GB" sz="2000" dirty="0"/>
          </a:p>
          <a:p>
            <a:r>
              <a:rPr lang="ru-RU" sz="2000" dirty="0"/>
              <a:t>Уметь выделить проблему;</a:t>
            </a:r>
          </a:p>
          <a:p>
            <a:r>
              <a:rPr lang="ru-RU" sz="2000" dirty="0"/>
              <a:t>Уметь  найти подходящее решение;</a:t>
            </a:r>
          </a:p>
          <a:p>
            <a:r>
              <a:rPr lang="ru-RU" sz="2000" dirty="0"/>
              <a:t>Уметь формулировать выводы;</a:t>
            </a:r>
          </a:p>
          <a:p>
            <a:r>
              <a:rPr lang="ru-RU" sz="2000" dirty="0"/>
              <a:t>Наличие идей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68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8A10A86-A19A-EC59-2A6E-6DD18CAB6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862618"/>
            <a:ext cx="2790317" cy="38119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28433F-FB40-BE45-6ABE-C6BEEB1FFDA8}"/>
              </a:ext>
            </a:extLst>
          </p:cNvPr>
          <p:cNvSpPr txBox="1"/>
          <p:nvPr/>
        </p:nvSpPr>
        <p:spPr>
          <a:xfrm>
            <a:off x="3419872" y="1203598"/>
            <a:ext cx="2790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50" dirty="0">
                <a:solidFill>
                  <a:srgbClr val="12125F"/>
                </a:solidFill>
                <a:latin typeface="Roboto" panose="02000000000000000000" pitchFamily="2" charset="0"/>
              </a:rPr>
              <a:t>ЕГЭ 2024 на "отлично". Письменная речь. Задание 38. Описание таблиц и диаграмм. Английский язык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1489BBC-5E6B-F689-89F4-1DE85588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39502"/>
            <a:ext cx="20288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E0FFDD-9E79-43E6-B988-9FACCEB3C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/>
              <a:t>Упражнения на перевод линейного текста в нелинейный</a:t>
            </a:r>
          </a:p>
          <a:p>
            <a:r>
              <a:rPr lang="ru-RU" sz="1800" b="1" dirty="0"/>
              <a:t>Упражнения на выделение проблемы и её решения</a:t>
            </a:r>
          </a:p>
          <a:p>
            <a:r>
              <a:rPr lang="ru-RU" sz="1800" b="1" dirty="0"/>
              <a:t>Упражнение на отработку лексики и грамматики</a:t>
            </a:r>
          </a:p>
          <a:p>
            <a:r>
              <a:rPr lang="ru-RU" sz="1800" b="1" dirty="0"/>
              <a:t>Упражнения на речевую практику</a:t>
            </a:r>
            <a:endParaRPr lang="en-GB" sz="1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3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3DB63-7595-3691-706E-A3CFAB2E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747878E-B1E3-61FF-AD3E-4F04B522F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539157"/>
            <a:ext cx="3816424" cy="40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80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1141</Words>
  <Application>Microsoft Office PowerPoint</Application>
  <PresentationFormat>Экран (16:9)</PresentationFormat>
  <Paragraphs>108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Составляющие успеха:</vt:lpstr>
      <vt:lpstr>Презентация PowerPoint</vt:lpstr>
      <vt:lpstr>Презентация PowerPoint</vt:lpstr>
      <vt:lpstr>Презентация PowerPoint</vt:lpstr>
      <vt:lpstr>Упражнения: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4) Упражнения на речевую практику </vt:lpstr>
      <vt:lpstr>4) Упражнения на речевую практику </vt:lpstr>
      <vt:lpstr>4) Упражнения на речевую практику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Дмитрос Чернаков</cp:lastModifiedBy>
  <cp:revision>21</cp:revision>
  <dcterms:created xsi:type="dcterms:W3CDTF">2023-03-27T17:12:42Z</dcterms:created>
  <dcterms:modified xsi:type="dcterms:W3CDTF">2024-05-29T08:34:28Z</dcterms:modified>
</cp:coreProperties>
</file>