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Roboto Black" panose="020B0604020202020204" charset="0"/>
      <p:bold r:id="rId49"/>
      <p:boldItalic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j6F9026MurQx99elBBAtJTqgYP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20" d="100"/>
          <a:sy n="220" d="100"/>
        </p:scale>
        <p:origin x="-414" y="-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customschemas.google.com/relationships/presentationmetadata" Target="meta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3850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7d6faa8fe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7d6faa8fe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7d6faa8fe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7d6faa8fe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7d6faa8f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7d6faa8f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7d6faa8fe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7d6faa8fe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7d6faa8fe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7d6faa8fed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3" name="Google Shape;2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7d6faa8fe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7d6faa8fed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7d6faa8fed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7d6faa8fed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7d6faa8fe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7d6faa8fed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7d6faa8fe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7d6faa8fed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d6faa8fed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7d6faa8fed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7d6faa8fe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7d6faa8fe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7d6faa8fe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7d6faa8fe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7d6faa8fed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7d6faa8fed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7d6faa8fed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7d6faa8fed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7d6faa8fed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7d6faa8fed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7d6faa8fed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7d6faa8fed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7d6faa8fed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7d6faa8fed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7d6faa8fed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7d6faa8fed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7d6faa8fed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7d6faa8fed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7d6faa8f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g27d6faa8f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7d6faa8fed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7d6faa8fed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7d6faa8fed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7d6faa8fed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7d6faa8fe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7d6faa8fe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7d6faa8fed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7d6faa8fed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7d6faa8fed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7d6faa8fed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7d6faa8fed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7d6faa8fed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7d6faa8fed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7d6faa8fed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7d6faa8fed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9" name="Google Shape;419;g27d6faa8fed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7d6faa8fed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27d6faa8fed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7d6faa8fed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27d6faa8fed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7d6faa8fe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g27d6faa8fe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7d6faa8fed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7d6faa8fed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6" name="Google Shape;4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7d6faa8fe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1" name="Google Shape;201;g27d6faa8fe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7d6faa8fe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7d6faa8fe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7d6faa8fe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7d6faa8fe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7d6faa8fe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7d6faa8fe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7d6faa8fe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7d6faa8fe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7d6faa8fed_0_338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27d6faa8fed_0_33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g27d6faa8fed_0_3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27d6faa8fed_0_3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27d6faa8fed_0_3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d6faa8fed_0_34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27d6faa8fed_0_34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27d6faa8fed_0_3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99" name="Google Shape;99;g27d6faa8fed_0_344" descr="1648061945(1)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7d6faa8fed_0_34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27d6faa8fed_0_34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27d6faa8fed_0_34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27d6faa8fed_0_34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27d6faa8fed_0_34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7d6faa8fed_0_355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27d6faa8fed_0_35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27d6faa8fed_0_35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27d6faa8fed_0_35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27d6faa8fed_0_35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7d6faa8fed_0_36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7d6faa8fed_0_36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g27d6faa8fed_0_361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g27d6faa8fed_0_36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27d6faa8fed_0_36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27d6faa8fed_0_36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d6faa8fed_0_36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27d6faa8fed_0_36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27d6faa8fed_0_36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g27d6faa8fed_0_368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27d6faa8fed_0_368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g27d6faa8fed_0_36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27d6faa8fed_0_36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27d6faa8fed_0_36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7d6faa8fed_0_37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27d6faa8fed_0_37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7d6faa8fed_0_37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27d6faa8fed_0_37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7d6faa8fed_0_382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27d6faa8fed_0_382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27d6faa8fed_0_382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g27d6faa8fed_0_38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27d6faa8fed_0_3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27d6faa8fed_0_38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2" name="Google Shape;22;p6" descr="1648061945(1)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7d6faa8fed_0_38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27d6faa8fed_0_389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27d6faa8fed_0_38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g27d6faa8fed_0_38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27d6faa8fed_0_38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27d6faa8fed_0_38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d6faa8fed_0_39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27d6faa8fed_0_396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27d6faa8fed_0_39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27d6faa8fed_0_39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27d6faa8fed_0_39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d6faa8fed_0_402"/>
          <p:cNvSpPr txBox="1">
            <a:spLocks noGrp="1"/>
          </p:cNvSpPr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27d6faa8fed_0_402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27d6faa8fed_0_40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27d6faa8fed_0_40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7d6faa8fed_0_40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7d6faa8fed_0_40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1" name="Google Shape;161;g27d6faa8fed_0_4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7d6faa8fed_0_4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g27d6faa8fed_0_4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65" name="Google Shape;165;g27d6faa8fed_0_41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66" name="Google Shape;166;g27d6faa8fed_0_4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1" name="Google Shape;11;p5" descr="1648061945(1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7d6faa8fed_0_3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g27d6faa8fed_0_3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27d6faa8fed_0_3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g27d6faa8fed_0_3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27d6faa8fed_0_3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88" name="Google Shape;88;g27d6faa8fed_0_331" descr="1648061945(1)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etimss.testoko.ru/test/" TargetMode="Externa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kiv.instrao.ru/bank-zadaniy/chitatelskaya-gramotnost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rikc.by/ru/PISA/2-ex__pisa.pdf" TargetMode="External"/><Relationship Id="rId4" Type="http://schemas.openxmlformats.org/officeDocument/2006/relationships/hyperlink" Target="https://pisa2018-questions.oecd.org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adu.by/images/2018/02/Prim_zadanii_PISA.pdf" TargetMode="External"/><Relationship Id="rId3" Type="http://schemas.openxmlformats.org/officeDocument/2006/relationships/hyperlink" Target="http://skiv.instrao.ru/bank-zadaniy/index.php" TargetMode="External"/><Relationship Id="rId7" Type="http://schemas.openxmlformats.org/officeDocument/2006/relationships/hyperlink" Target="https://ipk74.ru/virtualcab/osnovnoe-i-srednee-obshhee-obrazovanie/metodicheskie-rekomendacii-po-organizacii-obrazovatelnoj-deyatelnosti/matematika-algebra-geometriya/sbornik-zadach-po-matematike-po-materialam-pisa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fg.resh.edu.ru/" TargetMode="External"/><Relationship Id="rId5" Type="http://schemas.openxmlformats.org/officeDocument/2006/relationships/hyperlink" Target="https://mega-talant.com/biblioteka/sbornik-zadaniy-po-formirovaniyu-funkcionalnoy-gramotnosti-uchaschihsya-na-urokah-matematiki-99166.html" TargetMode="External"/><Relationship Id="rId10" Type="http://schemas.openxmlformats.org/officeDocument/2006/relationships/hyperlink" Target="https://fg.resh.edu.ru/functionalliteracy/events" TargetMode="External"/><Relationship Id="rId4" Type="http://schemas.openxmlformats.org/officeDocument/2006/relationships/hyperlink" Target="http://skiv.instrao.ru/support/demonstratsionnye-materialya/index.php" TargetMode="External"/><Relationship Id="rId9" Type="http://schemas.openxmlformats.org/officeDocument/2006/relationships/hyperlink" Target="http://skiv.instrao.ru/bank-zadaniy/matematicheskaya-gramotnos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exam-simulator.ru/options/oge" TargetMode="External"/><Relationship Id="rId4" Type="http://schemas.openxmlformats.org/officeDocument/2006/relationships/hyperlink" Target="https://exam-simulator.ru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lishteachers.ru/shop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wildberries.ru/brands/izdatelstvo-titul" TargetMode="External"/><Relationship Id="rId4" Type="http://schemas.openxmlformats.org/officeDocument/2006/relationships/hyperlink" Target="https://www.ozon.ru/seller/izdatelstvo-titul-6954/knigi-16500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PervoeSentyabrya" TargetMode="External"/><Relationship Id="rId13" Type="http://schemas.openxmlformats.org/officeDocument/2006/relationships/image" Target="../media/image25.png"/><Relationship Id="rId18" Type="http://schemas.openxmlformats.org/officeDocument/2006/relationships/hyperlink" Target="https://1sept.ru/" TargetMode="External"/><Relationship Id="rId3" Type="http://schemas.openxmlformats.org/officeDocument/2006/relationships/image" Target="../media/image1.jp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hyperlink" Target="https://ds.1sept.ru/" TargetMode="External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6" Type="http://schemas.openxmlformats.org/officeDocument/2006/relationships/hyperlink" Target="https://video.1sept.ru/" TargetMode="External"/><Relationship Id="rId20" Type="http://schemas.openxmlformats.org/officeDocument/2006/relationships/hyperlink" Target="https://edu.1sept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k.ru/digital.september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hyperlink" Target="https://vk.com/digital.september" TargetMode="External"/><Relationship Id="rId19" Type="http://schemas.openxmlformats.org/officeDocument/2006/relationships/image" Target="../media/image28.png"/><Relationship Id="rId4" Type="http://schemas.openxmlformats.org/officeDocument/2006/relationships/hyperlink" Target="https://t.me/pervoesent" TargetMode="External"/><Relationship Id="rId9" Type="http://schemas.openxmlformats.org/officeDocument/2006/relationships/image" Target="../media/image23.png"/><Relationship Id="rId14" Type="http://schemas.openxmlformats.org/officeDocument/2006/relationships/hyperlink" Target="https://urok.1sept.r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i.testoko.ru/tes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" descr="16480619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"/>
            <a:ext cx="9144032" cy="514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" descr="1648061945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959"/>
              <a:t>Формирование функциональной грамотности на уроках английского языка: как сделать уроки практичными и интересными</a:t>
            </a:r>
            <a:endParaRPr sz="2959"/>
          </a:p>
        </p:txBody>
      </p:sp>
      <p:sp>
        <p:nvSpPr>
          <p:cNvPr id="174" name="Google Shape;174;p1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00000"/>
              <a:buNone/>
            </a:pPr>
            <a:r>
              <a:rPr lang="ru-RU"/>
              <a:t>А.В. Конобееев, к.пед.н., главный редактор издательства “Титул”, доцент МПГУ, ст.н.с. ИСРО РАО, академический директор УМскул Академии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7d6faa8fed_0_46"/>
          <p:cNvSpPr txBox="1">
            <a:spLocks noGrp="1"/>
          </p:cNvSpPr>
          <p:nvPr>
            <p:ph type="title"/>
          </p:nvPr>
        </p:nvSpPr>
        <p:spPr>
          <a:xfrm>
            <a:off x="2267075" y="205975"/>
            <a:ext cx="64197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lang="ru-RU"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Умения функциональной грамотности</a:t>
            </a:r>
            <a:endParaRPr/>
          </a:p>
        </p:txBody>
      </p:sp>
      <p:sp>
        <p:nvSpPr>
          <p:cNvPr id="235" name="Google Shape;235;g27d6faa8fed_0_4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Выбрать/придумать заголовок к тексту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Выбрать/придумать заголовки к абзацам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Сопоставить информацию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Выстроить в правильной последовательности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Сравнивать совокупность признаков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Анализировать графики, схемы, рисунки и объяснять их значение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Аргументировать свое мнение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Умения для жизни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Умение увидеть предмет в событиях из жизни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38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В каких жизненных ситуациях пригодится Ваш предмет? Приводим примеры из обычной жизни (например, рассчитать стоимость товара со скидкой в магазине – математика)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7d6faa8fed_0_51"/>
          <p:cNvSpPr txBox="1">
            <a:spLocks noGrp="1"/>
          </p:cNvSpPr>
          <p:nvPr>
            <p:ph type="title"/>
          </p:nvPr>
        </p:nvSpPr>
        <p:spPr>
          <a:xfrm>
            <a:off x="1570948" y="7163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dirty="0">
                <a:solidFill>
                  <a:schemeClr val="lt1"/>
                </a:solidFill>
              </a:rPr>
              <a:t>Естественно-научная грамотность</a:t>
            </a:r>
            <a:endParaRPr sz="3500" dirty="0">
              <a:solidFill>
                <a:schemeClr val="lt1"/>
              </a:solidFill>
            </a:endParaRPr>
          </a:p>
        </p:txBody>
      </p:sp>
      <p:sp>
        <p:nvSpPr>
          <p:cNvPr id="241" name="Google Shape;241;g27d6faa8fed_0_5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28053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ru-RU" sz="2500"/>
              <a:t>Из пособия Артема Морозова “Mishkie Grammar. Book 1”.</a:t>
            </a:r>
            <a:r>
              <a:rPr lang="ru-RU"/>
              <a:t> </a:t>
            </a:r>
            <a:endParaRPr/>
          </a:p>
        </p:txBody>
      </p:sp>
      <p:pic>
        <p:nvPicPr>
          <p:cNvPr id="242" name="Google Shape;242;g27d6faa8fed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600" y="711225"/>
            <a:ext cx="3129448" cy="423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27d6faa8fed_0_51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7d6faa8fed_0_0"/>
          <p:cNvSpPr txBox="1">
            <a:spLocks noGrp="1"/>
          </p:cNvSpPr>
          <p:nvPr>
            <p:ph type="title"/>
          </p:nvPr>
        </p:nvSpPr>
        <p:spPr>
          <a:xfrm>
            <a:off x="2326200" y="111150"/>
            <a:ext cx="63606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</a:rPr>
              <a:t>Естественно-научная грамотность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249" name="Google Shape;249;g27d6faa8fed_0_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Какие продукты можно хранить без холодильника, а какие надо убрать как можно скорее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Каких необычных животных не надо опасаться в Австралии?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Какую одежду надо взять с собой для поездки в Канаду в июле и в январе?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и т.д.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7d6faa8fed_0_67"/>
          <p:cNvSpPr txBox="1">
            <a:spLocks noGrp="1"/>
          </p:cNvSpPr>
          <p:nvPr>
            <p:ph type="title"/>
          </p:nvPr>
        </p:nvSpPr>
        <p:spPr>
          <a:xfrm>
            <a:off x="2326200" y="111150"/>
            <a:ext cx="63606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</a:rPr>
              <a:t>Математическая грамотность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255" name="Google Shape;255;g27d6faa8fed_0_6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На день рождения приглашены ___ гостей. Какой из этих тортов надо купить, чтобы каждому досталось по кусочку, если обычно кусок торта весит 80 грамм?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Мама попросила тебя помочь сходить в магазин и разрешила на сдачу купить что-то для себя. Посмотри на список покупок и на витрину магазина. Что ты купишь себе на сдачу?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Ты хочешь купить букет цветов в подарок маме. У тебя есть ____. Цветы стоят: розы ___, тюльпаны ___, нарциссы ____. Твоя мама любит розы, но она любит и другие цветы, если букет большой. Какие цветы и сколько ты купишь для своего букета? 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7d6faa8fed_0_7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ru-RU" sz="3900"/>
              <a:t>Основная школа</a:t>
            </a:r>
            <a:endParaRPr sz="39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" descr="16480619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" descr="1648061945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ru-RU" sz="3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Математическая грамотность. </a:t>
            </a:r>
            <a:endParaRPr sz="33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ru-RU"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Какие из этих заданий удобно адаптировать для уроков английского языка? (далее - примеры заданий TIMMS-2019 8 класс</a:t>
            </a:r>
            <a:r>
              <a:rPr lang="ru-RU" sz="212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12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http://etimss.testoko.ru/test/</a:t>
            </a:r>
            <a:r>
              <a:rPr lang="ru-RU"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7d6faa8fed_0_9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27d6faa8fed_0_9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g27d6faa8fed_0_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2131" y="770487"/>
            <a:ext cx="6300600" cy="374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7d6faa8fed_0_7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27d6faa8fed_0_7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2" name="Google Shape;282;g27d6faa8fed_0_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926" y="1369219"/>
            <a:ext cx="7796400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7d6faa8fed_0_8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7d6faa8fed_0_8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g27d6faa8fed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2054011"/>
            <a:ext cx="7886700" cy="18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7d6faa8fed_0_9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</a:rPr>
              <a:t>Возможные задания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295" name="Google Shape;295;g27d6faa8fed_0_9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составление пропорций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нахождение выручки, прибыли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определение доли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нахождение среднего значения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" descr="16480619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 descr="1648061945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"/>
          <p:cNvSpPr txBox="1">
            <a:spLocks noGrp="1"/>
          </p:cNvSpPr>
          <p:nvPr>
            <p:ph type="title"/>
          </p:nvPr>
        </p:nvSpPr>
        <p:spPr>
          <a:xfrm>
            <a:off x="2255225" y="87450"/>
            <a:ext cx="67791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060">
                <a:solidFill>
                  <a:schemeClr val="lt1"/>
                </a:solidFill>
              </a:rPr>
              <a:t>Что такое функциональная грамотность</a:t>
            </a:r>
            <a:endParaRPr sz="3060">
              <a:solidFill>
                <a:schemeClr val="lt1"/>
              </a:solidFill>
            </a:endParaRPr>
          </a:p>
        </p:txBody>
      </p:sp>
      <p:sp>
        <p:nvSpPr>
          <p:cNvPr id="182" name="Google Shape;182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-RU" sz="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Функциональная грамотность - способность человека использовать знания, приобретённые навыки для решения широкого спектра жизненных задач.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ru-RU" sz="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Существует несколько классификаций ФГ по видам, например: читательская, математическая, естественно-научная, финансовая грамотность; глобальные компетенции и креативное мышление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ru-RU" sz="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Почему уделяется внимание: а) ученики часто не умеют применять полученные на уроках знания для решения жизненных задач, не используют знания в системе; б) Указ Президента Российской Федерации № 204 от 07.05.2018 (Правительству РФ поручено обеспечить глобальную конкурентоспособность российского образования, вхождение Российской Федерации в число 10 ведущих стран мира по качеству общего образования)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7d6faa8fed_0_102"/>
          <p:cNvSpPr txBox="1">
            <a:spLocks noGrp="1"/>
          </p:cNvSpPr>
          <p:nvPr>
            <p:ph type="title"/>
          </p:nvPr>
        </p:nvSpPr>
        <p:spPr>
          <a:xfrm>
            <a:off x="2231525" y="205975"/>
            <a:ext cx="64554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660">
                <a:solidFill>
                  <a:schemeClr val="lt1"/>
                </a:solidFill>
              </a:rPr>
              <a:t>Попробуем придумать задания к темам</a:t>
            </a:r>
            <a:endParaRPr sz="2660">
              <a:solidFill>
                <a:schemeClr val="lt1"/>
              </a:solidFill>
            </a:endParaRPr>
          </a:p>
        </p:txBody>
      </p:sp>
      <p:sp>
        <p:nvSpPr>
          <p:cNvPr id="301" name="Google Shape;301;g27d6faa8fed_0_10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Здоровый образ жизни. Здоровое питание</a:t>
            </a:r>
            <a:endParaRPr sz="22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Мой домашний питомец</a:t>
            </a:r>
            <a:endParaRPr sz="22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Покупки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7d6faa8fed_0_10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27d6faa8fed_0_10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ru-RU" sz="3900"/>
              <a:t>Старшая школа</a:t>
            </a:r>
            <a:endParaRPr sz="39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7d6faa8fed_0_112"/>
          <p:cNvSpPr txBox="1">
            <a:spLocks noGrp="1"/>
          </p:cNvSpPr>
          <p:nvPr>
            <p:ph type="title"/>
          </p:nvPr>
        </p:nvSpPr>
        <p:spPr>
          <a:xfrm>
            <a:off x="457200" y="87454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Умения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3" name="Google Shape;313;g27d6faa8fed_0_11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ru-RU" sz="2100"/>
              <a:t>1. найти и извлечь (сообщение или информацию); </a:t>
            </a:r>
            <a:endParaRPr sz="2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ru-RU" sz="2100"/>
              <a:t>2. интегрировать и интерпретировать (сообщение); </a:t>
            </a:r>
            <a:endParaRPr sz="2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ru-RU" sz="2100"/>
              <a:t>3. осмыслить и оценить (сообщение).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7d6faa8fed_0_117"/>
          <p:cNvSpPr txBox="1">
            <a:spLocks noGrp="1"/>
          </p:cNvSpPr>
          <p:nvPr>
            <p:ph type="title"/>
          </p:nvPr>
        </p:nvSpPr>
        <p:spPr>
          <a:xfrm>
            <a:off x="2172250" y="87450"/>
            <a:ext cx="65145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Умения (на основе PISA)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9" name="Google Shape;319;g27d6faa8fed_0_1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1"/>
              <a:t>Найти и извлечь </a:t>
            </a:r>
            <a:endParaRPr sz="2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ru-RU" sz="1400"/>
              <a:t>В </a:t>
            </a:r>
            <a:r>
              <a:rPr lang="ru-RU" sz="1400" i="1"/>
              <a:t>одном</a:t>
            </a:r>
            <a:r>
              <a:rPr lang="ru-RU" sz="1400"/>
              <a:t> тексте найти необходимую информацию, которая может представлять собой несколько слов, предложений или цифр. </a:t>
            </a:r>
            <a:endParaRPr sz="2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ru-RU" sz="1400"/>
              <a:t>В </a:t>
            </a:r>
            <a:r>
              <a:rPr lang="ru-RU" sz="1400" i="1"/>
              <a:t>нескольких </a:t>
            </a:r>
            <a:r>
              <a:rPr lang="ru-RU" sz="1400"/>
              <a:t>текстах - выбрать наиболее подходящий текст с учетом условий задания. </a:t>
            </a:r>
            <a:endParaRPr sz="2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1"/>
              <a:t>Интегрировать и интерпретировать </a:t>
            </a:r>
            <a:endParaRPr sz="2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ru-RU" sz="1400"/>
              <a:t>Выявление буквального смысла - понимание буквального смысла предложений или коротких отрывков, который обычно также заложен в вопросе посредством перефразирования информации, данной в предложении или отрывке. </a:t>
            </a:r>
            <a:endParaRPr sz="2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ru-RU" sz="1400"/>
              <a:t>Обобщение и формулирование выводов - суммирование информации, данной в предложениях или целом отрывке: надо сформулировать основную идею, написать краткое изложение или придумать название для отрывка. </a:t>
            </a:r>
            <a:endParaRPr sz="2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ru-RU" sz="1400"/>
              <a:t>Обобщение и формулирование выводов на основании информации, данной в </a:t>
            </a:r>
            <a:r>
              <a:rPr lang="ru-RU" sz="1400" b="1"/>
              <a:t>нескольких</a:t>
            </a:r>
            <a:r>
              <a:rPr lang="ru-RU" sz="1400"/>
              <a:t> источниках - интеграция фрагментов информации, извлеченных из двух или более текстов</a:t>
            </a:r>
            <a:endParaRPr sz="2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7d6faa8fed_0_122"/>
          <p:cNvSpPr txBox="1">
            <a:spLocks noGrp="1"/>
          </p:cNvSpPr>
          <p:nvPr>
            <p:ph type="title"/>
          </p:nvPr>
        </p:nvSpPr>
        <p:spPr>
          <a:xfrm>
            <a:off x="457200" y="87454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Умения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5" name="Google Shape;325;g27d6faa8fed_0_12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Осмыслить и оценить </a:t>
            </a:r>
            <a:endParaRPr sz="2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ru-RU" sz="1800"/>
              <a:t>Верификация текста - оценка достоверности, актуальности, точности, объективности информации в тексте. </a:t>
            </a:r>
            <a:endParaRPr sz="2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ru-RU" sz="1800"/>
              <a:t>Размышление над содержанием и формой - оценка способа выражения точки зрения автора и/или его цели. </a:t>
            </a:r>
            <a:endParaRPr sz="2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ru-RU" sz="1800"/>
              <a:t>Обнаружение и устранение противоречий - определить, как согласуются составные тексты и их фрагменты. Если существуют противоречия, необходимо понять, какими способами их возможно устранить. Например, установить, придерживаются ли два автора единой позиции по какому-либо вопросу, или определить точку зрения каждого из них. </a:t>
            </a:r>
            <a:endParaRPr sz="1400"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7d6faa8fed_0_127"/>
          <p:cNvSpPr txBox="1">
            <a:spLocks noGrp="1"/>
          </p:cNvSpPr>
          <p:nvPr>
            <p:ph type="title"/>
          </p:nvPr>
        </p:nvSpPr>
        <p:spPr>
          <a:xfrm>
            <a:off x="587550" y="63754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В тесте PISA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1" name="Google Shape;331;g27d6faa8fed_0_12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g27d6faa8fed_0_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600" y="1212282"/>
            <a:ext cx="8178900" cy="271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7d6faa8fed_0_133"/>
          <p:cNvSpPr txBox="1">
            <a:spLocks noGrp="1"/>
          </p:cNvSpPr>
          <p:nvPr>
            <p:ph type="title"/>
          </p:nvPr>
        </p:nvSpPr>
        <p:spPr>
          <a:xfrm>
            <a:off x="2092675" y="0"/>
            <a:ext cx="69771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>
                <a:solidFill>
                  <a:schemeClr val="lt1"/>
                </a:solidFill>
              </a:rPr>
              <a:t>Где взять задания для анализа</a:t>
            </a:r>
            <a:endParaRPr sz="3300">
              <a:solidFill>
                <a:schemeClr val="lt1"/>
              </a:solidFill>
            </a:endParaRPr>
          </a:p>
        </p:txBody>
      </p:sp>
      <p:sp>
        <p:nvSpPr>
          <p:cNvPr id="338" name="Google Shape;338;g27d6faa8fed_0_13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900"/>
              <a:buChar char="•"/>
            </a:pPr>
            <a:r>
              <a:rPr lang="ru-RU" sz="2900"/>
              <a:t>Банк заданий РАО: </a:t>
            </a:r>
            <a:r>
              <a:rPr lang="ru-RU" sz="2900" u="sng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http://skiv.instrao.ru/bank-zadaniy/chitatelskaya-gramotnost/</a:t>
            </a:r>
            <a:r>
              <a:rPr lang="ru-RU" sz="2900">
                <a:solidFill>
                  <a:srgbClr val="00B0F0"/>
                </a:solidFill>
              </a:rPr>
              <a:t> </a:t>
            </a:r>
            <a:endParaRPr>
              <a:solidFill>
                <a:srgbClr val="00B0F0"/>
              </a:solidFill>
            </a:endParaRPr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Char char="•"/>
            </a:pPr>
            <a:r>
              <a:rPr lang="ru-RU" sz="29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https://pisa2018-questions.oecd.org/</a:t>
            </a:r>
            <a:r>
              <a:rPr lang="ru-RU" sz="2900">
                <a:solidFill>
                  <a:schemeClr val="accent1"/>
                </a:solidFill>
              </a:rPr>
              <a:t> </a:t>
            </a:r>
            <a:endParaRPr sz="2900">
              <a:solidFill>
                <a:schemeClr val="accent1"/>
              </a:solidFill>
            </a:endParaRPr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Char char="•"/>
            </a:pPr>
            <a:r>
              <a:rPr lang="ru-RU" sz="2900"/>
              <a:t>Математическая грамотность: </a:t>
            </a:r>
            <a:r>
              <a:rPr lang="ru-RU" sz="2100" u="sng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https://rikc.by/ru/PISA/2-ex__pisa.pdf</a:t>
            </a:r>
            <a:r>
              <a:rPr lang="ru-RU" sz="2900">
                <a:solidFill>
                  <a:schemeClr val="accent1"/>
                </a:solidFill>
              </a:rPr>
              <a:t> </a:t>
            </a:r>
            <a:endParaRPr sz="29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7d6faa8fed_0_138"/>
          <p:cNvSpPr txBox="1">
            <a:spLocks noGrp="1"/>
          </p:cNvSpPr>
          <p:nvPr>
            <p:ph type="title"/>
          </p:nvPr>
        </p:nvSpPr>
        <p:spPr>
          <a:xfrm>
            <a:off x="2219700" y="111150"/>
            <a:ext cx="64671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>
                <a:solidFill>
                  <a:schemeClr val="lt1"/>
                </a:solidFill>
              </a:rPr>
              <a:t>Какие еще задания могут быть</a:t>
            </a:r>
            <a:endParaRPr sz="3800">
              <a:solidFill>
                <a:schemeClr val="lt1"/>
              </a:solidFill>
            </a:endParaRPr>
          </a:p>
        </p:txBody>
      </p:sp>
      <p:sp>
        <p:nvSpPr>
          <p:cNvPr id="344" name="Google Shape;344;g27d6faa8fed_0_13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ru-RU" sz="2100"/>
              <a:t>Задания на выявление причинно-следственнх связей</a:t>
            </a:r>
            <a:endParaRPr sz="21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2100"/>
              <a:t>формулирование выводов</a:t>
            </a:r>
            <a:endParaRPr sz="21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2100"/>
              <a:t>выявление недостатков и преимуществ</a:t>
            </a:r>
            <a:endParaRPr sz="21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2100"/>
              <a:t>составление плана действий </a:t>
            </a:r>
            <a:endParaRPr sz="21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2100"/>
              <a:t>сопоставление и объединение информации из нескольких источников разных типов (линейных и нелинейных текстов)</a:t>
            </a:r>
            <a:endParaRPr sz="21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2100"/>
              <a:t>сокращение текста (убрать лишние слова)</a:t>
            </a:r>
            <a:endParaRPr sz="21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2100"/>
              <a:t>стилистическая обработка текста (переработать для другой аудитории/жанра)</a:t>
            </a:r>
            <a:endParaRPr sz="21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2100"/>
              <a:t>поиск аналогий, межпредметных связей</a:t>
            </a:r>
            <a:endParaRPr sz="21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2100"/>
              <a:t>нахождение оценочных суждений и фактов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7d6faa8fed_0_143"/>
          <p:cNvSpPr txBox="1">
            <a:spLocks noGrp="1"/>
          </p:cNvSpPr>
          <p:nvPr>
            <p:ph type="title"/>
          </p:nvPr>
        </p:nvSpPr>
        <p:spPr>
          <a:xfrm>
            <a:off x="1864200" y="99300"/>
            <a:ext cx="68226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Как включить в урок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0" name="Google Shape;350;g27d6faa8fed_0_14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177800" lvl="0" indent="-17684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ru-RU" sz="2100"/>
              <a:t>Проектные работы как средство применить полученные знания в реальных жизненных ситуациях</a:t>
            </a:r>
            <a:endParaRPr sz="2100"/>
          </a:p>
          <a:p>
            <a:pPr marL="177800" lvl="0" indent="-17684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ru-RU" sz="2100"/>
              <a:t>Например: составляем план покупок в интернет-магазинах</a:t>
            </a:r>
            <a:endParaRPr sz="2100"/>
          </a:p>
          <a:p>
            <a:pPr marL="177800" lvl="0" indent="-17684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ru-RU" sz="2100"/>
              <a:t>Составляем программу поездки в другую страну. Это потребует выбора транспорта и билетов, выбора гостиницы, подбора достопримечательностей и составление программы тура, составление памятки по поведению, составление списка Emergency contacts, планирование покупки сувениров и т.д. Такой проект может осуществляться долгосрочно, полностью или частями.</a:t>
            </a:r>
            <a:endParaRPr sz="2100"/>
          </a:p>
          <a:p>
            <a:pPr marL="177800" lvl="0" indent="-17684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ru-RU" sz="2100"/>
              <a:t>Проект: разрабатываем квест по родному городу для иностранных туристов</a:t>
            </a:r>
            <a:endParaRPr sz="2100"/>
          </a:p>
          <a:p>
            <a:pPr marL="177800" lvl="0" indent="-17684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ru-RU" sz="2100"/>
              <a:t>Проект: готовимся к созданию виртуального музея класса\школы со страницами на английском языке</a:t>
            </a:r>
            <a:endParaRPr sz="2100"/>
          </a:p>
          <a:p>
            <a:pPr marL="177800" lvl="0" indent="-17684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ru-RU" sz="2100"/>
              <a:t>Проект: пишем статью в иностранный детский журнал о…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7d6faa8fed_0_148"/>
          <p:cNvSpPr txBox="1">
            <a:spLocks noGrp="1"/>
          </p:cNvSpPr>
          <p:nvPr>
            <p:ph type="title"/>
          </p:nvPr>
        </p:nvSpPr>
        <p:spPr>
          <a:xfrm>
            <a:off x="1864200" y="99300"/>
            <a:ext cx="68226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Где взять задания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6" name="Google Shape;356;g27d6faa8fed_0_14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177800" lvl="0" indent="-17113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ct val="100000"/>
              <a:buChar char="•"/>
            </a:pPr>
            <a:r>
              <a:rPr lang="ru-RU" sz="14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Банк заданий РАО: </a:t>
            </a:r>
            <a:r>
              <a:rPr lang="ru-RU" sz="14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http://skiv.instrao.ru/bank-zadaniy/index.php</a:t>
            </a:r>
            <a:r>
              <a:rPr lang="ru-RU" sz="14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100"/>
          </a:p>
          <a:p>
            <a:pPr marL="177800" lvl="0" indent="-1711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55555"/>
              </a:buClr>
              <a:buSzPct val="100000"/>
              <a:buChar char="•"/>
            </a:pPr>
            <a:r>
              <a:rPr lang="ru-RU" sz="14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Демонстрационные материалы РАО: </a:t>
            </a:r>
            <a:r>
              <a:rPr lang="ru-RU" sz="1400" u="sng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http://skiv.instrao.ru/support/demonstratsionnye-materialya/index.php</a:t>
            </a:r>
            <a:r>
              <a:rPr lang="ru-RU" sz="14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1711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•"/>
            </a:pPr>
            <a:r>
              <a:rPr lang="ru-RU" sz="14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https://mega-talant.com/biblioteka/sbornik-zadaniy-po-formirovaniyu-funkcionalnoy-gramotnosti-uchaschihsya-na-urokah-matematiki-99166.html</a:t>
            </a:r>
            <a:r>
              <a:rPr lang="ru-RU" sz="14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1711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•"/>
            </a:pPr>
            <a:r>
              <a:rPr lang="ru-RU" sz="14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https://fg.resh.edu.ru/</a:t>
            </a:r>
            <a:r>
              <a:rPr lang="ru-RU" sz="1400" u="sng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u="sng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19462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ru-RU" sz="1800" u="sng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https://ipk74.ru/virtualcab/osnovnoe-i-srednee-obshhee-obrazovanie/metodicheskie-rekomendacii-po-organizacii-obrazovatelnoj-deyatelnosti/matematika-algebra-geometriya/sbornik-zadach-po-matematike-po-materialam-pisa/</a:t>
            </a:r>
            <a:r>
              <a:rPr lang="ru-RU" sz="1800"/>
              <a:t> </a:t>
            </a:r>
            <a:endParaRPr sz="2100"/>
          </a:p>
          <a:p>
            <a:pPr marL="177800" lvl="0" indent="-19462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ru-RU" sz="1800" u="sng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https://adu.by/images/2018/02/Prim_zadanii_PISA.pdf</a:t>
            </a:r>
            <a:r>
              <a:rPr lang="ru-RU" sz="1800"/>
              <a:t> </a:t>
            </a:r>
            <a:endParaRPr sz="2100"/>
          </a:p>
          <a:p>
            <a:pPr marL="177800" lvl="0" indent="-19462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ru-RU" sz="1800" u="sng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https://mega-talant.com/biblioteka/sbornik-zadaniy-po-formirovaniyu-funkcionalnoy-gramotnosti-uchaschihsya-na-urokah-matematiki-99166.html</a:t>
            </a:r>
            <a:endParaRPr sz="1800"/>
          </a:p>
          <a:p>
            <a:pPr marL="177800" lvl="0" indent="-19462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ru-RU" sz="1800" u="sng">
                <a:solidFill>
                  <a:srgbClr val="0563C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http://skiv.instrao.ru/bank-zadaniy/matematicheskaya-gramotnost/</a:t>
            </a:r>
            <a:r>
              <a:rPr lang="ru-RU" sz="1800"/>
              <a:t> </a:t>
            </a:r>
            <a:endParaRPr sz="2100"/>
          </a:p>
          <a:p>
            <a:pPr marL="177800" lvl="0" indent="-19462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hlink"/>
              </a:buClr>
              <a:buSzPct val="100000"/>
              <a:buChar char="•"/>
            </a:pPr>
            <a:r>
              <a:rPr lang="ru-RU" sz="1800" u="sng">
                <a:solidFill>
                  <a:schemeClr val="hlink"/>
                </a:solidFill>
                <a:hlinkClick r:id="rId10"/>
              </a:rPr>
              <a:t>https://fg.resh.edu.ru/functionalliteracy/events</a:t>
            </a:r>
            <a:endParaRPr sz="1400" u="sng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27d6faa8fed_0_5" descr="16480619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7d6faa8fed_0_5" descr="1648061945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27d6faa8fed_0_5"/>
          <p:cNvSpPr txBox="1">
            <a:spLocks noGrp="1"/>
          </p:cNvSpPr>
          <p:nvPr>
            <p:ph type="title"/>
          </p:nvPr>
        </p:nvSpPr>
        <p:spPr>
          <a:xfrm>
            <a:off x="2255225" y="87450"/>
            <a:ext cx="67791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060">
                <a:solidFill>
                  <a:schemeClr val="lt1"/>
                </a:solidFill>
              </a:rPr>
              <a:t>ФГОС и функциональная грамотность</a:t>
            </a:r>
            <a:endParaRPr sz="3060">
              <a:solidFill>
                <a:schemeClr val="lt1"/>
              </a:solidFill>
            </a:endParaRPr>
          </a:p>
        </p:txBody>
      </p:sp>
      <p:sp>
        <p:nvSpPr>
          <p:cNvPr id="190" name="Google Shape;190;g27d6faa8fed_0_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-184150" algn="just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-RU" sz="2000">
                <a:solidFill>
                  <a:srgbClr val="212121"/>
                </a:solidFill>
              </a:rPr>
              <a:t>Единство обязательных требований к результатам освоения программ основного общего образования реализуется во ФГОС на основе </a:t>
            </a:r>
            <a:r>
              <a:rPr lang="ru-RU" sz="2000" b="1">
                <a:solidFill>
                  <a:srgbClr val="212121"/>
                </a:solidFill>
              </a:rPr>
              <a:t>системно-деятельностного подхода</a:t>
            </a:r>
            <a:r>
              <a:rPr lang="ru-RU" sz="2000">
                <a:solidFill>
                  <a:srgbClr val="212121"/>
                </a:solidFill>
              </a:rPr>
              <a:t>, обеспечивающего системное и гармоничное развитие личности обучающегося, освоение им знаний, компетенций, </a:t>
            </a:r>
            <a:r>
              <a:rPr lang="ru-RU" sz="2000" b="1">
                <a:solidFill>
                  <a:srgbClr val="212121"/>
                </a:solidFill>
              </a:rPr>
              <a:t>необходимых как для жизни</a:t>
            </a:r>
            <a:r>
              <a:rPr lang="ru-RU" sz="2000">
                <a:solidFill>
                  <a:srgbClr val="212121"/>
                </a:solidFill>
              </a:rPr>
              <a:t> в современном обществе, </a:t>
            </a:r>
            <a:r>
              <a:rPr lang="ru-RU" sz="2000" b="1">
                <a:solidFill>
                  <a:srgbClr val="212121"/>
                </a:solidFill>
              </a:rPr>
              <a:t>так и для успешного обучения на следующем уровне образования, а также </a:t>
            </a:r>
            <a:r>
              <a:rPr lang="ru-RU" sz="2000">
                <a:solidFill>
                  <a:srgbClr val="212121"/>
                </a:solidFill>
              </a:rPr>
              <a:t>в течение жизни.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7d6faa8fed_0_28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Артем Морозов</a:t>
            </a:r>
            <a:endParaRPr/>
          </a:p>
        </p:txBody>
      </p:sp>
      <p:sp>
        <p:nvSpPr>
          <p:cNvPr id="362" name="Google Shape;362;g27d6faa8fed_0_28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3" name="Google Shape;363;g27d6faa8fed_0_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850" y="753350"/>
            <a:ext cx="2909462" cy="40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27d6faa8fed_0_2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3000" y="753350"/>
            <a:ext cx="3000851" cy="400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7d6faa8fed_0_2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27d6faa8fed_0_2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27d6faa8fed_0_29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2" name="Google Shape;372;g27d6faa8fed_0_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2274" y="774851"/>
            <a:ext cx="5757573" cy="387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7d6faa8fed_0_3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27d6faa8fed_0_3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27d6faa8fed_0_30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0" name="Google Shape;380;g27d6faa8fed_0_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1209675"/>
            <a:ext cx="7162800" cy="27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7d6faa8fed_0_3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27d6faa8fed_0_3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27d6faa8fed_0_30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8" name="Google Shape;388;g27d6faa8fed_0_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9853" y="793057"/>
            <a:ext cx="3597019" cy="3815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7d6faa8fed_0_3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27d6faa8fed_0_3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27d6faa8fed_0_3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6" name="Google Shape;396;g27d6faa8fed_0_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735" y="1118081"/>
            <a:ext cx="2592917" cy="354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27d6faa8fed_0_3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7273" y="1118081"/>
            <a:ext cx="2855225" cy="3605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7d6faa8fed_0_3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27d6faa8fed_0_3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27d6faa8fed_0_3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5" name="Google Shape;405;g27d6faa8fed_0_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162" y="1079080"/>
            <a:ext cx="2656909" cy="339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27d6faa8fed_0_3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071" y="1079080"/>
            <a:ext cx="2662284" cy="3334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7d6faa8fed_0_416"/>
          <p:cNvSpPr txBox="1">
            <a:spLocks noGrp="1"/>
          </p:cNvSpPr>
          <p:nvPr>
            <p:ph type="title"/>
          </p:nvPr>
        </p:nvSpPr>
        <p:spPr>
          <a:xfrm>
            <a:off x="535625" y="205974"/>
            <a:ext cx="8151300" cy="1101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2"/>
                </a:solidFill>
              </a:rPr>
              <a:t>ГИА 2024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12" name="Google Shape;412;g27d6faa8fed_0_41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3" name="Google Shape;413;g27d6faa8fed_0_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625" y="1307000"/>
            <a:ext cx="1936352" cy="27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27d6faa8fed_0_4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9637" y="1977037"/>
            <a:ext cx="1793213" cy="261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27d6faa8fed_0_4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8912" y="1417937"/>
            <a:ext cx="1835900" cy="267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27d6faa8fed_0_4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0875" y="1978042"/>
            <a:ext cx="1835925" cy="2616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7d6faa8fed_0_425"/>
          <p:cNvSpPr txBox="1"/>
          <p:nvPr/>
        </p:nvSpPr>
        <p:spPr>
          <a:xfrm>
            <a:off x="4206800" y="1371150"/>
            <a:ext cx="6497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Подготовка к ОГЭ. Тренажер к устной части ОГЭ. Хитрова И.В., Зверева Н.С</a:t>
            </a:r>
            <a:r>
              <a:rPr lang="ru-RU"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g27d6faa8fed_0_4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900" y="1044000"/>
            <a:ext cx="2485051" cy="357400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27d6faa8fed_0_425"/>
          <p:cNvSpPr txBox="1"/>
          <p:nvPr/>
        </p:nvSpPr>
        <p:spPr>
          <a:xfrm>
            <a:off x="3681525" y="235275"/>
            <a:ext cx="5021400" cy="4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</a:rPr>
              <a:t>Хитрова И.В., Зверева Н.С.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u="sng">
                <a:solidFill>
                  <a:schemeClr val="hlink"/>
                </a:solidFill>
                <a:hlinkClick r:id="rId4"/>
              </a:rPr>
              <a:t>https://exam-simulator.ru/</a:t>
            </a:r>
            <a:endParaRPr sz="3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Пособие состоит из 10 тематических разделов.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Каждый раздел содержит блок грамматических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и лексических упражнений.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В пособие включены 20 тренировочных тестов устной части в формате ОГЭ (10 тематических и 10 в формате экзамена), Ответы к упражнениям, Примеры ответов, Грамматический справочник, Списки фразовых и неправильных глаголов с переводом на РЯ.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Интерактивные тесты в формате ОГЭ можно также выполнить на сайте </a:t>
            </a:r>
            <a:r>
              <a:rPr lang="ru-RU" sz="16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https://exam-simulator.ru/options/oge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(онлайн тренажер, имитирующий сдачу экзамена).</a:t>
            </a:r>
            <a:endParaRPr sz="3000"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g27d6faa8fed_0_4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808" y="1074745"/>
            <a:ext cx="2672301" cy="354766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27d6faa8fed_0_431"/>
          <p:cNvSpPr txBox="1">
            <a:spLocks noGrp="1"/>
          </p:cNvSpPr>
          <p:nvPr>
            <p:ph type="title" idx="4294967295"/>
          </p:nvPr>
        </p:nvSpPr>
        <p:spPr>
          <a:xfrm>
            <a:off x="2372000" y="205975"/>
            <a:ext cx="6314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None/>
            </a:pPr>
            <a:r>
              <a:rPr lang="ru-RU" sz="2300">
                <a:solidFill>
                  <a:schemeClr val="lt1"/>
                </a:solidFill>
              </a:rPr>
              <a:t>Improve Your Writing Skills Хитрова И.В., Зверева Н.С.</a:t>
            </a:r>
            <a:endParaRPr sz="4300">
              <a:solidFill>
                <a:schemeClr val="lt1"/>
              </a:solidFill>
            </a:endParaRPr>
          </a:p>
        </p:txBody>
      </p:sp>
      <p:sp>
        <p:nvSpPr>
          <p:cNvPr id="430" name="Google Shape;430;g27d6faa8fed_0_431"/>
          <p:cNvSpPr txBox="1"/>
          <p:nvPr/>
        </p:nvSpPr>
        <p:spPr>
          <a:xfrm>
            <a:off x="3934400" y="801600"/>
            <a:ext cx="47523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2"/>
                </a:solidFill>
              </a:rPr>
              <a:t>Пособие обеспечивает пошаговую подготовку</a:t>
            </a:r>
            <a:endParaRPr sz="1800">
              <a:solidFill>
                <a:schemeClr val="dk2"/>
              </a:solidFill>
            </a:endParaRPr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2"/>
                </a:solidFill>
              </a:rPr>
              <a:t>к выполнению заданий 37,38 ЕГЭ. Включает: </a:t>
            </a:r>
            <a:endParaRPr sz="1800">
              <a:solidFill>
                <a:schemeClr val="dk2"/>
              </a:solidFill>
            </a:endParaRPr>
          </a:p>
          <a:p>
            <a:pPr marL="457200" lvl="0" indent="-35216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r>
              <a:rPr lang="ru-RU" sz="2000">
                <a:solidFill>
                  <a:schemeClr val="dk2"/>
                </a:solidFill>
              </a:rPr>
              <a:t>анализ работ учащихся, </a:t>
            </a:r>
            <a:endParaRPr sz="1800">
              <a:solidFill>
                <a:schemeClr val="dk2"/>
              </a:solidFill>
            </a:endParaRPr>
          </a:p>
          <a:p>
            <a:pPr marL="457200" lvl="0" indent="-35216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r>
              <a:rPr lang="ru-RU" sz="2000">
                <a:solidFill>
                  <a:schemeClr val="dk2"/>
                </a:solidFill>
              </a:rPr>
              <a:t>упражнения,</a:t>
            </a:r>
            <a:endParaRPr sz="1800">
              <a:solidFill>
                <a:schemeClr val="dk2"/>
              </a:solidFill>
            </a:endParaRPr>
          </a:p>
          <a:p>
            <a:pPr marL="457200" lvl="0" indent="-35216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r>
              <a:rPr lang="ru-RU" sz="2000">
                <a:solidFill>
                  <a:schemeClr val="dk2"/>
                </a:solidFill>
              </a:rPr>
              <a:t>банк полезных фраз и выражений,</a:t>
            </a:r>
            <a:endParaRPr sz="1800">
              <a:solidFill>
                <a:schemeClr val="dk2"/>
              </a:solidFill>
            </a:endParaRPr>
          </a:p>
          <a:p>
            <a:pPr marL="457200" lvl="0" indent="-35216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r>
              <a:rPr lang="ru-RU" sz="2000">
                <a:solidFill>
                  <a:schemeClr val="dk2"/>
                </a:solidFill>
              </a:rPr>
              <a:t>Check list (37, 38),</a:t>
            </a:r>
            <a:endParaRPr sz="1800">
              <a:solidFill>
                <a:schemeClr val="dk2"/>
              </a:solidFill>
            </a:endParaRPr>
          </a:p>
          <a:p>
            <a:pPr marL="457200" lvl="0" indent="-35216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r>
              <a:rPr lang="ru-RU" sz="2000">
                <a:solidFill>
                  <a:schemeClr val="dk2"/>
                </a:solidFill>
              </a:rPr>
              <a:t>30 тестовых заданий (37, 38.1, 38.2)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7d6faa8fed_0_437"/>
          <p:cNvSpPr txBox="1">
            <a:spLocks noGrp="1"/>
          </p:cNvSpPr>
          <p:nvPr>
            <p:ph type="title"/>
          </p:nvPr>
        </p:nvSpPr>
        <p:spPr>
          <a:xfrm>
            <a:off x="2317175" y="69150"/>
            <a:ext cx="6635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 sz="2655">
                <a:solidFill>
                  <a:schemeClr val="lt1"/>
                </a:solidFill>
              </a:rPr>
              <a:t>Устная часть ЕГЭ. Хитрова И.В., Нечепуренко Т.Л.</a:t>
            </a: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endParaRPr/>
          </a:p>
        </p:txBody>
      </p:sp>
      <p:pic>
        <p:nvPicPr>
          <p:cNvPr id="436" name="Google Shape;436;g27d6faa8fed_0_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550" y="1118081"/>
            <a:ext cx="2586420" cy="344659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27d6faa8fed_0_437"/>
          <p:cNvSpPr txBox="1"/>
          <p:nvPr/>
        </p:nvSpPr>
        <p:spPr>
          <a:xfrm>
            <a:off x="3961800" y="789150"/>
            <a:ext cx="4432500" cy="4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u="sng">
                <a:solidFill>
                  <a:schemeClr val="dk2"/>
                </a:solidFill>
              </a:rPr>
              <a:t>Пособие включает</a:t>
            </a:r>
            <a:r>
              <a:rPr lang="ru-RU" sz="1500">
                <a:solidFill>
                  <a:schemeClr val="dk2"/>
                </a:solidFill>
              </a:rPr>
              <a:t>: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14 тем, которые чаще всего встречаются на экзамене,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лексические упражнения по систематизации слов,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40 тренировочных тестов,</a:t>
            </a:r>
            <a:endParaRPr sz="1500">
              <a:solidFill>
                <a:schemeClr val="dk2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u="sng">
                <a:solidFill>
                  <a:schemeClr val="dk2"/>
                </a:solidFill>
              </a:rPr>
              <a:t>Приложения содержат</a:t>
            </a:r>
            <a:r>
              <a:rPr lang="ru-RU" sz="1500">
                <a:solidFill>
                  <a:schemeClr val="dk2"/>
                </a:solidFill>
              </a:rPr>
              <a:t>: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практические рекомендации по выполнению, 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образцы выполнения заданий, 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ответы к упражнениям, 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тематический словарь, 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таблицу неправильных глаголов с переводом на русский язык. </a:t>
            </a:r>
            <a:endParaRPr sz="1500">
              <a:solidFill>
                <a:schemeClr val="dk2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2"/>
                </a:solidFill>
              </a:rPr>
              <a:t>В </a:t>
            </a:r>
            <a:r>
              <a:rPr lang="ru-RU" sz="1500" b="1" u="sng">
                <a:solidFill>
                  <a:schemeClr val="dk2"/>
                </a:solidFill>
              </a:rPr>
              <a:t>аудиоприложении</a:t>
            </a:r>
            <a:r>
              <a:rPr lang="ru-RU" sz="1500">
                <a:solidFill>
                  <a:schemeClr val="dk2"/>
                </a:solidFill>
              </a:rPr>
              <a:t> записаны образцы</a:t>
            </a:r>
            <a:endParaRPr sz="1500">
              <a:solidFill>
                <a:schemeClr val="dk2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2"/>
                </a:solidFill>
              </a:rPr>
              <a:t>выполнения заданий на чтение вслух </a:t>
            </a:r>
            <a:endParaRPr sz="1500">
              <a:solidFill>
                <a:schemeClr val="dk2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2"/>
                </a:solidFill>
              </a:rPr>
              <a:t>и вопросы-интервью задания 3.</a:t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27d6faa8fed_0_12" descr="16480619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7d6faa8fed_0_12" descr="1648061945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27d6faa8fed_0_12"/>
          <p:cNvSpPr txBox="1">
            <a:spLocks noGrp="1"/>
          </p:cNvSpPr>
          <p:nvPr>
            <p:ph type="title"/>
          </p:nvPr>
        </p:nvSpPr>
        <p:spPr>
          <a:xfrm>
            <a:off x="2255225" y="87450"/>
            <a:ext cx="67791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960">
                <a:solidFill>
                  <a:schemeClr val="lt1"/>
                </a:solidFill>
              </a:rPr>
              <a:t>Проверка функциональной грамотности</a:t>
            </a:r>
            <a:endParaRPr sz="2960">
              <a:solidFill>
                <a:schemeClr val="lt1"/>
              </a:solidFill>
            </a:endParaRPr>
          </a:p>
        </p:txBody>
      </p:sp>
      <p:sp>
        <p:nvSpPr>
          <p:cNvPr id="198" name="Google Shape;198;g27d6faa8fed_0_1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/>
              <a:t>Международные и российские инструменты</a:t>
            </a:r>
            <a:endParaRPr sz="17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17780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-RU" sz="1700"/>
              <a:t>PIRLS – Progress in International Reading Literacy Study, 4 класс  - проверка читательской грамотности</a:t>
            </a:r>
            <a:endParaRPr sz="1700"/>
          </a:p>
          <a:p>
            <a:pPr marL="1778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-RU" sz="1700"/>
              <a:t>TIMSS – Trends in Mathematics and Science Study, 4, 8 и 11 классы – основы математики и естественно-научных предметов</a:t>
            </a:r>
            <a:endParaRPr sz="1700"/>
          </a:p>
          <a:p>
            <a:pPr marL="1778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-RU" sz="1700"/>
              <a:t>PISA – Programme for International Student Assessment, 15-летние школьники 9 и 10 классы – читательская, математическая, естественно-научная и финансовая грамотность</a:t>
            </a:r>
            <a:endParaRPr sz="1700"/>
          </a:p>
          <a:p>
            <a:pPr marL="1778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-RU" sz="1700"/>
              <a:t>Российские тесты</a:t>
            </a:r>
            <a:endParaRPr sz="17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7d6faa8fed_0_443"/>
          <p:cNvSpPr txBox="1">
            <a:spLocks noGrp="1"/>
          </p:cNvSpPr>
          <p:nvPr>
            <p:ph type="title"/>
          </p:nvPr>
        </p:nvSpPr>
        <p:spPr>
          <a:xfrm>
            <a:off x="1856400" y="118250"/>
            <a:ext cx="6830400" cy="61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>
                <a:solidFill>
                  <a:schemeClr val="lt1"/>
                </a:solidFill>
              </a:rPr>
              <a:t>Где найти эти материалы</a:t>
            </a:r>
            <a:endParaRPr sz="3900">
              <a:solidFill>
                <a:schemeClr val="lt1"/>
              </a:solidFill>
            </a:endParaRPr>
          </a:p>
        </p:txBody>
      </p:sp>
      <p:sp>
        <p:nvSpPr>
          <p:cNvPr id="443" name="Google Shape;443;g27d6faa8fed_0_44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www.englishteachers.ru/shop</a:t>
            </a:r>
            <a:r>
              <a:rPr lang="ru-RU"/>
              <a:t> - магазин издательства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titul.online - онлайн-подписка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exam-simulator.ru - онлайн-тренажер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4"/>
              </a:rPr>
              <a:t>https://www.ozon.ru/seller/izdatelstvo-titul-6954/knigi-16500/</a:t>
            </a: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5"/>
              </a:rPr>
              <a:t>https://www.wildberries.ru/brands/izdatelstvo-titul</a:t>
            </a: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в книжных магазинах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4" descr="1648061945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4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450" name="Google Shape;450;p4" descr="Group 39883(1)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4" descr="Group 39887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4" descr="Group 3988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4" descr="Group 39890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4" name="Google Shape;454;p4"/>
          <p:cNvSpPr/>
          <p:nvPr/>
        </p:nvSpPr>
        <p:spPr>
          <a:xfrm>
            <a:off x="3071802" y="3500444"/>
            <a:ext cx="27042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социальные сети</a:t>
            </a:r>
            <a:endParaRPr sz="1800" b="0" i="0" u="none" strike="noStrike" cap="none">
              <a:solidFill>
                <a:srgbClr val="CE4A1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455" name="Google Shape;455;p4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456" name="Google Shape;456;p4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457" name="Google Shape;457;p4" descr="логошвц 1.png">
                <a:hlinkClick r:id="rId12"/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8" name="Google Shape;458;p4" descr="Group.png">
                <a:hlinkClick r:id="rId14"/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9" name="Google Shape;459;p4" descr="logo1вебинары 1.png">
                <a:hlinkClick r:id="rId16"/>
              </p:cNvPr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0" name="Google Shape;460;p4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461" name="Google Shape;461;p4" descr="logo 3.png">
                <a:hlinkClick r:id="rId18"/>
              </p:cNvPr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2" name="Google Shape;462;p4" descr="logo 2.png">
                <a:hlinkClick r:id="rId20"/>
              </p:cNvPr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27d6faa8fed_0_19" descr="16480619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27d6faa8fed_0_19" descr="1648061945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27d6faa8fed_0_19"/>
          <p:cNvSpPr txBox="1">
            <a:spLocks noGrp="1"/>
          </p:cNvSpPr>
          <p:nvPr>
            <p:ph type="title"/>
          </p:nvPr>
        </p:nvSpPr>
        <p:spPr>
          <a:xfrm>
            <a:off x="2255225" y="87450"/>
            <a:ext cx="67791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960">
                <a:solidFill>
                  <a:schemeClr val="lt1"/>
                </a:solidFill>
              </a:rPr>
              <a:t>Сегодня мы</a:t>
            </a:r>
            <a:endParaRPr sz="2960">
              <a:solidFill>
                <a:schemeClr val="lt1"/>
              </a:solidFill>
            </a:endParaRPr>
          </a:p>
        </p:txBody>
      </p:sp>
      <p:sp>
        <p:nvSpPr>
          <p:cNvPr id="206" name="Google Shape;206;g27d6faa8fed_0_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-RU" sz="1800"/>
              <a:t>Рассмотрим примеры заданий на разные типы функциональной грамотности</a:t>
            </a:r>
            <a:endParaRPr sz="1700"/>
          </a:p>
          <a:p>
            <a:pPr marL="1778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-RU" sz="1800"/>
              <a:t>Обсудим какие задания удобно и полезно использовать в обучении английскому языку</a:t>
            </a:r>
            <a:endParaRPr sz="1700"/>
          </a:p>
          <a:p>
            <a:pPr marL="1778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-RU" sz="1800"/>
              <a:t>Узнаем где взять готовые материалы</a:t>
            </a:r>
            <a:endParaRPr sz="170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7d6faa8fed_0_26"/>
          <p:cNvSpPr txBox="1">
            <a:spLocks noGrp="1"/>
          </p:cNvSpPr>
          <p:nvPr>
            <p:ph type="title"/>
          </p:nvPr>
        </p:nvSpPr>
        <p:spPr>
          <a:xfrm>
            <a:off x="1058225" y="205975"/>
            <a:ext cx="79761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Font typeface="Calibri"/>
              <a:buNone/>
            </a:pPr>
            <a:r>
              <a:rPr lang="ru-RU" sz="242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Особенности заданий </a:t>
            </a:r>
            <a:endParaRPr sz="3859"/>
          </a:p>
        </p:txBody>
      </p:sp>
      <p:sp>
        <p:nvSpPr>
          <p:cNvPr id="212" name="Google Shape;212;g27d6faa8fed_0_2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ru-RU" sz="1700"/>
              <a:t>Задачи, поставленные вне предметной области, но решаются они при помощи предметных знаний, а также жизненного опыта учащегося. </a:t>
            </a:r>
            <a:endParaRPr sz="1700"/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ru-RU" sz="1700"/>
              <a:t>Формулировки носят проблемный характер и излагаются простым  языком. </a:t>
            </a:r>
            <a:endParaRPr sz="1700"/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ru-RU" sz="1700"/>
              <a:t>В каждом из таких заданий моделируется понятная жизненная ситуация, контекстуально близкая к ситуациям из повседневности. </a:t>
            </a:r>
            <a:endParaRPr sz="1700"/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ru-RU" sz="1700"/>
              <a:t>Информация транслируется разными способами (рисунки, диаграммы, схемы, фото и др.; смешанные и составные тексты).</a:t>
            </a: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7d6faa8fed_0_31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ru-RU" sz="3700"/>
              <a:t>Начальная школа</a:t>
            </a:r>
            <a:endParaRPr sz="3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7d6faa8fed_0_36"/>
          <p:cNvSpPr txBox="1">
            <a:spLocks noGrp="1"/>
          </p:cNvSpPr>
          <p:nvPr>
            <p:ph type="title"/>
          </p:nvPr>
        </p:nvSpPr>
        <p:spPr>
          <a:xfrm>
            <a:off x="2361875" y="205975"/>
            <a:ext cx="65064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27808"/>
              <a:buNone/>
            </a:pPr>
            <a:r>
              <a:rPr lang="ru-RU" sz="3559">
                <a:solidFill>
                  <a:schemeClr val="lt1"/>
                </a:solidFill>
              </a:rPr>
              <a:t>Примеры из международных тестов</a:t>
            </a:r>
            <a:endParaRPr sz="3559">
              <a:solidFill>
                <a:schemeClr val="lt1"/>
              </a:solidFill>
            </a:endParaRPr>
          </a:p>
        </p:txBody>
      </p:sp>
      <p:sp>
        <p:nvSpPr>
          <p:cNvPr id="223" name="Google Shape;223;g27d6faa8fed_0_3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Какие типы заданий могли бы использоваться на уроках английского в начальной школе?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7d6faa8fed_0_41"/>
          <p:cNvSpPr txBox="1">
            <a:spLocks noGrp="1"/>
          </p:cNvSpPr>
          <p:nvPr>
            <p:ph type="title"/>
          </p:nvPr>
        </p:nvSpPr>
        <p:spPr>
          <a:xfrm>
            <a:off x="2148550" y="205975"/>
            <a:ext cx="65382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ru-RU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Примеры заданий PIRLS-2021</a:t>
            </a:r>
            <a:r>
              <a:rPr lang="ru-RU" sz="30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9" name="Google Shape;229;g27d6faa8fed_0_4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2010"/>
              <a:t>Источник: </a:t>
            </a:r>
            <a:r>
              <a:rPr lang="ru-RU" sz="181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http://pi.testoko.ru/test/</a:t>
            </a:r>
            <a:endParaRPr sz="321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3210"/>
          </a:p>
          <a:p>
            <a:pPr marL="177800" lvl="0" indent="-14144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666"/>
              <a:buChar char="●"/>
            </a:pPr>
            <a:r>
              <a:rPr lang="ru-RU" sz="1800">
                <a:latin typeface="Tahoma"/>
                <a:ea typeface="Tahoma"/>
                <a:cs typeface="Tahoma"/>
                <a:sym typeface="Tahoma"/>
              </a:rPr>
              <a:t>Кем был Леонардо да Винчи? Отметь </a:t>
            </a:r>
            <a:r>
              <a:rPr lang="ru-RU" sz="1800" b="1">
                <a:latin typeface="Tahoma"/>
                <a:ea typeface="Tahoma"/>
                <a:cs typeface="Tahoma"/>
                <a:sym typeface="Tahoma"/>
              </a:rPr>
              <a:t>все</a:t>
            </a:r>
            <a:r>
              <a:rPr lang="ru-RU" sz="1800">
                <a:latin typeface="Tahoma"/>
                <a:ea typeface="Tahoma"/>
                <a:cs typeface="Tahoma"/>
                <a:sym typeface="Tahoma"/>
              </a:rPr>
              <a:t> подходящие варианты ответов.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177800" lvl="0" indent="-1414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16666"/>
              <a:buChar char="●"/>
            </a:pPr>
            <a:r>
              <a:rPr lang="ru-RU" sz="1800">
                <a:latin typeface="Tahoma"/>
                <a:ea typeface="Tahoma"/>
                <a:cs typeface="Tahoma"/>
                <a:sym typeface="Tahoma"/>
              </a:rPr>
              <a:t>Какой опыт, полученный Леонардо да Винчи в детстве, мог помочь ему стать изобретателем? 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1414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16666"/>
              <a:buChar char="●"/>
            </a:pPr>
            <a:r>
              <a:rPr lang="ru-RU" sz="1800">
                <a:latin typeface="Tahoma"/>
                <a:ea typeface="Tahoma"/>
                <a:cs typeface="Tahoma"/>
                <a:sym typeface="Tahoma"/>
              </a:rPr>
              <a:t>Чем был знаменит Верроккьо? (поле для ответа)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1414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16666"/>
              <a:buChar char="●"/>
            </a:pPr>
            <a:r>
              <a:rPr lang="ru-RU" sz="1800">
                <a:latin typeface="Tahoma"/>
                <a:ea typeface="Tahoma"/>
                <a:cs typeface="Tahoma"/>
                <a:sym typeface="Tahoma"/>
              </a:rPr>
              <a:t>Чему научился Леонардо да Винчи у Верроккьо?</a:t>
            </a:r>
            <a: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>
                <a:latin typeface="Tahoma"/>
                <a:ea typeface="Tahoma"/>
                <a:cs typeface="Tahoma"/>
                <a:sym typeface="Tahoma"/>
              </a:rPr>
              <a:t>Запиши </a:t>
            </a:r>
            <a:r>
              <a:rPr lang="ru-RU" sz="1800" b="1">
                <a:latin typeface="Tahoma"/>
                <a:ea typeface="Tahoma"/>
                <a:cs typeface="Tahoma"/>
                <a:sym typeface="Tahoma"/>
              </a:rPr>
              <a:t>два</a:t>
            </a:r>
            <a:r>
              <a:rPr lang="ru-RU" sz="1800">
                <a:latin typeface="Tahoma"/>
                <a:ea typeface="Tahoma"/>
                <a:cs typeface="Tahoma"/>
                <a:sym typeface="Tahoma"/>
              </a:rPr>
              <a:t> примера. Объясни, как эти знания помогли ему в дальнейшей жизни.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177800" lvl="0" indent="-17748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Tahoma"/>
              <a:buChar char="●"/>
            </a:pPr>
            <a:r>
              <a:rPr lang="ru-RU" sz="1800">
                <a:latin typeface="Tahoma"/>
                <a:ea typeface="Tahoma"/>
                <a:cs typeface="Tahoma"/>
                <a:sym typeface="Tahoma"/>
              </a:rPr>
              <a:t>Статья называется «Леонардо да Винчи – человек, опередивший своё время». Запиши </a:t>
            </a:r>
            <a:r>
              <a:rPr lang="ru-RU" sz="1800" b="1">
                <a:latin typeface="Tahoma"/>
                <a:ea typeface="Tahoma"/>
                <a:cs typeface="Tahoma"/>
                <a:sym typeface="Tahoma"/>
              </a:rPr>
              <a:t>один</a:t>
            </a:r>
            <a:r>
              <a:rPr lang="ru-RU" sz="1800">
                <a:latin typeface="Tahoma"/>
                <a:ea typeface="Tahoma"/>
                <a:cs typeface="Tahoma"/>
                <a:sym typeface="Tahoma"/>
              </a:rPr>
              <a:t> пример изобретения Леонардо да Винчи и объясни, как это показывает, что он опередил своё время.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177800" lvl="0" indent="-19224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666"/>
              <a:buChar char="●"/>
            </a:pPr>
            <a:r>
              <a:rPr lang="ru-RU" sz="1800">
                <a:latin typeface="Tahoma"/>
                <a:ea typeface="Tahoma"/>
                <a:cs typeface="Tahoma"/>
                <a:sym typeface="Tahoma"/>
              </a:rPr>
              <a:t>Какой из следующих заголовков мог бы стать другим подходящим названием для этой статьи?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1922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16666"/>
              <a:buChar char="●"/>
            </a:pPr>
            <a:r>
              <a:rPr lang="ru-RU" sz="1800">
                <a:latin typeface="Tahoma"/>
                <a:ea typeface="Tahoma"/>
                <a:cs typeface="Tahoma"/>
                <a:sym typeface="Tahoma"/>
              </a:rPr>
              <a:t>Что автор думает о Леонардо да Винчи? Воспользуйся тем, что ты прочитал в статье, чтобы пояснить свою мысль.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1413</Words>
  <Application>Microsoft Office PowerPoint</Application>
  <PresentationFormat>Экран (16:9)</PresentationFormat>
  <Paragraphs>164</Paragraphs>
  <Slides>41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Roboto Black</vt:lpstr>
      <vt:lpstr>Tahoma</vt:lpstr>
      <vt:lpstr>Тема Office</vt:lpstr>
      <vt:lpstr>Тема Office</vt:lpstr>
      <vt:lpstr>Формирование функциональной грамотности на уроках английского языка: как сделать уроки практичными и интересными</vt:lpstr>
      <vt:lpstr>Что такое функциональная грамотность</vt:lpstr>
      <vt:lpstr>ФГОС и функциональная грамотность</vt:lpstr>
      <vt:lpstr>Проверка функциональной грамотности</vt:lpstr>
      <vt:lpstr>Сегодня мы</vt:lpstr>
      <vt:lpstr>Особенности заданий </vt:lpstr>
      <vt:lpstr>Презентация PowerPoint</vt:lpstr>
      <vt:lpstr>Примеры из международных тестов</vt:lpstr>
      <vt:lpstr>Примеры заданий PIRLS-2021 </vt:lpstr>
      <vt:lpstr>Умения функциональной грамотности</vt:lpstr>
      <vt:lpstr>Естественно-научная грамотность</vt:lpstr>
      <vt:lpstr>Естественно-научная грамотность</vt:lpstr>
      <vt:lpstr>Математическая грамотность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Возможные задания</vt:lpstr>
      <vt:lpstr>Попробуем придумать задания к темам</vt:lpstr>
      <vt:lpstr>Презентация PowerPoint</vt:lpstr>
      <vt:lpstr>Умения</vt:lpstr>
      <vt:lpstr>Умения (на основе PISA)</vt:lpstr>
      <vt:lpstr>Умения</vt:lpstr>
      <vt:lpstr>В тесте PISA</vt:lpstr>
      <vt:lpstr>Где взять задания для анализа</vt:lpstr>
      <vt:lpstr>Какие еще задания могут быть</vt:lpstr>
      <vt:lpstr>Как включить в урок</vt:lpstr>
      <vt:lpstr>Где взять задания</vt:lpstr>
      <vt:lpstr>Артем Морозов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ГИА 2024</vt:lpstr>
      <vt:lpstr>Презентация PowerPoint</vt:lpstr>
      <vt:lpstr>Improve Your Writing Skills Хитрова И.В., Зверева Н.С.</vt:lpstr>
      <vt:lpstr>  Устная часть ЕГЭ. Хитрова И.В., Нечепуренко Т.Л.  </vt:lpstr>
      <vt:lpstr>Где найти эти материалы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функциональной грамотности на уроках английского языка: как сделать уроки практичными и интересными</dc:title>
  <dc:creator>cheba</dc:creator>
  <cp:lastModifiedBy>Павел Кукушкин</cp:lastModifiedBy>
  <cp:revision>1</cp:revision>
  <dcterms:created xsi:type="dcterms:W3CDTF">2023-03-27T17:12:42Z</dcterms:created>
  <dcterms:modified xsi:type="dcterms:W3CDTF">2023-09-11T12:44:28Z</dcterms:modified>
</cp:coreProperties>
</file>