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326" r:id="rId10"/>
    <p:sldId id="327" r:id="rId11"/>
    <p:sldId id="332" r:id="rId12"/>
    <p:sldId id="356" r:id="rId13"/>
    <p:sldId id="355" r:id="rId14"/>
    <p:sldId id="263" r:id="rId15"/>
    <p:sldId id="295" r:id="rId16"/>
    <p:sldId id="308" r:id="rId17"/>
    <p:sldId id="324" r:id="rId18"/>
    <p:sldId id="350" r:id="rId19"/>
    <p:sldId id="300" r:id="rId20"/>
    <p:sldId id="302" r:id="rId21"/>
    <p:sldId id="341" r:id="rId22"/>
    <p:sldId id="342" r:id="rId23"/>
    <p:sldId id="347" r:id="rId24"/>
    <p:sldId id="360" r:id="rId25"/>
    <p:sldId id="297" r:id="rId26"/>
    <p:sldId id="303" r:id="rId27"/>
    <p:sldId id="311" r:id="rId28"/>
    <p:sldId id="312" r:id="rId29"/>
    <p:sldId id="313" r:id="rId30"/>
    <p:sldId id="314" r:id="rId31"/>
    <p:sldId id="316" r:id="rId32"/>
    <p:sldId id="315" r:id="rId33"/>
    <p:sldId id="317" r:id="rId34"/>
    <p:sldId id="318" r:id="rId35"/>
    <p:sldId id="305" r:id="rId36"/>
    <p:sldId id="358" r:id="rId37"/>
    <p:sldId id="353" r:id="rId38"/>
    <p:sldId id="321" r:id="rId39"/>
    <p:sldId id="325" r:id="rId40"/>
    <p:sldId id="319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660"/>
  </p:normalViewPr>
  <p:slideViewPr>
    <p:cSldViewPr>
      <p:cViewPr>
        <p:scale>
          <a:sx n="150" d="100"/>
          <a:sy n="150" d="100"/>
        </p:scale>
        <p:origin x="-504" y="-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9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9" y="567645"/>
            <a:ext cx="4482392" cy="385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56594" y="915566"/>
            <a:ext cx="4533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КУКОЛЬНЫЙ ТЕАТР ДЛЯ САМЫХ МАЛЕНЬКИХ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21275"/>
            <a:ext cx="4437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Автор: </a:t>
            </a:r>
            <a:r>
              <a:rPr lang="ru-RU" sz="2000" b="1" dirty="0"/>
              <a:t>Сорокина Наталия Феликсовна</a:t>
            </a:r>
          </a:p>
          <a:p>
            <a:pPr algn="ctr"/>
            <a:r>
              <a:rPr lang="ru-RU" sz="2000" dirty="0"/>
              <a:t>Заслуженный учитель </a:t>
            </a:r>
            <a:r>
              <a:rPr lang="ru-RU" sz="2000" dirty="0" smtClean="0"/>
              <a:t>РФ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65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4096" y="38495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ВИДЫ КУКОЛЬНЫХ ТЕАТРОВ ДЛЯ ДЕТЕЙ</a:t>
            </a:r>
          </a:p>
          <a:p>
            <a:pPr lvl="0" algn="ctr"/>
            <a:r>
              <a:rPr lang="ru-RU" b="1" dirty="0"/>
              <a:t>Первая группа детей раннего возраста (от 2 месяцев до 1 года)</a:t>
            </a:r>
            <a:r>
              <a:rPr lang="ru-RU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4096" y="1045760"/>
            <a:ext cx="3342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ru-RU" sz="2000" b="1" dirty="0">
                <a:solidFill>
                  <a:prstClr val="black"/>
                </a:solidFill>
              </a:rPr>
              <a:t>ТЕАТР НАРОДНОЙ ИГРУШКИ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63513" y="1050412"/>
            <a:ext cx="3007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ru-RU" sz="2000" b="1" dirty="0">
                <a:solidFill>
                  <a:prstClr val="black"/>
                </a:solidFill>
              </a:rPr>
              <a:t>ТЕАТР МЯГКОЙ ИГРУШКИ</a:t>
            </a:r>
            <a:endParaRPr lang="ru-RU" sz="105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445870"/>
            <a:ext cx="3997473" cy="1835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45870"/>
            <a:ext cx="3800888" cy="33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651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5526"/>
            <a:ext cx="88153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СИСТЕМА УПРАВЛЕНИЯ ТЕАТРАЛЬНЫМИ КУКЛАМИ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Общие рекомендации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algn="ctr"/>
            <a:endParaRPr lang="ru-RU" sz="3200" b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</a:rPr>
              <a:t>Игрушка</a:t>
            </a:r>
            <a:r>
              <a:rPr lang="en-US" sz="2800" dirty="0" smtClean="0">
                <a:solidFill>
                  <a:prstClr val="black"/>
                </a:solidFill>
              </a:rPr>
              <a:t>, </a:t>
            </a:r>
            <a:r>
              <a:rPr lang="ru-RU" sz="2800" dirty="0">
                <a:solidFill>
                  <a:prstClr val="black"/>
                </a:solidFill>
              </a:rPr>
              <a:t>которая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«говорит</a:t>
            </a:r>
            <a:r>
              <a:rPr lang="ru-RU" sz="2800" dirty="0" smtClean="0">
                <a:solidFill>
                  <a:prstClr val="black"/>
                </a:solidFill>
              </a:rPr>
              <a:t>»</a:t>
            </a:r>
            <a:r>
              <a:rPr lang="en-US" sz="2800" dirty="0" smtClean="0">
                <a:solidFill>
                  <a:prstClr val="black"/>
                </a:solidFill>
              </a:rPr>
              <a:t>,</a:t>
            </a:r>
            <a:r>
              <a:rPr lang="ru-RU" sz="2800" dirty="0" smtClean="0">
                <a:solidFill>
                  <a:prstClr val="black"/>
                </a:solidFill>
              </a:rPr>
              <a:t> плавно покачивается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в </a:t>
            </a:r>
            <a:r>
              <a:rPr lang="ru-RU" sz="2800" dirty="0">
                <a:solidFill>
                  <a:prstClr val="black"/>
                </a:solidFill>
              </a:rPr>
              <a:t>такт речи </a:t>
            </a:r>
            <a:r>
              <a:rPr lang="ru-RU" sz="2800" dirty="0" smtClean="0">
                <a:solidFill>
                  <a:prstClr val="black"/>
                </a:solidFill>
              </a:rPr>
              <a:t>взрослого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И</a:t>
            </a:r>
            <a:r>
              <a:rPr lang="ru-RU" sz="2800" dirty="0" err="1" smtClean="0">
                <a:solidFill>
                  <a:prstClr val="black"/>
                </a:solidFill>
              </a:rPr>
              <a:t>грушка</a:t>
            </a:r>
            <a:r>
              <a:rPr lang="ru-RU" sz="2800" dirty="0" smtClean="0">
                <a:solidFill>
                  <a:prstClr val="black"/>
                </a:solidFill>
              </a:rPr>
              <a:t>, </a:t>
            </a:r>
            <a:r>
              <a:rPr lang="ru-RU" sz="2800" dirty="0">
                <a:solidFill>
                  <a:prstClr val="black"/>
                </a:solidFill>
              </a:rPr>
              <a:t>которая </a:t>
            </a:r>
            <a:r>
              <a:rPr lang="ru-RU" sz="2800" dirty="0" smtClean="0">
                <a:solidFill>
                  <a:prstClr val="black"/>
                </a:solidFill>
              </a:rPr>
              <a:t>«</a:t>
            </a:r>
            <a:r>
              <a:rPr lang="ru-RU" sz="2800" dirty="0">
                <a:solidFill>
                  <a:prstClr val="black"/>
                </a:solidFill>
              </a:rPr>
              <a:t>слушает</a:t>
            </a:r>
            <a:r>
              <a:rPr lang="ru-RU" sz="2800" dirty="0" smtClean="0">
                <a:solidFill>
                  <a:prstClr val="black"/>
                </a:solidFill>
              </a:rPr>
              <a:t>»</a:t>
            </a:r>
            <a:r>
              <a:rPr lang="en-US" sz="2800" dirty="0">
                <a:solidFill>
                  <a:prstClr val="black"/>
                </a:solidFill>
              </a:rPr>
              <a:t>,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   </a:t>
            </a:r>
            <a:r>
              <a:rPr lang="ru-RU" sz="2800" dirty="0" smtClean="0">
                <a:solidFill>
                  <a:prstClr val="black"/>
                </a:solidFill>
              </a:rPr>
              <a:t>замирает </a:t>
            </a:r>
            <a:r>
              <a:rPr lang="ru-RU" sz="2800" dirty="0">
                <a:solidFill>
                  <a:prstClr val="black"/>
                </a:solidFill>
              </a:rPr>
              <a:t>в руках </a:t>
            </a:r>
            <a:r>
              <a:rPr lang="ru-RU" sz="2800" dirty="0" smtClean="0">
                <a:solidFill>
                  <a:prstClr val="black"/>
                </a:solidFill>
              </a:rPr>
              <a:t>взрослого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55526"/>
            <a:ext cx="4464496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НАРОДНОЙ ИГРУШКИ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555526"/>
            <a:ext cx="3960440" cy="235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ЭТЮД «ЁЛОЧКА»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Дед Мороз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В лесу родилась ёлочка,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лесу она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росла.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Зимой и летом стройная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Зелёная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8238"/>
            <a:ext cx="4320480" cy="35283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96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7" y="1043032"/>
            <a:ext cx="4675301" cy="370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73945" y="555526"/>
            <a:ext cx="422604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МЯГКОЙ ИГРУШКИ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586323"/>
            <a:ext cx="3888432" cy="238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ЭТЮД «КОТИК СЕРЕНЬКИЙ»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Котик серенький присел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печурочке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тихонечко запел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Песню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Юрочке.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Кот: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Мяу, мяу,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мяу!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151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Программа «Развитие творческих способностей детей средствами театрального искусства</a:t>
            </a:r>
            <a:r>
              <a:rPr lang="ru-RU" sz="2000" b="1" dirty="0" smtClean="0"/>
              <a:t>» </a:t>
            </a:r>
            <a:r>
              <a:rPr lang="ru-RU" sz="2000" b="1" dirty="0" smtClean="0">
                <a:ln w="0"/>
              </a:rPr>
              <a:t>для </a:t>
            </a:r>
            <a:r>
              <a:rPr lang="ru-RU" sz="2000" b="1" dirty="0">
                <a:ln w="0"/>
              </a:rPr>
              <a:t>детей </a:t>
            </a:r>
            <a:r>
              <a:rPr lang="ru-RU" sz="2000" b="1" dirty="0" smtClean="0">
                <a:ln w="0"/>
              </a:rPr>
              <a:t>от </a:t>
            </a:r>
            <a:r>
              <a:rPr lang="ru-RU" sz="2000" b="1" dirty="0">
                <a:ln w="0"/>
              </a:rPr>
              <a:t>1 года до </a:t>
            </a:r>
            <a:r>
              <a:rPr lang="ru-RU" sz="2000" b="1" dirty="0" smtClean="0">
                <a:ln w="0"/>
              </a:rPr>
              <a:t>2 лет </a:t>
            </a:r>
            <a:r>
              <a:rPr lang="ru-RU" sz="2000" b="1" dirty="0" smtClean="0"/>
              <a:t>Сорокина </a:t>
            </a:r>
            <a:r>
              <a:rPr lang="ru-RU" sz="2000" b="1" dirty="0"/>
              <a:t>Н. Ф., </a:t>
            </a:r>
            <a:r>
              <a:rPr lang="ru-RU" sz="2000" b="1" dirty="0" err="1"/>
              <a:t>Миланович</a:t>
            </a:r>
            <a:r>
              <a:rPr lang="ru-RU" sz="2000" b="1" dirty="0"/>
              <a:t> Л. 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" y="1119396"/>
            <a:ext cx="2684676" cy="3612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3" y="1119396"/>
            <a:ext cx="2632838" cy="3612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7" y="1046554"/>
            <a:ext cx="2952329" cy="217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555526"/>
            <a:ext cx="885698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a typeface="+mj-ea"/>
                <a:cs typeface="+mj-cs"/>
              </a:rPr>
              <a:t>Вторая </a:t>
            </a:r>
            <a:r>
              <a:rPr lang="ru-RU" sz="2400" b="1" dirty="0">
                <a:ea typeface="+mj-ea"/>
                <a:cs typeface="+mj-cs"/>
              </a:rPr>
              <a:t>группа детей раннего возраста </a:t>
            </a:r>
            <a:r>
              <a:rPr lang="ru-RU" sz="2400" b="1" dirty="0" smtClean="0">
                <a:ea typeface="+mj-ea"/>
                <a:cs typeface="+mj-cs"/>
              </a:rPr>
              <a:t>(</a:t>
            </a:r>
            <a:r>
              <a:rPr lang="ru-RU" sz="2400" b="1" dirty="0">
                <a:ea typeface="+mj-ea"/>
                <a:cs typeface="+mj-cs"/>
              </a:rPr>
              <a:t>от 1 года до 2 лет)</a:t>
            </a:r>
            <a:endParaRPr lang="ru-RU" sz="3200" b="1" dirty="0">
              <a:ea typeface="+mj-ea"/>
              <a:cs typeface="+mj-cs"/>
            </a:endParaRPr>
          </a:p>
          <a:p>
            <a:pPr algn="ctr"/>
            <a:r>
              <a:rPr lang="ru-RU" sz="3200" b="1" dirty="0">
                <a:ea typeface="+mj-ea"/>
                <a:cs typeface="+mj-cs"/>
              </a:rPr>
              <a:t>Основные задачи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2200" dirty="0"/>
              <a:t>Развивать речь детей, используя кукольный театр. 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2200" dirty="0" smtClean="0"/>
              <a:t>Стимулировать </a:t>
            </a:r>
            <a:r>
              <a:rPr lang="ru-RU" sz="2200" dirty="0"/>
              <a:t>с помощью кукольного театра память, внимание, мышление.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2200" dirty="0"/>
              <a:t>Знакомить детей с приемами кукловождения пальчикового театра, перчаточного, театра </a:t>
            </a:r>
            <a:r>
              <a:rPr lang="ru-RU" sz="2200" dirty="0" smtClean="0"/>
              <a:t>рукавичек </a:t>
            </a:r>
            <a:r>
              <a:rPr lang="ru-RU" sz="2200" dirty="0"/>
              <a:t>и </a:t>
            </a:r>
            <a:endParaRPr lang="ru-RU" sz="2200" dirty="0" smtClean="0"/>
          </a:p>
          <a:p>
            <a:r>
              <a:rPr lang="ru-RU" sz="2200" dirty="0"/>
              <a:t> </a:t>
            </a:r>
            <a:r>
              <a:rPr lang="ru-RU" sz="2200" dirty="0" smtClean="0"/>
              <a:t>   резиновой игрушки</a:t>
            </a:r>
            <a:r>
              <a:rPr lang="ru-RU" sz="2200" dirty="0"/>
              <a:t>.</a:t>
            </a:r>
          </a:p>
          <a:p>
            <a:r>
              <a:rPr lang="ru-RU" sz="2200" dirty="0" smtClean="0"/>
              <a:t> 4.Развивать </a:t>
            </a:r>
            <a:r>
              <a:rPr lang="ru-RU" sz="2200" dirty="0"/>
              <a:t>мелкую моторику </a:t>
            </a:r>
            <a:r>
              <a:rPr lang="ru-RU" sz="2200" dirty="0" smtClean="0"/>
              <a:t>рук.</a:t>
            </a:r>
            <a:endParaRPr lang="ru-RU" sz="2200" dirty="0"/>
          </a:p>
          <a:p>
            <a:r>
              <a:rPr lang="ru-RU" sz="2200" dirty="0" smtClean="0"/>
              <a:t> 5.Поощрять инициативу </a:t>
            </a:r>
            <a:r>
              <a:rPr lang="ru-RU" sz="2200" dirty="0"/>
              <a:t>в </a:t>
            </a:r>
            <a:r>
              <a:rPr lang="ru-RU" sz="2200" dirty="0" smtClean="0"/>
              <a:t>играх</a:t>
            </a:r>
          </a:p>
          <a:p>
            <a:r>
              <a:rPr lang="ru-RU" sz="2200" dirty="0" smtClean="0"/>
              <a:t> с театральными куклами.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509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11510"/>
            <a:ext cx="87939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     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                    Принципы работы с детьми от 1 года до 2 лет</a:t>
            </a:r>
            <a:endParaRPr lang="ru-RU" sz="2400" b="1" dirty="0">
              <a:solidFill>
                <a:prstClr val="black"/>
              </a:solidFill>
            </a:endParaRP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Прежде </a:t>
            </a:r>
            <a:r>
              <a:rPr lang="ru-RU" sz="2400" dirty="0">
                <a:solidFill>
                  <a:prstClr val="black"/>
                </a:solidFill>
              </a:rPr>
              <a:t>чем показать </a:t>
            </a:r>
            <a:r>
              <a:rPr lang="ru-RU" sz="2400" dirty="0" smtClean="0">
                <a:solidFill>
                  <a:prstClr val="black"/>
                </a:solidFill>
              </a:rPr>
              <a:t>детям </a:t>
            </a:r>
            <a:r>
              <a:rPr lang="ru-RU" sz="2400" dirty="0">
                <a:solidFill>
                  <a:prstClr val="black"/>
                </a:solidFill>
              </a:rPr>
              <a:t>сказку, нужно провести </a:t>
            </a:r>
            <a:r>
              <a:rPr lang="ru-RU" sz="2400" b="1" dirty="0">
                <a:solidFill>
                  <a:prstClr val="black"/>
                </a:solidFill>
              </a:rPr>
              <a:t>этюды с </a:t>
            </a:r>
            <a:r>
              <a:rPr lang="ru-RU" sz="2400" b="1" dirty="0" smtClean="0">
                <a:solidFill>
                  <a:prstClr val="black"/>
                </a:solidFill>
              </a:rPr>
              <a:t>куклами</a:t>
            </a:r>
            <a:r>
              <a:rPr lang="ru-RU" sz="2400" dirty="0" smtClean="0">
                <a:solidFill>
                  <a:prstClr val="black"/>
                </a:solidFill>
              </a:rPr>
              <a:t>. Познакомить </a:t>
            </a:r>
            <a:r>
              <a:rPr lang="ru-RU" sz="2400" dirty="0">
                <a:solidFill>
                  <a:prstClr val="black"/>
                </a:solidFill>
              </a:rPr>
              <a:t>малышей с каждым </a:t>
            </a:r>
            <a:r>
              <a:rPr lang="ru-RU" sz="2400" dirty="0" smtClean="0">
                <a:solidFill>
                  <a:prstClr val="black"/>
                </a:solidFill>
              </a:rPr>
              <a:t>героем. </a:t>
            </a:r>
            <a:r>
              <a:rPr lang="ru-RU" sz="2400" dirty="0">
                <a:solidFill>
                  <a:prstClr val="black"/>
                </a:solidFill>
              </a:rPr>
              <a:t>П</a:t>
            </a:r>
            <a:r>
              <a:rPr lang="ru-RU" sz="2400" dirty="0" smtClean="0">
                <a:solidFill>
                  <a:prstClr val="black"/>
                </a:solidFill>
              </a:rPr>
              <a:t>оказать </a:t>
            </a:r>
            <a:r>
              <a:rPr lang="ru-RU" sz="2400" dirty="0">
                <a:solidFill>
                  <a:prstClr val="black"/>
                </a:solidFill>
              </a:rPr>
              <a:t>куклу, 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рассмотреть вместе с ними </a:t>
            </a:r>
            <a:r>
              <a:rPr lang="ru-RU" sz="2400" dirty="0" smtClean="0">
                <a:solidFill>
                  <a:prstClr val="black"/>
                </a:solidFill>
              </a:rPr>
              <a:t>все части её тела, </a:t>
            </a:r>
            <a:r>
              <a:rPr lang="ru-RU" sz="2400" dirty="0">
                <a:solidFill>
                  <a:prstClr val="black"/>
                </a:solidFill>
              </a:rPr>
              <a:t>поиграть с ней. 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Затем </a:t>
            </a:r>
            <a:r>
              <a:rPr lang="ru-RU" sz="2400" dirty="0">
                <a:solidFill>
                  <a:prstClr val="black"/>
                </a:solidFill>
              </a:rPr>
              <a:t>нужно </a:t>
            </a:r>
            <a:r>
              <a:rPr lang="ru-RU" sz="2400" dirty="0" smtClean="0">
                <a:solidFill>
                  <a:prstClr val="black"/>
                </a:solidFill>
              </a:rPr>
              <a:t>прочитать </a:t>
            </a:r>
            <a:r>
              <a:rPr lang="ru-RU" sz="2400" dirty="0" err="1" smtClean="0">
                <a:solidFill>
                  <a:prstClr val="black"/>
                </a:solidFill>
              </a:rPr>
              <a:t>потешку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Лучше несколько </a:t>
            </a:r>
            <a:r>
              <a:rPr lang="ru-RU" sz="2400" dirty="0">
                <a:solidFill>
                  <a:prstClr val="black"/>
                </a:solidFill>
              </a:rPr>
              <a:t>раз </a:t>
            </a:r>
            <a:r>
              <a:rPr lang="ru-RU" sz="2400" dirty="0" smtClean="0">
                <a:solidFill>
                  <a:prstClr val="black"/>
                </a:solidFill>
              </a:rPr>
              <a:t>подряд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Показывать одну </a:t>
            </a:r>
            <a:r>
              <a:rPr lang="ru-RU" sz="2400" dirty="0">
                <a:solidFill>
                  <a:prstClr val="black"/>
                </a:solidFill>
              </a:rPr>
              <a:t>и ту же </a:t>
            </a:r>
            <a:r>
              <a:rPr lang="ru-RU" sz="2400" dirty="0" smtClean="0">
                <a:solidFill>
                  <a:prstClr val="black"/>
                </a:solidFill>
              </a:rPr>
              <a:t>игрушку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нужно  несколько раз.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379" y="528884"/>
            <a:ext cx="8835242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/>
              <a:t>ВИДЫ КУКОЛЬНЫХ ТЕАТРОВ ДЛЯ ДЕТЕЙ</a:t>
            </a:r>
          </a:p>
          <a:p>
            <a:pPr algn="ctr"/>
            <a:r>
              <a:rPr lang="ru-RU" sz="2700" b="1" dirty="0"/>
              <a:t>Вторая группа детей раннего возраста (от 1 года до 2 лет)</a:t>
            </a:r>
          </a:p>
          <a:p>
            <a:pPr algn="ctr"/>
            <a:endParaRPr lang="ru-RU" sz="2100" b="1" dirty="0"/>
          </a:p>
          <a:p>
            <a:pPr>
              <a:lnSpc>
                <a:spcPct val="150000"/>
              </a:lnSpc>
            </a:pPr>
            <a:r>
              <a:rPr lang="ru-RU" sz="3000" dirty="0" smtClean="0"/>
              <a:t>•ПАЛЬЧИКОВЫЙ </a:t>
            </a:r>
            <a:r>
              <a:rPr lang="ru-RU" sz="3000" dirty="0"/>
              <a:t>ТЕАТР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•ТЕАТР </a:t>
            </a:r>
            <a:r>
              <a:rPr lang="ru-RU" sz="3000" dirty="0"/>
              <a:t>РЕЗИНОВОЙ ИГРУШКИ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•ПЕРЧАТОЧНЫЙ </a:t>
            </a:r>
            <a:r>
              <a:rPr lang="ru-RU" sz="3000" dirty="0"/>
              <a:t>ТЕАТР</a:t>
            </a:r>
          </a:p>
          <a:p>
            <a:pPr>
              <a:lnSpc>
                <a:spcPct val="150000"/>
              </a:lnSpc>
            </a:pPr>
            <a:r>
              <a:rPr lang="ru-RU" sz="3000" dirty="0" smtClean="0"/>
              <a:t>•ТЕАТР </a:t>
            </a:r>
            <a:r>
              <a:rPr lang="ru-RU" sz="3000" dirty="0"/>
              <a:t>РУКАВИЧЕК</a:t>
            </a:r>
          </a:p>
        </p:txBody>
      </p:sp>
    </p:spTree>
    <p:extLst>
      <p:ext uri="{BB962C8B-B14F-4D97-AF65-F5344CB8AC3E}">
        <p14:creationId xmlns:p14="http://schemas.microsoft.com/office/powerpoint/2010/main" val="24083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22" y="339502"/>
            <a:ext cx="881538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СИСТЕМА УПРАВЛЕНИЯ ТЕАТРАЛЬНЫМИ КУКЛАМИ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Общие рекомендации</a:t>
            </a:r>
            <a:endParaRPr lang="en-US" sz="3200" b="1" dirty="0" smtClean="0">
              <a:solidFill>
                <a:prstClr val="black"/>
              </a:solidFill>
            </a:endParaRPr>
          </a:p>
          <a:p>
            <a:pPr algn="ctr"/>
            <a:endParaRPr lang="ru-RU" sz="1100" b="1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prstClr val="black"/>
                </a:solidFill>
              </a:rPr>
              <a:t>Игрушка</a:t>
            </a:r>
            <a:r>
              <a:rPr lang="en-US" sz="2800" dirty="0" smtClean="0">
                <a:solidFill>
                  <a:prstClr val="black"/>
                </a:solidFill>
              </a:rPr>
              <a:t>, </a:t>
            </a:r>
            <a:r>
              <a:rPr lang="ru-RU" sz="2800" dirty="0">
                <a:solidFill>
                  <a:prstClr val="black"/>
                </a:solidFill>
              </a:rPr>
              <a:t>которая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«говорит</a:t>
            </a:r>
            <a:r>
              <a:rPr lang="ru-RU" sz="2800" dirty="0" smtClean="0">
                <a:solidFill>
                  <a:prstClr val="black"/>
                </a:solidFill>
              </a:rPr>
              <a:t>»</a:t>
            </a:r>
            <a:r>
              <a:rPr lang="en-US" sz="2800" dirty="0" smtClean="0">
                <a:solidFill>
                  <a:prstClr val="black"/>
                </a:solidFill>
              </a:rPr>
              <a:t>,</a:t>
            </a:r>
            <a:r>
              <a:rPr lang="ru-RU" sz="2800" dirty="0" smtClean="0">
                <a:solidFill>
                  <a:prstClr val="black"/>
                </a:solidFill>
              </a:rPr>
              <a:t> плавно покачивается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в </a:t>
            </a:r>
            <a:r>
              <a:rPr lang="ru-RU" sz="2800" dirty="0">
                <a:solidFill>
                  <a:prstClr val="black"/>
                </a:solidFill>
              </a:rPr>
              <a:t>такт речи </a:t>
            </a:r>
            <a:r>
              <a:rPr lang="ru-RU" sz="2800" dirty="0" smtClean="0">
                <a:solidFill>
                  <a:prstClr val="black"/>
                </a:solidFill>
              </a:rPr>
              <a:t>взрослого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prstClr val="black"/>
                </a:solidFill>
              </a:rPr>
              <a:t>И</a:t>
            </a:r>
            <a:r>
              <a:rPr lang="ru-RU" sz="2800" dirty="0" err="1" smtClean="0">
                <a:solidFill>
                  <a:prstClr val="black"/>
                </a:solidFill>
              </a:rPr>
              <a:t>грушка</a:t>
            </a:r>
            <a:r>
              <a:rPr lang="ru-RU" sz="2800" dirty="0" smtClean="0">
                <a:solidFill>
                  <a:prstClr val="black"/>
                </a:solidFill>
              </a:rPr>
              <a:t>, </a:t>
            </a:r>
            <a:r>
              <a:rPr lang="ru-RU" sz="2800" dirty="0">
                <a:solidFill>
                  <a:prstClr val="black"/>
                </a:solidFill>
              </a:rPr>
              <a:t>которая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«</a:t>
            </a:r>
            <a:r>
              <a:rPr lang="ru-RU" sz="2800" dirty="0">
                <a:solidFill>
                  <a:prstClr val="black"/>
                </a:solidFill>
              </a:rPr>
              <a:t>слушает</a:t>
            </a:r>
            <a:r>
              <a:rPr lang="ru-RU" sz="2800" dirty="0" smtClean="0">
                <a:solidFill>
                  <a:prstClr val="black"/>
                </a:solidFill>
              </a:rPr>
              <a:t>»</a:t>
            </a:r>
            <a:r>
              <a:rPr lang="en-US" sz="2800" dirty="0">
                <a:solidFill>
                  <a:prstClr val="black"/>
                </a:solidFill>
              </a:rPr>
              <a:t>,</a:t>
            </a:r>
            <a:r>
              <a:rPr lang="ru-RU" sz="2800" dirty="0" smtClean="0">
                <a:solidFill>
                  <a:prstClr val="black"/>
                </a:solidFill>
              </a:rPr>
              <a:t> замирает </a:t>
            </a:r>
            <a:r>
              <a:rPr lang="ru-RU" sz="2800" dirty="0">
                <a:solidFill>
                  <a:prstClr val="black"/>
                </a:solidFill>
              </a:rPr>
              <a:t>в </a:t>
            </a:r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руках взрослого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9264"/>
            <a:ext cx="3280675" cy="45030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ПЕРЧАТОЧНЫЙ ТЕАТР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94" y="1319374"/>
            <a:ext cx="3280675" cy="31052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864" y="1319374"/>
            <a:ext cx="5308392" cy="193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5187650" y="919264"/>
            <a:ext cx="2196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a typeface="+mj-ea"/>
                <a:cs typeface="+mj-cs"/>
              </a:rPr>
              <a:t>ТЕАТР </a:t>
            </a:r>
            <a:r>
              <a:rPr lang="ru-RU" sz="2000" b="1" dirty="0" smtClean="0">
                <a:ea typeface="+mj-ea"/>
                <a:cs typeface="+mj-cs"/>
              </a:rPr>
              <a:t>РУКАВИЧЕК</a:t>
            </a:r>
            <a:endParaRPr lang="ru-RU" sz="2000" b="1" dirty="0"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6896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Вторая </a:t>
            </a:r>
            <a:r>
              <a:rPr lang="ru-RU" sz="2000" b="1" dirty="0"/>
              <a:t>группа детей раннего возраста (от 1 </a:t>
            </a:r>
            <a:r>
              <a:rPr lang="ru-RU" sz="2000" b="1" dirty="0" smtClean="0"/>
              <a:t>года </a:t>
            </a:r>
            <a:r>
              <a:rPr lang="ru-RU" sz="2000" b="1" dirty="0"/>
              <a:t>до 2 лет)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143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41151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      </a:t>
            </a:r>
            <a:r>
              <a:rPr lang="ru-RU" sz="3000" dirty="0" smtClean="0"/>
              <a:t>Театр </a:t>
            </a:r>
            <a:r>
              <a:rPr lang="ru-RU" sz="3000" dirty="0"/>
              <a:t>кукол! Как много значит он для детского сердца, с каким «нетерпением ждут дети встречи с ним! Кукла может все или почти все. Она творит чудеса: веселит, обучает, развивает творчество дошкольников, корректирует их поведение. Как сделать, чтобы радость от общения с </a:t>
            </a:r>
            <a:r>
              <a:rPr lang="ru-RU" sz="3000" dirty="0" smtClean="0"/>
              <a:t>кукольным</a:t>
            </a:r>
            <a:endParaRPr lang="ru-RU" sz="3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3147814"/>
            <a:ext cx="51485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/>
              <a:t>театром стала ежедневной? Нужно создать кукольный театр в детском саду!</a:t>
            </a:r>
          </a:p>
        </p:txBody>
      </p:sp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89660" y="411510"/>
            <a:ext cx="64793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КОСТЮМ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dirty="0"/>
              <a:t>используют старую перчатку или вяжут новую</a:t>
            </a:r>
          </a:p>
          <a:p>
            <a:pPr algn="ctr"/>
            <a:r>
              <a:rPr lang="ru-RU" sz="1600" b="1" dirty="0"/>
              <a:t>ГОЛОВА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dirty="0"/>
              <a:t>из полоски тонкого картона 4х20 см., склеивая края, делают трубочку, которая легко надевается на указательный палец в перчатке.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dirty="0"/>
              <a:t>трубочку обтягивают тонкой тканью внутри и снаружи, стягивают верхний </a:t>
            </a:r>
            <a:r>
              <a:rPr lang="ru-RU" sz="1600" dirty="0" smtClean="0"/>
              <a:t>край, к </a:t>
            </a:r>
            <a:r>
              <a:rPr lang="ru-RU" sz="1600" dirty="0"/>
              <a:t>верхнему краю пришивают тонкий поролоновый круг диаметром 9-10 см., оставляя для шеи 1 см., придавая форму шара.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dirty="0"/>
              <a:t>голову обтягивают </a:t>
            </a:r>
            <a:r>
              <a:rPr lang="ru-RU" sz="1600" dirty="0" smtClean="0"/>
              <a:t>тканью, нос</a:t>
            </a:r>
            <a:r>
              <a:rPr lang="ru-RU" sz="1600" dirty="0"/>
              <a:t>, рот, глаза, </a:t>
            </a:r>
            <a:r>
              <a:rPr lang="ru-RU" sz="1600" dirty="0" smtClean="0"/>
              <a:t>брови</a:t>
            </a:r>
            <a:r>
              <a:rPr lang="ru-RU" sz="1600" dirty="0"/>
              <a:t>, волосы, бороду, усы вышивают на лице куклы или вырезают из плотной </a:t>
            </a:r>
            <a:r>
              <a:rPr lang="ru-RU" sz="1600" dirty="0" smtClean="0"/>
              <a:t>ткани </a:t>
            </a:r>
            <a:r>
              <a:rPr lang="ru-RU" sz="1600" dirty="0"/>
              <a:t>(вяжут их из </a:t>
            </a:r>
            <a:r>
              <a:rPr lang="ru-RU" sz="1600" dirty="0" smtClean="0"/>
              <a:t>ниток), пришивают </a:t>
            </a:r>
            <a:r>
              <a:rPr lang="ru-RU" sz="1600" dirty="0"/>
              <a:t>к </a:t>
            </a:r>
            <a:r>
              <a:rPr lang="ru-RU" sz="1600" dirty="0" smtClean="0"/>
              <a:t>головке куклы.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518"/>
            <a:ext cx="27718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17439"/>
            <a:ext cx="4187997" cy="403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5" t="21875" r="8715" b="3125"/>
          <a:stretch/>
        </p:blipFill>
        <p:spPr>
          <a:xfrm>
            <a:off x="4716016" y="1131590"/>
            <a:ext cx="432772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4870771" y="533782"/>
            <a:ext cx="4018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</a:t>
            </a:r>
            <a:r>
              <a:rPr lang="en-US" sz="3200" b="1" dirty="0" smtClean="0"/>
              <a:t>ЕРЧАТОЧНЫЙ ТЕАТР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872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резиновой игрушки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862522"/>
            <a:ext cx="4663393" cy="22852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4152" y="1061145"/>
            <a:ext cx="3886608" cy="34893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126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Пальчиковый театр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17022"/>
            <a:ext cx="4743618" cy="38286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64"/>
          <a:stretch/>
        </p:blipFill>
        <p:spPr>
          <a:xfrm>
            <a:off x="5076056" y="945313"/>
            <a:ext cx="3888432" cy="20584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1001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577061"/>
            <a:ext cx="4511514" cy="25922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1081" y="5801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Этюд «Жили у </a:t>
            </a:r>
            <a:r>
              <a:rPr lang="ru-RU" sz="2800" b="1" dirty="0" smtClean="0"/>
              <a:t>бабуси» </a:t>
            </a:r>
            <a:r>
              <a:rPr lang="ru-RU" sz="2800" b="1" dirty="0"/>
              <a:t>Пальчиковый театр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1081" y="163564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Ведущий: </a:t>
            </a:r>
            <a:r>
              <a:rPr lang="ru-RU" sz="2800" dirty="0"/>
              <a:t>Жили у бабуси </a:t>
            </a:r>
          </a:p>
          <a:p>
            <a:r>
              <a:rPr lang="ru-RU" sz="2800" dirty="0"/>
              <a:t>Два весёлых гуся.</a:t>
            </a:r>
          </a:p>
          <a:p>
            <a:r>
              <a:rPr lang="ru-RU" sz="2800" dirty="0"/>
              <a:t>Один серый, другой белый</a:t>
            </a:r>
          </a:p>
          <a:p>
            <a:r>
              <a:rPr lang="ru-RU" sz="2800" dirty="0"/>
              <a:t>Два весёлых гуся.</a:t>
            </a:r>
          </a:p>
        </p:txBody>
      </p:sp>
    </p:spTree>
    <p:extLst>
      <p:ext uri="{BB962C8B-B14F-4D97-AF65-F5344CB8AC3E}">
        <p14:creationId xmlns:p14="http://schemas.microsoft.com/office/powerpoint/2010/main" val="1365464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980317"/>
            <a:ext cx="529208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 smtClean="0"/>
              <a:t>           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36473"/>
            <a:ext cx="3744417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2400" dirty="0"/>
              <a:t>Коза-</a:t>
            </a:r>
            <a:r>
              <a:rPr lang="ru-RU" sz="2400" dirty="0" err="1"/>
              <a:t>хлопота</a:t>
            </a:r>
            <a:r>
              <a:rPr lang="ru-RU" sz="2400" dirty="0"/>
              <a:t> </a:t>
            </a:r>
          </a:p>
          <a:p>
            <a:r>
              <a:rPr lang="ru-RU" sz="2400" dirty="0"/>
              <a:t>День-деньской занята:</a:t>
            </a:r>
          </a:p>
          <a:p>
            <a:r>
              <a:rPr lang="ru-RU" sz="2400" dirty="0"/>
              <a:t>Ей — травы нащипать,</a:t>
            </a:r>
          </a:p>
          <a:p>
            <a:r>
              <a:rPr lang="ru-RU" sz="2400" dirty="0"/>
              <a:t>Ей — на речку бежать,</a:t>
            </a:r>
          </a:p>
          <a:p>
            <a:r>
              <a:rPr lang="ru-RU" sz="2400" dirty="0"/>
              <a:t>Ей — козляток стеречь,</a:t>
            </a:r>
          </a:p>
          <a:p>
            <a:r>
              <a:rPr lang="ru-RU" sz="2400" dirty="0"/>
              <a:t>Малых деток беречь,</a:t>
            </a:r>
          </a:p>
          <a:p>
            <a:r>
              <a:rPr lang="ru-RU" sz="2400" dirty="0"/>
              <a:t>Чтобы волк не украл,</a:t>
            </a:r>
          </a:p>
          <a:p>
            <a:r>
              <a:rPr lang="ru-RU" sz="2400" dirty="0"/>
              <a:t>Чтоб медведь не задрал,</a:t>
            </a:r>
          </a:p>
          <a:p>
            <a:r>
              <a:rPr lang="ru-RU" sz="2400" dirty="0"/>
              <a:t>Чтобы лисонька-лиса </a:t>
            </a:r>
          </a:p>
          <a:p>
            <a:r>
              <a:rPr lang="ru-RU" sz="2400" dirty="0"/>
              <a:t>Их с собой не унесла.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448572"/>
            <a:ext cx="7391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ЭТЮД «КОЗА-ХЛОПОТА» ДЛЯ ПАЛЬЧИКОВОГО ТЕАТРА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881"/>
          <a:stretch/>
        </p:blipFill>
        <p:spPr>
          <a:xfrm>
            <a:off x="4175956" y="902753"/>
            <a:ext cx="4788024" cy="21526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26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3" y="627533"/>
            <a:ext cx="4411267" cy="4104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612846" y="427478"/>
            <a:ext cx="4658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ТЕАТР РУКАВИЧЕК «КУРОЧКА РЯБА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756305"/>
            <a:ext cx="44103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  Потребуется:</a:t>
            </a:r>
            <a:r>
              <a:rPr lang="ru-RU" sz="2000" dirty="0" smtClean="0"/>
              <a:t> фетр </a:t>
            </a:r>
            <a:r>
              <a:rPr lang="ru-RU" sz="2000" dirty="0"/>
              <a:t>жёсткий голубого, жёлтого, оранжевого, белого, бежевого, красного, синего, светло-серого </a:t>
            </a:r>
            <a:r>
              <a:rPr lang="ru-RU" sz="2000" dirty="0" smtClean="0"/>
              <a:t>цветов, ножницы, игла </a:t>
            </a:r>
            <a:r>
              <a:rPr lang="ru-RU" sz="2000" dirty="0"/>
              <a:t>и нитки или швейная </a:t>
            </a:r>
            <a:r>
              <a:rPr lang="ru-RU" sz="2000" dirty="0" smtClean="0"/>
              <a:t>машинка, перманентные </a:t>
            </a:r>
            <a:r>
              <a:rPr lang="ru-RU" sz="2000" dirty="0"/>
              <a:t>маркеры чёрного и красного </a:t>
            </a:r>
            <a:r>
              <a:rPr lang="ru-RU" sz="2000" dirty="0" smtClean="0"/>
              <a:t>цветов, булавки, шаблоны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24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9" t="3261" r="-150" b="41303"/>
          <a:stretch/>
        </p:blipFill>
        <p:spPr>
          <a:xfrm>
            <a:off x="0" y="411509"/>
            <a:ext cx="9126000" cy="24482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107504" y="2787774"/>
            <a:ext cx="501899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/>
              <a:t>        Рукавичка-основа</a:t>
            </a:r>
            <a:r>
              <a:rPr lang="ru-RU" sz="1300" b="1" dirty="0"/>
              <a:t>.</a:t>
            </a:r>
            <a:r>
              <a:rPr lang="ru-RU" sz="1300" dirty="0"/>
              <a:t> Измеряем ширину и длину кисти своей </a:t>
            </a:r>
            <a:endParaRPr lang="ru-RU" sz="1300" dirty="0" smtClean="0"/>
          </a:p>
          <a:p>
            <a:r>
              <a:rPr lang="ru-RU" sz="1300" dirty="0" smtClean="0"/>
              <a:t>руки</a:t>
            </a:r>
            <a:r>
              <a:rPr lang="ru-RU" sz="1300" dirty="0"/>
              <a:t>. Прибавляем к ширине 3-4 см, к длине — 1,5-2 см. </a:t>
            </a:r>
            <a:endParaRPr lang="ru-RU" sz="1300" dirty="0" smtClean="0"/>
          </a:p>
          <a:p>
            <a:r>
              <a:rPr lang="ru-RU" sz="1300" dirty="0" smtClean="0"/>
              <a:t>Вырезаем </a:t>
            </a:r>
            <a:r>
              <a:rPr lang="ru-RU" sz="1300" dirty="0"/>
              <a:t>из фетра (ткани, меха) спокойных тонов (голубого, </a:t>
            </a:r>
            <a:endParaRPr lang="ru-RU" sz="1300" dirty="0" smtClean="0"/>
          </a:p>
          <a:p>
            <a:r>
              <a:rPr lang="ru-RU" sz="1300" dirty="0" smtClean="0"/>
              <a:t>розового</a:t>
            </a:r>
            <a:r>
              <a:rPr lang="ru-RU" sz="1300" dirty="0"/>
              <a:t>, бежевого или светло-серого) два прямоугольника получившегося размера. (18 х 13 см). Накладываем один прямоугольник на другой и срезаем два верхних угла. </a:t>
            </a:r>
            <a:endParaRPr lang="ru-RU" sz="1300" dirty="0" smtClean="0"/>
          </a:p>
          <a:p>
            <a:r>
              <a:rPr lang="ru-RU" sz="1300" dirty="0" smtClean="0"/>
              <a:t>Получившиеся </a:t>
            </a:r>
            <a:r>
              <a:rPr lang="ru-RU" sz="1300" dirty="0"/>
              <a:t>заготовки сшиваем швом «назад иголку», </a:t>
            </a:r>
            <a:endParaRPr lang="ru-RU" sz="1300" dirty="0" smtClean="0"/>
          </a:p>
          <a:p>
            <a:r>
              <a:rPr lang="ru-RU" sz="1300" dirty="0" smtClean="0"/>
              <a:t>отступив </a:t>
            </a:r>
            <a:r>
              <a:rPr lang="ru-RU" sz="1300" dirty="0"/>
              <a:t>от края 1 см. Нижний край оставляем не зашитым. Выворачиваем заготовку. Основа для куклы готова. Для </a:t>
            </a:r>
            <a:endParaRPr lang="ru-RU" sz="1300" dirty="0" smtClean="0"/>
          </a:p>
          <a:p>
            <a:r>
              <a:rPr lang="ru-RU" sz="1300" dirty="0" smtClean="0"/>
              <a:t>изготовления </a:t>
            </a:r>
            <a:r>
              <a:rPr lang="ru-RU" sz="1300" dirty="0"/>
              <a:t>всех героев сказки понадобится шесть рукавичек.</a:t>
            </a:r>
          </a:p>
        </p:txBody>
      </p:sp>
    </p:spTree>
    <p:extLst>
      <p:ext uri="{BB962C8B-B14F-4D97-AF65-F5344CB8AC3E}">
        <p14:creationId xmlns:p14="http://schemas.microsoft.com/office/powerpoint/2010/main" val="8742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55526"/>
            <a:ext cx="5703793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5526"/>
            <a:ext cx="6178783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9542"/>
            <a:ext cx="2914141" cy="40176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3653" y="444609"/>
            <a:ext cx="594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АВТОРЫ ПРОГРАММ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ПО ТЕАТРАЛЬНО-ИГРОВОЙ </a:t>
            </a:r>
            <a:r>
              <a:rPr lang="ru-RU" sz="2400" b="1" dirty="0"/>
              <a:t>ДЕЯТЕЛЬНОСТИ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208822"/>
            <a:ext cx="5940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Сорокина Наталия Феликсовна –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заслуженный учитель РФ, </a:t>
            </a:r>
            <a:r>
              <a:rPr lang="ru-RU" dirty="0" smtClean="0"/>
              <a:t>почетный </a:t>
            </a:r>
            <a:r>
              <a:rPr lang="ru-RU" dirty="0"/>
              <a:t>работник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общего </a:t>
            </a:r>
            <a:r>
              <a:rPr lang="ru-RU" dirty="0" smtClean="0"/>
              <a:t>образования, отличник </a:t>
            </a:r>
            <a:r>
              <a:rPr lang="ru-RU" dirty="0"/>
              <a:t>народного просвещения</a:t>
            </a:r>
            <a:r>
              <a:rPr lang="ru-RU" dirty="0" smtClean="0"/>
              <a:t>. </a:t>
            </a:r>
          </a:p>
          <a:p>
            <a:r>
              <a:rPr lang="ru-RU" sz="2400" b="1" dirty="0" err="1" smtClean="0"/>
              <a:t>Миланович</a:t>
            </a:r>
            <a:r>
              <a:rPr lang="ru-RU" sz="2400" b="1" dirty="0" smtClean="0"/>
              <a:t> </a:t>
            </a:r>
            <a:r>
              <a:rPr lang="ru-RU" sz="2400" b="1" dirty="0"/>
              <a:t>Людмила Григорьевна </a:t>
            </a:r>
            <a:r>
              <a:rPr lang="ru-RU" b="1" dirty="0"/>
              <a:t>–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отличник </a:t>
            </a:r>
            <a:r>
              <a:rPr lang="ru-RU" dirty="0"/>
              <a:t>народного просвещения, </a:t>
            </a:r>
            <a:r>
              <a:rPr lang="ru-RU" dirty="0" smtClean="0"/>
              <a:t>почетный </a:t>
            </a:r>
            <a:r>
              <a:rPr lang="ru-RU" dirty="0"/>
              <a:t>работник </a:t>
            </a:r>
            <a:endParaRPr lang="ru-RU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общего </a:t>
            </a:r>
            <a:r>
              <a:rPr lang="ru-RU" dirty="0"/>
              <a:t>образования </a:t>
            </a:r>
            <a:r>
              <a:rPr lang="ru-RU" dirty="0" smtClean="0"/>
              <a:t>РФ.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2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5526"/>
            <a:ext cx="6736595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52815"/>
            <a:ext cx="5364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Бумажный </a:t>
            </a:r>
            <a:r>
              <a:rPr lang="ru-RU" sz="1200" dirty="0"/>
              <a:t>шаблон яйца разрезаем по ломаной линии на две части: </a:t>
            </a:r>
            <a:endParaRPr lang="ru-RU" sz="1200" dirty="0" smtClean="0"/>
          </a:p>
          <a:p>
            <a:r>
              <a:rPr lang="ru-RU" sz="1200" dirty="0" smtClean="0"/>
              <a:t>большую </a:t>
            </a:r>
            <a:r>
              <a:rPr lang="ru-RU" sz="1200" dirty="0"/>
              <a:t>и малую. Обе его части обводим на оранжевом фетре, а </a:t>
            </a:r>
            <a:endParaRPr lang="ru-RU" sz="1200" dirty="0" smtClean="0"/>
          </a:p>
          <a:p>
            <a:r>
              <a:rPr lang="ru-RU" sz="1200" dirty="0" smtClean="0"/>
              <a:t>большую </a:t>
            </a:r>
            <a:r>
              <a:rPr lang="ru-RU" sz="1200" dirty="0"/>
              <a:t>часть яйца обводим ещё и на белом фетре. Вырезаем </a:t>
            </a:r>
            <a:endParaRPr lang="ru-RU" sz="1200" dirty="0" smtClean="0"/>
          </a:p>
          <a:p>
            <a:r>
              <a:rPr lang="ru-RU" sz="1200" dirty="0" smtClean="0"/>
              <a:t>заготовки</a:t>
            </a:r>
            <a:r>
              <a:rPr lang="ru-RU" sz="1200" dirty="0"/>
              <a:t>. Белую и оранжевую заготовки склеиваем друг с другом </a:t>
            </a:r>
            <a:r>
              <a:rPr lang="ru-RU" sz="1200" dirty="0" smtClean="0"/>
              <a:t>со</a:t>
            </a:r>
          </a:p>
          <a:p>
            <a:r>
              <a:rPr lang="ru-RU" sz="1200" dirty="0" smtClean="0"/>
              <a:t>сдвигом</a:t>
            </a:r>
            <a:r>
              <a:rPr lang="ru-RU" sz="1200" dirty="0"/>
              <a:t>, так, чтобы белые зубчики выглядывали из-под оранжевых. Приклеиваем обе части яйца к рукавице, на которой с другой </a:t>
            </a:r>
            <a:r>
              <a:rPr lang="ru-RU" sz="1200" dirty="0" smtClean="0"/>
              <a:t>стороны </a:t>
            </a:r>
            <a:r>
              <a:rPr lang="ru-RU" sz="1200" dirty="0"/>
              <a:t>приклеено целое золотое яичко. Обводим разбитое яйцо </a:t>
            </a:r>
            <a:r>
              <a:rPr lang="ru-RU" sz="1200" dirty="0" smtClean="0"/>
              <a:t>по </a:t>
            </a:r>
            <a:r>
              <a:rPr lang="ru-RU" sz="1200" dirty="0"/>
              <a:t>контуру </a:t>
            </a:r>
            <a:endParaRPr lang="ru-RU" sz="1200" dirty="0" smtClean="0"/>
          </a:p>
          <a:p>
            <a:r>
              <a:rPr lang="ru-RU" sz="1200" dirty="0" smtClean="0"/>
              <a:t>чёрным </a:t>
            </a:r>
            <a:r>
              <a:rPr lang="ru-RU" sz="1200" dirty="0"/>
              <a:t>перманентным маркером и штрихами придаём </a:t>
            </a:r>
            <a:r>
              <a:rPr lang="ru-RU" sz="1200" dirty="0" smtClean="0"/>
              <a:t>ему </a:t>
            </a:r>
            <a:r>
              <a:rPr lang="ru-RU" sz="1200" dirty="0"/>
              <a:t>объём</a:t>
            </a:r>
            <a:r>
              <a:rPr lang="ru-RU" sz="1100" dirty="0"/>
              <a:t>.</a:t>
            </a:r>
            <a:endParaRPr lang="ru-RU" sz="1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743"/>
          <a:stretch/>
        </p:blipFill>
        <p:spPr>
          <a:xfrm>
            <a:off x="0" y="424113"/>
            <a:ext cx="9144000" cy="286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2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0" y="483518"/>
            <a:ext cx="9144000" cy="26409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4213" y="3003798"/>
            <a:ext cx="53285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</a:t>
            </a:r>
            <a:r>
              <a:rPr lang="ru-RU" b="1" dirty="0" smtClean="0"/>
              <a:t>Яички </a:t>
            </a:r>
            <a:r>
              <a:rPr lang="ru-RU" b="1" dirty="0"/>
              <a:t>— золотое и простое. </a:t>
            </a:r>
            <a:r>
              <a:rPr lang="ru-RU" dirty="0"/>
              <a:t>Вырезаем </a:t>
            </a:r>
            <a:endParaRPr lang="ru-RU" dirty="0" smtClean="0"/>
          </a:p>
          <a:p>
            <a:r>
              <a:rPr lang="ru-RU" dirty="0" smtClean="0"/>
              <a:t>целые </a:t>
            </a:r>
            <a:r>
              <a:rPr lang="ru-RU" dirty="0"/>
              <a:t>яйца из оранжевого и белого фетра. Надежно пришиваем к рукавичке. Обводим аппликации яиц по контуру чёрным </a:t>
            </a:r>
            <a:endParaRPr lang="ru-RU" dirty="0" smtClean="0"/>
          </a:p>
          <a:p>
            <a:r>
              <a:rPr lang="ru-RU" dirty="0" smtClean="0"/>
              <a:t>перманентным </a:t>
            </a:r>
            <a:r>
              <a:rPr lang="ru-RU" dirty="0"/>
              <a:t>маркером и штрихами </a:t>
            </a:r>
            <a:endParaRPr lang="ru-RU" dirty="0" smtClean="0"/>
          </a:p>
          <a:p>
            <a:r>
              <a:rPr lang="ru-RU" dirty="0" smtClean="0"/>
              <a:t>придаём </a:t>
            </a:r>
            <a:r>
              <a:rPr lang="ru-RU" dirty="0"/>
              <a:t>им объём. </a:t>
            </a:r>
          </a:p>
        </p:txBody>
      </p:sp>
    </p:spTree>
    <p:extLst>
      <p:ext uri="{BB962C8B-B14F-4D97-AF65-F5344CB8AC3E}">
        <p14:creationId xmlns:p14="http://schemas.microsoft.com/office/powerpoint/2010/main" val="25534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" t="2013" r="600" b="2555"/>
          <a:stretch/>
        </p:blipFill>
        <p:spPr>
          <a:xfrm>
            <a:off x="-1558" y="386896"/>
            <a:ext cx="9143999" cy="3736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045923"/>
            <a:ext cx="5687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Мышка</a:t>
            </a:r>
            <a:r>
              <a:rPr lang="ru-RU" sz="1200" b="1" dirty="0"/>
              <a:t>.</a:t>
            </a:r>
            <a:r>
              <a:rPr lang="ru-RU" sz="1200" dirty="0"/>
              <a:t> Шаблон Мышки обводим на светло-сером фетре и </a:t>
            </a:r>
            <a:endParaRPr lang="ru-RU" sz="1200" dirty="0" smtClean="0"/>
          </a:p>
          <a:p>
            <a:r>
              <a:rPr lang="ru-RU" sz="1200" dirty="0" smtClean="0"/>
              <a:t>вырезаем </a:t>
            </a:r>
            <a:r>
              <a:rPr lang="ru-RU" sz="1200" dirty="0"/>
              <a:t>заготовку. Пришиваем Мышку на рукавицу. Приклеиваем </a:t>
            </a:r>
            <a:endParaRPr lang="ru-RU" sz="1200" dirty="0" smtClean="0"/>
          </a:p>
          <a:p>
            <a:r>
              <a:rPr lang="ru-RU" sz="1200" dirty="0" smtClean="0"/>
              <a:t>Мышке </a:t>
            </a:r>
            <a:r>
              <a:rPr lang="ru-RU" sz="1200" dirty="0"/>
              <a:t>глазик и носик. Обводим контур Мышки и все детали </a:t>
            </a:r>
            <a:endParaRPr lang="ru-RU" sz="1200" dirty="0" smtClean="0"/>
          </a:p>
          <a:p>
            <a:r>
              <a:rPr lang="ru-RU" sz="1200" dirty="0" smtClean="0"/>
              <a:t>чёрным </a:t>
            </a:r>
            <a:r>
              <a:rPr lang="ru-RU" sz="1200" dirty="0"/>
              <a:t>перманентным маркером.</a:t>
            </a:r>
          </a:p>
        </p:txBody>
      </p:sp>
    </p:spTree>
    <p:extLst>
      <p:ext uri="{BB962C8B-B14F-4D97-AF65-F5344CB8AC3E}">
        <p14:creationId xmlns:p14="http://schemas.microsoft.com/office/powerpoint/2010/main" val="23760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0" y="411510"/>
            <a:ext cx="9153000" cy="32068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22" y="3507854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Курочка </a:t>
            </a:r>
            <a:r>
              <a:rPr lang="ru-RU" sz="1400" b="1" dirty="0"/>
              <a:t>Ряба. </a:t>
            </a:r>
            <a:r>
              <a:rPr lang="ru-RU" sz="1400" dirty="0"/>
              <a:t>Вырезаем все детали Курочки из фетра </a:t>
            </a:r>
            <a:r>
              <a:rPr lang="ru-RU" sz="1400" dirty="0" smtClean="0"/>
              <a:t>по </a:t>
            </a:r>
          </a:p>
          <a:p>
            <a:r>
              <a:rPr lang="ru-RU" sz="1400" dirty="0" smtClean="0"/>
              <a:t>шаблонам</a:t>
            </a:r>
            <a:r>
              <a:rPr lang="ru-RU" sz="1400" dirty="0"/>
              <a:t>. На основу Курочки пришиваем клюв, гребешок, </a:t>
            </a:r>
            <a:endParaRPr lang="ru-RU" sz="1400" dirty="0" smtClean="0"/>
          </a:p>
          <a:p>
            <a:r>
              <a:rPr lang="ru-RU" sz="1400" dirty="0" smtClean="0"/>
              <a:t>бородку</a:t>
            </a:r>
            <a:r>
              <a:rPr lang="ru-RU" sz="1400" dirty="0"/>
              <a:t>, лапы и крыло. Пришиваем Курочку к рукавице, </a:t>
            </a:r>
            <a:endParaRPr lang="ru-RU" sz="1400" dirty="0" smtClean="0"/>
          </a:p>
          <a:p>
            <a:r>
              <a:rPr lang="ru-RU" sz="1400" dirty="0" smtClean="0"/>
              <a:t>обводим </a:t>
            </a:r>
            <a:r>
              <a:rPr lang="ru-RU" sz="1400" dirty="0"/>
              <a:t>по контуру и прорисовываем детали чёрным </a:t>
            </a:r>
            <a:endParaRPr lang="ru-RU" sz="1400" dirty="0" smtClean="0"/>
          </a:p>
          <a:p>
            <a:r>
              <a:rPr lang="ru-RU" sz="1400" dirty="0" smtClean="0"/>
              <a:t>перманентным маркером</a:t>
            </a:r>
            <a:r>
              <a:rPr lang="ru-RU" sz="1400" dirty="0"/>
              <a:t>. Пришиваем глаз. Деда и Бабу </a:t>
            </a:r>
            <a:endParaRPr lang="ru-RU" sz="1400" dirty="0" smtClean="0"/>
          </a:p>
          <a:p>
            <a:r>
              <a:rPr lang="ru-RU" sz="1400" dirty="0" smtClean="0"/>
              <a:t>делаем аналогично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3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1510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После показа сказки уберите кукол подальше от </a:t>
            </a:r>
            <a:r>
              <a:rPr lang="ru-RU" sz="4400" b="1" dirty="0" smtClean="0"/>
              <a:t>малышей</a:t>
            </a:r>
            <a:r>
              <a:rPr lang="ru-RU" sz="4400" b="1" dirty="0"/>
              <a:t>, так </a:t>
            </a:r>
            <a:r>
              <a:rPr lang="ru-RU" sz="4400" b="1" dirty="0" smtClean="0"/>
              <a:t>как </a:t>
            </a:r>
            <a:r>
              <a:rPr lang="ru-RU" sz="4400" b="1" dirty="0"/>
              <a:t>в </a:t>
            </a:r>
            <a:r>
              <a:rPr lang="ru-RU" sz="4400" b="1" dirty="0" smtClean="0"/>
              <a:t>этом</a:t>
            </a:r>
            <a:r>
              <a:rPr lang="en-US" sz="4400" b="1" dirty="0" smtClean="0"/>
              <a:t> </a:t>
            </a:r>
            <a:r>
              <a:rPr lang="ru-RU" sz="4400" b="1" dirty="0" smtClean="0"/>
              <a:t>возрасте </a:t>
            </a:r>
            <a:r>
              <a:rPr lang="ru-RU" sz="4400" b="1" dirty="0"/>
              <a:t>дети </a:t>
            </a:r>
            <a:endParaRPr lang="ru-RU" sz="4400" b="1" dirty="0" smtClean="0"/>
          </a:p>
          <a:p>
            <a:pPr algn="ctr"/>
            <a:r>
              <a:rPr lang="ru-RU" sz="4400" b="1" dirty="0" smtClean="0"/>
              <a:t>все </a:t>
            </a:r>
            <a:r>
              <a:rPr lang="ru-RU" sz="4400" b="1" dirty="0"/>
              <a:t>тянут в рот</a:t>
            </a:r>
          </a:p>
        </p:txBody>
      </p:sp>
    </p:spTree>
    <p:extLst>
      <p:ext uri="{BB962C8B-B14F-4D97-AF65-F5344CB8AC3E}">
        <p14:creationId xmlns:p14="http://schemas.microsoft.com/office/powerpoint/2010/main" val="28403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9" y="503649"/>
            <a:ext cx="1804361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0426">
            <a:off x="1604697" y="344405"/>
            <a:ext cx="1902375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808">
            <a:off x="2879443" y="382968"/>
            <a:ext cx="1781533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4073">
            <a:off x="7386590" y="310230"/>
            <a:ext cx="1779092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9816">
            <a:off x="2150811" y="2443500"/>
            <a:ext cx="1879116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66712">
            <a:off x="4422041" y="332929"/>
            <a:ext cx="1840800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2787">
            <a:off x="218217" y="2687645"/>
            <a:ext cx="1751717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69" y="289641"/>
            <a:ext cx="1692314" cy="248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8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83518"/>
            <a:ext cx="5744930" cy="43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8144" y="572522"/>
            <a:ext cx="31121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ЧИТАЕМ, СЛУШАЕМ, ИГРАЕМ</a:t>
            </a:r>
          </a:p>
          <a:p>
            <a:r>
              <a:rPr lang="ru-RU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СЦЕНАРИЙ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СКАЗКА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ДИСК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КУКЛЫ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РЕКОМЕНДАЦИИ ДЛЯ </a:t>
            </a:r>
          </a:p>
          <a:p>
            <a:r>
              <a:rPr lang="ru-RU" dirty="0"/>
              <a:t> </a:t>
            </a:r>
            <a:r>
              <a:rPr lang="ru-RU" dirty="0" smtClean="0"/>
              <a:t>     РАЗЫГРЫВАНИЯ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/>
          <a:srcRect t="70828" r="82648" b="15502"/>
          <a:stretch/>
        </p:blipFill>
        <p:spPr>
          <a:xfrm>
            <a:off x="0" y="4209520"/>
            <a:ext cx="12128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9502"/>
            <a:ext cx="8964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Используемая литература: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Сорокина Н. Ф</a:t>
            </a:r>
            <a:r>
              <a:rPr lang="ru-RU" dirty="0"/>
              <a:t>. </a:t>
            </a:r>
            <a:r>
              <a:rPr lang="ru-RU" dirty="0" smtClean="0"/>
              <a:t>Программа </a:t>
            </a:r>
            <a:r>
              <a:rPr lang="ru-RU" dirty="0"/>
              <a:t>«</a:t>
            </a:r>
            <a:r>
              <a:rPr lang="ru-RU" dirty="0" err="1"/>
              <a:t>Дюймовочка</a:t>
            </a:r>
            <a:r>
              <a:rPr lang="ru-RU" dirty="0" smtClean="0"/>
              <a:t>»: Развитие </a:t>
            </a:r>
            <a:r>
              <a:rPr lang="ru-RU" dirty="0"/>
              <a:t>творческого потенциала детей средствами </a:t>
            </a:r>
            <a:r>
              <a:rPr lang="ru-RU" dirty="0" smtClean="0"/>
              <a:t>кукольного театра / Н.Ф</a:t>
            </a:r>
            <a:r>
              <a:rPr lang="ru-RU" dirty="0"/>
              <a:t>. Сорокина, Л.Г. </a:t>
            </a:r>
            <a:r>
              <a:rPr lang="ru-RU" dirty="0" err="1"/>
              <a:t>Миланович</a:t>
            </a:r>
            <a:r>
              <a:rPr lang="ru-RU" dirty="0" smtClean="0"/>
              <a:t> // Современный </a:t>
            </a:r>
            <a:r>
              <a:rPr lang="ru-RU" dirty="0"/>
              <a:t>детский </a:t>
            </a:r>
            <a:r>
              <a:rPr lang="ru-RU" dirty="0" smtClean="0"/>
              <a:t>сад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/>
              <a:t>2015 г</a:t>
            </a:r>
            <a:r>
              <a:rPr lang="ru-RU" dirty="0" smtClean="0"/>
              <a:t>.</a:t>
            </a:r>
            <a:r>
              <a:rPr lang="ru-RU" dirty="0"/>
              <a:t> – </a:t>
            </a:r>
            <a:r>
              <a:rPr lang="ru-RU" dirty="0" smtClean="0"/>
              <a:t>№8 – С. 34 </a:t>
            </a:r>
            <a:r>
              <a:rPr lang="ru-RU" dirty="0"/>
              <a:t>–</a:t>
            </a:r>
            <a:r>
              <a:rPr lang="ru-RU" dirty="0" smtClean="0"/>
              <a:t> </a:t>
            </a:r>
            <a:r>
              <a:rPr lang="ru-RU" dirty="0"/>
              <a:t>38.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dirty="0" smtClean="0"/>
              <a:t>Сорокина Н</a:t>
            </a:r>
            <a:r>
              <a:rPr lang="ru-RU" dirty="0"/>
              <a:t>. </a:t>
            </a:r>
            <a:r>
              <a:rPr lang="ru-RU" dirty="0" smtClean="0"/>
              <a:t>Ф. Развитие </a:t>
            </a:r>
            <a:r>
              <a:rPr lang="ru-RU" dirty="0"/>
              <a:t>творческих способностей у детей от 1 года до 3 лет средствами кукольного </a:t>
            </a:r>
            <a:r>
              <a:rPr lang="ru-RU" dirty="0" smtClean="0"/>
              <a:t>театра</a:t>
            </a:r>
            <a:r>
              <a:rPr lang="ru-RU" dirty="0"/>
              <a:t> / Н.Ф. Сорокина, Л.Г. </a:t>
            </a:r>
            <a:r>
              <a:rPr lang="ru-RU" dirty="0" err="1" smtClean="0"/>
              <a:t>Миланович</a:t>
            </a:r>
            <a:r>
              <a:rPr lang="ru-RU" dirty="0" smtClean="0"/>
              <a:t>. </a:t>
            </a:r>
            <a:r>
              <a:rPr lang="ru-RU" dirty="0"/>
              <a:t>–</a:t>
            </a:r>
            <a:r>
              <a:rPr lang="ru-RU" dirty="0" smtClean="0"/>
              <a:t> М.: Айрис-Пресс,</a:t>
            </a:r>
            <a:r>
              <a:rPr lang="en-US" dirty="0" smtClean="0"/>
              <a:t> </a:t>
            </a:r>
            <a:r>
              <a:rPr lang="ru-RU" dirty="0" smtClean="0"/>
              <a:t>2007. – 96с.</a:t>
            </a:r>
            <a:endParaRPr lang="ru-RU" dirty="0"/>
          </a:p>
          <a:p>
            <a:pPr marL="446088" indent="-446088">
              <a:buFont typeface="+mj-lt"/>
              <a:buAutoNum type="arabicPeriod" startAt="2"/>
            </a:pPr>
            <a:r>
              <a:rPr lang="ru-RU" dirty="0"/>
              <a:t>Сорокина Н. Ф. Кукольный театр для самых маленьких: (театральные занятия с </a:t>
            </a:r>
            <a:r>
              <a:rPr lang="en-US" dirty="0"/>
              <a:t> </a:t>
            </a:r>
            <a:r>
              <a:rPr lang="ru-RU" dirty="0"/>
              <a:t>детьми от 1 года до 3 лет) </a:t>
            </a:r>
            <a:r>
              <a:rPr lang="ru-RU" dirty="0" smtClean="0"/>
              <a:t>/</a:t>
            </a:r>
            <a:r>
              <a:rPr lang="en-US" dirty="0" smtClean="0"/>
              <a:t> </a:t>
            </a:r>
            <a:r>
              <a:rPr lang="ru-RU" dirty="0"/>
              <a:t>Н.Ф. Сорокина, Л.Г. </a:t>
            </a:r>
            <a:r>
              <a:rPr lang="ru-RU" dirty="0" err="1" smtClean="0"/>
              <a:t>Миланович.М</a:t>
            </a:r>
            <a:r>
              <a:rPr lang="ru-RU" dirty="0"/>
              <a:t>.: </a:t>
            </a:r>
            <a:r>
              <a:rPr lang="ru-RU" dirty="0" err="1"/>
              <a:t>Линка</a:t>
            </a:r>
            <a:r>
              <a:rPr lang="ru-RU" dirty="0"/>
              <a:t>-Пресс, 2009. – 224с.</a:t>
            </a:r>
          </a:p>
        </p:txBody>
      </p:sp>
    </p:spTree>
    <p:extLst>
      <p:ext uri="{BB962C8B-B14F-4D97-AF65-F5344CB8AC3E}">
        <p14:creationId xmlns:p14="http://schemas.microsoft.com/office/powerpoint/2010/main" val="35646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008" y="446582"/>
            <a:ext cx="8928992" cy="3997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Следующий 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творческих способностей </a:t>
            </a:r>
            <a:endParaRPr lang="ru-RU" sz="36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 средствами кукольного </a:t>
            </a:r>
            <a:r>
              <a:rPr lang="ru-RU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января 2020 г. </a:t>
            </a:r>
            <a:endParaRPr lang="en-US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14. 00. 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47" y="483518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ПРОГРАММЫ:</a:t>
            </a:r>
          </a:p>
          <a:p>
            <a:endParaRPr lang="ru-RU" dirty="0"/>
          </a:p>
          <a:p>
            <a:r>
              <a:rPr lang="ru-RU" sz="2800" dirty="0"/>
              <a:t>«ТЕАТР – ТВОРЧЕСТВО – ДЕТИ» для детей от 3 до 7 </a:t>
            </a:r>
            <a:r>
              <a:rPr lang="ru-RU" sz="2800" dirty="0" smtClean="0"/>
              <a:t>лет</a:t>
            </a:r>
          </a:p>
          <a:p>
            <a:endParaRPr lang="ru-RU" sz="2800" dirty="0"/>
          </a:p>
          <a:p>
            <a:r>
              <a:rPr lang="ru-RU" sz="2800" dirty="0" smtClean="0"/>
              <a:t>«</a:t>
            </a:r>
            <a:r>
              <a:rPr lang="ru-RU" sz="2800" dirty="0"/>
              <a:t>РАЗВИТИЕ ТВОРЧЕСКИХ СПОСОБНОСТЕЙ ДЕТЕЙ СРЕДСТВАМИ ТЕАТРАЛЬНОГО ИСКУССТВА» для детей от 1 года до 3 </a:t>
            </a:r>
            <a:r>
              <a:rPr lang="ru-RU" sz="2800" dirty="0" smtClean="0"/>
              <a:t>лет</a:t>
            </a:r>
          </a:p>
          <a:p>
            <a:endParaRPr lang="ru-RU" sz="2800" dirty="0"/>
          </a:p>
          <a:p>
            <a:r>
              <a:rPr lang="ru-RU" sz="2800" dirty="0" smtClean="0"/>
              <a:t>«</a:t>
            </a:r>
            <a:r>
              <a:rPr lang="ru-RU" sz="2800" dirty="0"/>
              <a:t>ДЮЙМОВОЧКА» для детей </a:t>
            </a:r>
            <a:endParaRPr lang="ru-RU" sz="2800" dirty="0" smtClean="0"/>
          </a:p>
          <a:p>
            <a:r>
              <a:rPr lang="ru-RU" sz="2800" dirty="0" smtClean="0"/>
              <a:t>от </a:t>
            </a:r>
            <a:r>
              <a:rPr lang="ru-RU" sz="2800" dirty="0"/>
              <a:t>2 месяцев до 1 года</a:t>
            </a:r>
          </a:p>
        </p:txBody>
      </p:sp>
    </p:spTree>
    <p:extLst>
      <p:ext uri="{BB962C8B-B14F-4D97-AF65-F5344CB8AC3E}">
        <p14:creationId xmlns:p14="http://schemas.microsoft.com/office/powerpoint/2010/main" val="585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9" y="563892"/>
            <a:ext cx="4901317" cy="421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4008" y="907572"/>
            <a:ext cx="43292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4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83518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ЦЕЛЬ ПРОГРАММ:</a:t>
            </a:r>
          </a:p>
          <a:p>
            <a:endParaRPr lang="ru-RU" sz="1050" dirty="0"/>
          </a:p>
          <a:p>
            <a:pPr algn="ctr"/>
            <a:r>
              <a:rPr lang="ru-RU" sz="3600" dirty="0" smtClean="0"/>
              <a:t>Развитие </a:t>
            </a:r>
            <a:r>
              <a:rPr lang="ru-RU" sz="3600" dirty="0"/>
              <a:t>творческих способностей детей средствами кукольного театра и театрального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21411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44640"/>
            <a:ext cx="2986659" cy="417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94163" y="347266"/>
            <a:ext cx="603479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Программа «</a:t>
            </a:r>
            <a:r>
              <a:rPr lang="ru-RU" sz="2800" b="1" dirty="0" err="1"/>
              <a:t>Дюймовочка</a:t>
            </a:r>
            <a:r>
              <a:rPr lang="ru-RU" sz="2800" b="1" dirty="0"/>
              <a:t>» </a:t>
            </a:r>
          </a:p>
          <a:p>
            <a:pPr algn="ctr"/>
            <a:r>
              <a:rPr lang="ru-RU" sz="2000" b="1" dirty="0"/>
              <a:t>для детей от 2 месяцев до 1 </a:t>
            </a:r>
            <a:r>
              <a:rPr lang="ru-RU" sz="2000" b="1" dirty="0" smtClean="0"/>
              <a:t>года</a:t>
            </a:r>
          </a:p>
          <a:p>
            <a:pPr lvl="0" algn="ctr"/>
            <a:endParaRPr lang="ru-RU" sz="300" dirty="0" smtClean="0"/>
          </a:p>
          <a:p>
            <a:pPr lvl="0" algn="ctr"/>
            <a:r>
              <a:rPr lang="ru-RU" sz="2400" dirty="0" smtClean="0"/>
              <a:t>Сорокина </a:t>
            </a:r>
            <a:r>
              <a:rPr lang="ru-RU" sz="2400" dirty="0"/>
              <a:t>Н. Ф., </a:t>
            </a:r>
            <a:r>
              <a:rPr lang="ru-RU" sz="2400" dirty="0" err="1"/>
              <a:t>Миланович</a:t>
            </a:r>
            <a:r>
              <a:rPr lang="ru-RU" sz="2400" dirty="0"/>
              <a:t> Л. Г</a:t>
            </a:r>
            <a:r>
              <a:rPr lang="ru-RU" sz="2400" dirty="0" smtClean="0"/>
              <a:t>.       </a:t>
            </a:r>
            <a:r>
              <a:rPr lang="ru-RU" b="1" dirty="0" smtClean="0"/>
              <a:t>«</a:t>
            </a:r>
            <a:r>
              <a:rPr lang="ru-RU" b="1" dirty="0"/>
              <a:t>Театрализованные игры с детьми раннего </a:t>
            </a:r>
            <a:r>
              <a:rPr lang="ru-RU" b="1" dirty="0" smtClean="0"/>
              <a:t>возраста»</a:t>
            </a:r>
          </a:p>
          <a:p>
            <a:pPr lvl="0" algn="ctr"/>
            <a:r>
              <a:rPr lang="ru-RU" b="1" dirty="0" smtClean="0"/>
              <a:t> </a:t>
            </a:r>
            <a:r>
              <a:rPr lang="ru-RU" b="1" dirty="0"/>
              <a:t>(первый год жизни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63425" y="2091501"/>
            <a:ext cx="6034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Программа </a:t>
            </a:r>
            <a:r>
              <a:rPr lang="ru-RU" dirty="0"/>
              <a:t>«</a:t>
            </a:r>
            <a:r>
              <a:rPr lang="ru-RU" dirty="0" err="1"/>
              <a:t>Дюймовочка</a:t>
            </a:r>
            <a:r>
              <a:rPr lang="ru-RU" dirty="0" smtClean="0"/>
              <a:t>» предназначена </a:t>
            </a:r>
            <a:r>
              <a:rPr lang="ru-RU" dirty="0"/>
              <a:t>для дошкольных образовательных учреждений, в которых есть группы раннего возраста, ГКП, </a:t>
            </a:r>
            <a:r>
              <a:rPr lang="ru-RU" dirty="0" smtClean="0"/>
              <a:t>ЦИПР, Центров развития, </a:t>
            </a:r>
            <a:r>
              <a:rPr lang="ru-RU" dirty="0"/>
              <a:t>семейных детских садов, домов малютки, а также </a:t>
            </a:r>
            <a:r>
              <a:rPr lang="ru-RU" dirty="0" smtClean="0"/>
              <a:t>для всех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63424" y="3219822"/>
            <a:ext cx="3596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кто </a:t>
            </a:r>
            <a:r>
              <a:rPr lang="ru-RU" dirty="0"/>
              <a:t>занимается воспитанием и образованием маленьких детей: родителей, дедушек и бабушек, </a:t>
            </a:r>
            <a:r>
              <a:rPr lang="ru-RU" dirty="0" smtClean="0"/>
              <a:t>гувернеров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9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92" y="385281"/>
            <a:ext cx="90730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ПРОГРАММА «ДЮЙМОВОЧКА» </a:t>
            </a:r>
            <a:endParaRPr lang="ru-RU" b="1" dirty="0" smtClean="0"/>
          </a:p>
          <a:p>
            <a:pPr algn="ctr"/>
            <a:endParaRPr lang="ru-RU" sz="800" b="1" dirty="0"/>
          </a:p>
          <a:p>
            <a:pPr algn="ctr"/>
            <a:r>
              <a:rPr lang="ru-RU" b="1" dirty="0"/>
              <a:t>Первая группа детей раннего возраста (от 2 месяцев до 1 года) </a:t>
            </a:r>
          </a:p>
          <a:p>
            <a:pPr algn="ctr"/>
            <a:endParaRPr lang="ru-RU" sz="1100" b="1" dirty="0" smtClean="0"/>
          </a:p>
          <a:p>
            <a:r>
              <a:rPr lang="ru-RU" b="1" dirty="0" smtClean="0"/>
              <a:t>Основные </a:t>
            </a:r>
            <a:r>
              <a:rPr lang="ru-RU" b="1" dirty="0"/>
              <a:t>задачи </a:t>
            </a:r>
            <a:endParaRPr lang="ru-RU" b="1" dirty="0" smtClean="0"/>
          </a:p>
          <a:p>
            <a:pPr algn="ctr"/>
            <a:endParaRPr lang="ru-RU" sz="11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Развивать </a:t>
            </a:r>
            <a:r>
              <a:rPr lang="ru-RU" dirty="0"/>
              <a:t>умение наблюдать за действиями </a:t>
            </a:r>
            <a:endParaRPr lang="ru-RU" dirty="0" smtClean="0"/>
          </a:p>
          <a:p>
            <a:r>
              <a:rPr lang="ru-RU" dirty="0" smtClean="0"/>
              <a:t>      игрушек, кукол </a:t>
            </a:r>
            <a:r>
              <a:rPr lang="ru-RU" dirty="0"/>
              <a:t>в песенках, </a:t>
            </a:r>
            <a:r>
              <a:rPr lang="ru-RU" dirty="0" err="1" smtClean="0"/>
              <a:t>потешках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Развивать жестовую и </a:t>
            </a:r>
            <a:r>
              <a:rPr lang="ru-RU" dirty="0" err="1"/>
              <a:t>лепетную</a:t>
            </a:r>
            <a:r>
              <a:rPr lang="ru-RU" dirty="0"/>
              <a:t> речь </a:t>
            </a:r>
            <a:r>
              <a:rPr lang="ru-RU" dirty="0" smtClean="0"/>
              <a:t>детей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Побуждать детей </a:t>
            </a:r>
            <a:r>
              <a:rPr lang="ru-RU" dirty="0" smtClean="0"/>
              <a:t>к </a:t>
            </a:r>
            <a:r>
              <a:rPr lang="ru-RU" dirty="0"/>
              <a:t>действиям с </a:t>
            </a:r>
            <a:r>
              <a:rPr lang="ru-RU" dirty="0" smtClean="0"/>
              <a:t>игрушками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Стимулировать </a:t>
            </a:r>
            <a:r>
              <a:rPr lang="ru-RU" dirty="0"/>
              <a:t>двигательную </a:t>
            </a:r>
            <a:r>
              <a:rPr lang="ru-RU" dirty="0" smtClean="0"/>
              <a:t>активность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Ф</a:t>
            </a:r>
            <a:r>
              <a:rPr lang="ru-RU" dirty="0" smtClean="0"/>
              <a:t>ормировать умения брать игрушку </a:t>
            </a:r>
          </a:p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992" y="3003798"/>
            <a:ext cx="5076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Побуждать </a:t>
            </a:r>
            <a:r>
              <a:rPr lang="ru-RU" dirty="0"/>
              <a:t>детей </a:t>
            </a:r>
            <a:r>
              <a:rPr lang="ru-RU" dirty="0" smtClean="0"/>
              <a:t>подражать интонациям взрослого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ткликаться на </a:t>
            </a:r>
            <a:r>
              <a:rPr lang="ru-RU" dirty="0"/>
              <a:t>действия </a:t>
            </a:r>
            <a:r>
              <a:rPr lang="ru-RU" dirty="0" smtClean="0"/>
              <a:t>педагога</a:t>
            </a:r>
          </a:p>
          <a:p>
            <a:r>
              <a:rPr lang="ru-RU" dirty="0" smtClean="0"/>
              <a:t>     с </a:t>
            </a:r>
            <a:r>
              <a:rPr lang="ru-RU" dirty="0"/>
              <a:t>куклами и игрушками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169" t="20404"/>
          <a:stretch/>
        </p:blipFill>
        <p:spPr>
          <a:xfrm>
            <a:off x="4932040" y="1181049"/>
            <a:ext cx="4104456" cy="21107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707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55526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ОБУЧЕНИЕ НА </a:t>
            </a:r>
            <a:r>
              <a:rPr lang="ru-RU" sz="2400" b="1" dirty="0" smtClean="0"/>
              <a:t>ЗАНЯТИЯХ</a:t>
            </a:r>
          </a:p>
          <a:p>
            <a:pPr algn="ctr"/>
            <a:endParaRPr lang="ru-RU" sz="600" b="1" dirty="0"/>
          </a:p>
          <a:p>
            <a:pPr algn="ctr"/>
            <a:r>
              <a:rPr lang="ru-RU" sz="2400" b="1" dirty="0"/>
              <a:t>детей первой группы раннего возраста (от 2 месяцев до 1 года) 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 </a:t>
            </a:r>
            <a:r>
              <a:rPr lang="ru-RU" dirty="0"/>
              <a:t>детьми от 2 до 6 месяцев игры-занятия проводятся индивидуально (по 2-3 минуты с каждым ребенком) два раза в неделю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 </a:t>
            </a:r>
            <a:r>
              <a:rPr lang="ru-RU" dirty="0"/>
              <a:t>детьми от 6 до 9 месяцев игры-занятия проводятся по подгруппам (до 5-7 человек), продолжительностью 5-7 минут два раза в неделю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 </a:t>
            </a:r>
            <a:r>
              <a:rPr lang="ru-RU" dirty="0"/>
              <a:t>детьми от 9 до 12 месяцев игры- </a:t>
            </a:r>
            <a:r>
              <a:rPr lang="ru-RU" dirty="0" smtClean="0"/>
              <a:t>занятия</a:t>
            </a:r>
          </a:p>
          <a:p>
            <a:r>
              <a:rPr lang="ru-RU" dirty="0" smtClean="0"/>
              <a:t>      проводятся </a:t>
            </a:r>
            <a:r>
              <a:rPr lang="ru-RU" dirty="0"/>
              <a:t>по подгруппам (до 8-10 человек),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продолжительностью </a:t>
            </a:r>
            <a:r>
              <a:rPr lang="ru-RU" dirty="0"/>
              <a:t>7-8 минут два раза в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неделю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1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1470"/>
            <a:ext cx="875823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000" b="1" dirty="0" smtClean="0"/>
          </a:p>
          <a:p>
            <a:pPr algn="ctr"/>
            <a:r>
              <a:rPr lang="ru-RU" sz="3000" b="1" dirty="0" smtClean="0"/>
              <a:t>ПРИНЦИПЫ </a:t>
            </a:r>
            <a:r>
              <a:rPr lang="ru-RU" sz="3000" b="1" dirty="0"/>
              <a:t>РАБОТЫ С ДЕТЬМИ </a:t>
            </a:r>
          </a:p>
          <a:p>
            <a:pPr algn="ctr"/>
            <a:r>
              <a:rPr lang="ru-RU" sz="2400" b="1" dirty="0"/>
              <a:t>первой группы раннего возраста (от 2 месяцев до 1 года) </a:t>
            </a:r>
          </a:p>
          <a:p>
            <a:pPr algn="ctr"/>
            <a:endParaRPr lang="ru-RU" sz="3000" b="1" dirty="0"/>
          </a:p>
          <a:p>
            <a:r>
              <a:rPr lang="ru-RU" sz="2400" dirty="0"/>
              <a:t>	</a:t>
            </a:r>
            <a:r>
              <a:rPr lang="ru-RU" sz="2700" dirty="0"/>
              <a:t>Мы рассматриваем развитие творческого потенциала ребенка первого года жизни с формированием у него способов выражения своего эмоционального состояния и </a:t>
            </a:r>
            <a:endParaRPr lang="ru-RU" sz="2700" dirty="0" smtClean="0"/>
          </a:p>
          <a:p>
            <a:r>
              <a:rPr lang="ru-RU" sz="2700" dirty="0" smtClean="0"/>
              <a:t>реализации </a:t>
            </a:r>
            <a:r>
              <a:rPr lang="ru-RU" sz="2700" dirty="0"/>
              <a:t>его </a:t>
            </a:r>
            <a:endParaRPr lang="ru-RU" sz="2700" dirty="0" smtClean="0"/>
          </a:p>
          <a:p>
            <a:r>
              <a:rPr lang="ru-RU" sz="2700" dirty="0" smtClean="0"/>
              <a:t>индивидуальности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41243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</TotalTime>
  <Words>1514</Words>
  <Application>Microsoft Office PowerPoint</Application>
  <PresentationFormat>Экран (16:9)</PresentationFormat>
  <Paragraphs>203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ПЕРЧАТОЧНЫЙ ТЕАТР</vt:lpstr>
      <vt:lpstr>Презентация PowerPoint</vt:lpstr>
      <vt:lpstr>Презентация PowerPoint</vt:lpstr>
      <vt:lpstr>Театр резиновой игрушки</vt:lpstr>
      <vt:lpstr>Пальчиковый театр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Елена Кудрявцева</cp:lastModifiedBy>
  <cp:revision>148</cp:revision>
  <dcterms:created xsi:type="dcterms:W3CDTF">2019-11-08T08:59:02Z</dcterms:created>
  <dcterms:modified xsi:type="dcterms:W3CDTF">2020-01-09T09:39:39Z</dcterms:modified>
</cp:coreProperties>
</file>