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5143500" type="screen16x9"/>
  <p:notesSz cx="9144000" cy="51435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220" d="100"/>
          <a:sy n="220" d="100"/>
        </p:scale>
        <p:origin x="-41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1597819"/>
            <a:ext cx="7772400" cy="1102519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05979"/>
            <a:ext cx="2057400" cy="4388644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05979"/>
            <a:ext cx="6019800" cy="4388644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04.02.2023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04.02.2023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04.02.2023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5E3D4C2-34CD-465A-A8A2-174F961BA0EE}" type="datetimeFigureOut">
              <a:rPr lang="ru-RU"/>
              <a:t>04.02.2023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s://urok.1sept.ru/" TargetMode="External"/><Relationship Id="rId13" Type="http://schemas.openxmlformats.org/officeDocument/2006/relationships/image" Target="../media/image7.emf"/><Relationship Id="rId18" Type="http://schemas.openxmlformats.org/officeDocument/2006/relationships/image" Target="../media/image10.png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12" Type="http://schemas.openxmlformats.org/officeDocument/2006/relationships/hyperlink" Target="https://ok.ru/digital.september" TargetMode="External"/><Relationship Id="rId17" Type="http://schemas.openxmlformats.org/officeDocument/2006/relationships/image" Target="../media/image9.emf"/><Relationship Id="rId2" Type="http://schemas.openxmlformats.org/officeDocument/2006/relationships/hyperlink" Target="https://edu.1sept.ru/" TargetMode="External"/><Relationship Id="rId16" Type="http://schemas.openxmlformats.org/officeDocument/2006/relationships/hyperlink" Target="https://www.youtube.com/user/PervoeSentyabrya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1sept.ru/" TargetMode="External"/><Relationship Id="rId11" Type="http://schemas.openxmlformats.org/officeDocument/2006/relationships/image" Target="../media/image6.emf"/><Relationship Id="rId5" Type="http://schemas.openxmlformats.org/officeDocument/2006/relationships/image" Target="../media/image3.emf"/><Relationship Id="rId15" Type="http://schemas.openxmlformats.org/officeDocument/2006/relationships/image" Target="../media/image8.emf"/><Relationship Id="rId10" Type="http://schemas.openxmlformats.org/officeDocument/2006/relationships/hyperlink" Target="https://ds.1sept.ru/" TargetMode="External"/><Relationship Id="rId4" Type="http://schemas.openxmlformats.org/officeDocument/2006/relationships/hyperlink" Target="https://video.1sept.ru/" TargetMode="External"/><Relationship Id="rId9" Type="http://schemas.openxmlformats.org/officeDocument/2006/relationships/image" Target="../media/image5.emf"/><Relationship Id="rId14" Type="http://schemas.openxmlformats.org/officeDocument/2006/relationships/hyperlink" Target="https://vk.com/digital.septembe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65217479" name="TextBox 1665217478"/>
          <p:cNvSpPr txBox="1"/>
          <p:nvPr/>
        </p:nvSpPr>
        <p:spPr bwMode="auto">
          <a:xfrm>
            <a:off x="1058249" y="990599"/>
            <a:ext cx="6858612" cy="192027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 sz="2400" b="1">
                <a:latin typeface="Noto Sans KR"/>
                <a:cs typeface="Noto Sans KR"/>
              </a:rPr>
              <a:t>ЛИНГВОКОУЧИНГ И ТРАДИЦИОННОЕ ОБРАЗОВАНИЕ.</a:t>
            </a:r>
          </a:p>
          <a:p>
            <a:pPr algn="ctr">
              <a:defRPr/>
            </a:pPr>
            <a:r>
              <a:rPr sz="2400" b="1">
                <a:latin typeface="Noto Sans KR"/>
                <a:cs typeface="Noto Sans KR"/>
              </a:rPr>
              <a:t> </a:t>
            </a:r>
          </a:p>
          <a:p>
            <a:pPr algn="ctr">
              <a:defRPr/>
            </a:pPr>
            <a:r>
              <a:rPr sz="2400" b="1">
                <a:latin typeface="Noto Sans KR"/>
                <a:cs typeface="Noto Sans KR"/>
              </a:rPr>
              <a:t>ДАНЬ МОДЕ ИЛИ НЕОБХОДИМОСТЬ, ПРОДИКТОВАННАЯ ВРЕМЕНЕМ?</a:t>
            </a: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7721183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8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5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Вывод: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90335318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9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114298" indent="0" algn="l">
              <a:buClr>
                <a:schemeClr val="dk2"/>
              </a:buClr>
              <a:buSzPts val="1800"/>
              <a:buNone/>
              <a:defRPr/>
            </a:pPr>
            <a:r>
              <a:rPr lang="en-US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от нас как от преподавателей ожидают изменение стиля поведения учителя и способов его взаимодействия с учеником</a:t>
            </a: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  <a:p>
            <a:pPr algn="l">
              <a:defRPr/>
            </a:pPr>
            <a:endParaRPr b="0"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97903957" name="Заголовок 1"/>
          <p:cNvSpPr>
            <a:spLocks noGrp="1"/>
          </p:cNvSpPr>
          <p:nvPr>
            <p:ph type="title"/>
          </p:nvPr>
        </p:nvSpPr>
        <p:spPr bwMode="auto">
          <a:xfrm>
            <a:off x="400050" y="779163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lang="ru-RU" sz="2800" b="0" i="0" u="none" strike="noStrike" cap="none" spc="0">
                <a:solidFill>
                  <a:srgbClr val="000000"/>
                </a:solidFill>
                <a:latin typeface="Noto Sans KR Black"/>
                <a:ea typeface="Noto Sans KR Black"/>
                <a:cs typeface="Noto Sans KR Black"/>
              </a:rPr>
              <a:t>Базовые запросы учеников/их родителей к преподавателю*</a:t>
            </a:r>
            <a:endParaRPr sz="2800"/>
          </a:p>
          <a:p>
            <a:pPr algn="l">
              <a:defRPr/>
            </a:pPr>
            <a:endParaRPr sz="3600"/>
          </a:p>
        </p:txBody>
      </p:sp>
      <p:sp>
        <p:nvSpPr>
          <p:cNvPr id="775720175" name="Объект 2"/>
          <p:cNvSpPr>
            <a:spLocks noGrp="1"/>
          </p:cNvSpPr>
          <p:nvPr>
            <p:ph idx="1"/>
          </p:nvPr>
        </p:nvSpPr>
        <p:spPr bwMode="auto">
          <a:xfrm>
            <a:off x="457200" y="1714498"/>
            <a:ext cx="5334974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80000" lnSpcReduction="4000"/>
          </a:bodyPr>
          <a:lstStyle/>
          <a:p>
            <a:pPr marL="305908" indent="-305908">
              <a:lnSpc>
                <a:spcPct val="114999"/>
              </a:lnSpc>
              <a:buFont typeface="Arial"/>
              <a:buAutoNum type="arabicPeriod"/>
              <a:defRPr/>
            </a:pPr>
            <a:r>
              <a:rPr lang="ru-RU" sz="2000" b="0" i="0" u="none" strike="noStrike" cap="none" spc="13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Квалифицированный</a:t>
            </a:r>
            <a:r>
              <a:rPr lang="ru-RU" sz="2000" b="0" i="0" u="none" strike="noStrike" cap="none" spc="9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 (23%)</a:t>
            </a:r>
            <a:endParaRPr sz="2000"/>
          </a:p>
          <a:p>
            <a:pPr marL="305908" indent="-305908">
              <a:lnSpc>
                <a:spcPct val="114999"/>
              </a:lnSpc>
              <a:buFont typeface="Arial"/>
              <a:buAutoNum type="arabicPeriod"/>
              <a:defRPr/>
            </a:pPr>
            <a:r>
              <a:rPr lang="ru-RU" sz="2000" b="0" i="0" u="none" strike="noStrike" cap="none" spc="9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Знание психологии детей (22%) </a:t>
            </a:r>
            <a:endParaRPr sz="2000"/>
          </a:p>
          <a:p>
            <a:pPr marL="305908" indent="-305908">
              <a:lnSpc>
                <a:spcPct val="114999"/>
              </a:lnSpc>
              <a:buFont typeface="Arial"/>
              <a:buAutoNum type="arabicPeriod"/>
              <a:defRPr/>
            </a:pPr>
            <a:r>
              <a:rPr lang="ru-RU" sz="2000" b="0" i="0" u="none" strike="noStrike" cap="none" spc="9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Любовь, доброта  и доброжелательность к детям (19%)  </a:t>
            </a:r>
            <a:endParaRPr sz="2000"/>
          </a:p>
          <a:p>
            <a:pPr marL="305908" indent="-305908">
              <a:lnSpc>
                <a:spcPct val="114999"/>
              </a:lnSpc>
              <a:buFont typeface="Arial"/>
              <a:buAutoNum type="arabicPeriod"/>
              <a:defRPr/>
            </a:pPr>
            <a:r>
              <a:rPr lang="ru-RU" sz="2000" b="0" i="0" u="none" strike="noStrike" cap="none" spc="9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Учитель — это призвание (15%)  </a:t>
            </a:r>
            <a:endParaRPr sz="2000"/>
          </a:p>
          <a:p>
            <a:pPr marL="305908" indent="-305908">
              <a:lnSpc>
                <a:spcPct val="114999"/>
              </a:lnSpc>
              <a:buFont typeface="Arial"/>
              <a:buAutoNum type="arabicPeriod"/>
              <a:defRPr/>
            </a:pPr>
            <a:r>
              <a:rPr lang="ru-RU" sz="2000" b="0" i="0" u="none" strike="noStrike" cap="none" spc="9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Терпение, порядочность и умение доступно объяснять материал (14%, 12 и 11% соответственно)</a:t>
            </a:r>
            <a:endParaRPr sz="2000" b="0" i="0" u="none" strike="noStrike" cap="none" spc="9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305908" indent="-305908">
              <a:lnSpc>
                <a:spcPct val="114999"/>
              </a:lnSpc>
              <a:buFont typeface="Arial"/>
              <a:buAutoNum type="arabicPeriod"/>
              <a:defRPr/>
            </a:pPr>
            <a:endParaRPr sz="2000"/>
          </a:p>
          <a:p>
            <a:pPr marL="0" indent="0">
              <a:lnSpc>
                <a:spcPct val="114999"/>
              </a:lnSpc>
              <a:buFont typeface="Arial"/>
              <a:buNone/>
              <a:defRPr/>
            </a:pPr>
            <a:r>
              <a:rPr lang="ru-RU" sz="2000" b="1" i="0" u="none" strike="noStrike" cap="none" spc="9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*ВЦИОМ 2022</a:t>
            </a:r>
            <a:endParaRPr sz="2000" b="1"/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18444397" name="Заголовок 1"/>
          <p:cNvSpPr>
            <a:spLocks noGrp="1"/>
          </p:cNvSpPr>
          <p:nvPr>
            <p:ph type="title"/>
          </p:nvPr>
        </p:nvSpPr>
        <p:spPr bwMode="auto">
          <a:xfrm>
            <a:off x="400050" y="779163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2800" b="1" i="0" u="none" strike="noStrike" cap="none" spc="0">
                <a:solidFill>
                  <a:schemeClr val="tx1"/>
                </a:solidFill>
                <a:latin typeface="Noto Sans KR Medium"/>
                <a:ea typeface="Noto Sans KR Medium"/>
                <a:cs typeface="Noto Sans KR Medium"/>
              </a:rPr>
              <a:t>Типичные проблемы во взаимодействии с учеником и его родителями </a:t>
            </a:r>
            <a:endParaRPr sz="2800" b="1" i="0" u="none" strike="noStrike" cap="none" spc="0">
              <a:solidFill>
                <a:schemeClr val="tx1"/>
              </a:solidFill>
              <a:latin typeface="Noto Sans KR Medium"/>
              <a:cs typeface="Noto Sans KR Medium"/>
            </a:endParaRPr>
          </a:p>
          <a:p>
            <a:pPr algn="l">
              <a:defRPr/>
            </a:pPr>
            <a:endParaRPr sz="3600"/>
          </a:p>
        </p:txBody>
      </p:sp>
      <p:sp>
        <p:nvSpPr>
          <p:cNvPr id="677251017" name="Объект 2"/>
          <p:cNvSpPr>
            <a:spLocks noGrp="1"/>
          </p:cNvSpPr>
          <p:nvPr>
            <p:ph idx="1"/>
          </p:nvPr>
        </p:nvSpPr>
        <p:spPr bwMode="auto">
          <a:xfrm>
            <a:off x="457200" y="1714498"/>
            <a:ext cx="5334974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>
              <a:defRPr/>
            </a:pPr>
            <a:r>
              <a:rPr lang="ru-RU" sz="2000" b="0" i="0" u="none" strike="noStrike" cap="none" spc="0">
                <a:solidFill>
                  <a:schemeClr val="tx1"/>
                </a:solidFill>
                <a:latin typeface="Noto Sans KR"/>
                <a:ea typeface="Arial"/>
                <a:cs typeface="Noto Sans KR"/>
              </a:rPr>
              <a:t>Неналаженные коммуникации внутри семьи</a:t>
            </a:r>
            <a:endParaRPr sz="2000" b="0"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000" b="0" i="0" u="none" strike="noStrike" cap="none" spc="0">
                <a:solidFill>
                  <a:schemeClr val="tx1"/>
                </a:solidFill>
                <a:latin typeface="Noto Sans KR"/>
                <a:ea typeface="Arial"/>
                <a:cs typeface="Noto Sans KR"/>
              </a:rPr>
              <a:t>Отсутствие единства требований со стороны обоих родителей</a:t>
            </a:r>
            <a:endParaRPr sz="2000" b="0"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000" b="0" i="0" u="none" strike="noStrike" cap="none" spc="0">
                <a:solidFill>
                  <a:schemeClr val="tx1"/>
                </a:solidFill>
                <a:latin typeface="Noto Sans KR"/>
                <a:ea typeface="Arial"/>
                <a:cs typeface="Noto Sans KR"/>
              </a:rPr>
              <a:t>Высокие ожидания</a:t>
            </a:r>
            <a:endParaRPr sz="2000" b="0"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000" b="0" i="0" u="none" strike="noStrike" cap="none" spc="0">
                <a:solidFill>
                  <a:schemeClr val="tx1"/>
                </a:solidFill>
                <a:latin typeface="Noto Sans KR"/>
                <a:ea typeface="Arial"/>
                <a:cs typeface="Noto Sans KR"/>
              </a:rPr>
              <a:t>Педагогическая запущенность детей и функциональный характер заботы</a:t>
            </a:r>
            <a:endParaRPr sz="2000" b="0"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000" b="0" i="0" u="none" strike="noStrike" cap="none" spc="0">
                <a:solidFill>
                  <a:schemeClr val="tx1"/>
                </a:solidFill>
                <a:latin typeface="Noto Sans KR"/>
                <a:ea typeface="Arial"/>
                <a:cs typeface="Noto Sans KR"/>
              </a:rPr>
              <a:t>Перекладывание ответственности</a:t>
            </a:r>
            <a:endParaRPr sz="2000" b="1"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9574836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4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Noto Sans KR"/>
                <a:ea typeface="Noto Sans KR Black"/>
                <a:cs typeface="Noto Sans KR"/>
              </a:rPr>
              <a:t>Чего ждет современный ученик</a:t>
            </a:r>
            <a:r>
              <a:rPr sz="3200" b="1">
                <a:latin typeface="Noto Sans KR"/>
                <a:cs typeface="Noto Sans KR"/>
              </a:rPr>
              <a:t> и/или его родители?</a:t>
            </a:r>
          </a:p>
        </p:txBody>
      </p:sp>
      <p:sp>
        <p:nvSpPr>
          <p:cNvPr id="1144361199" name="Объект 2"/>
          <p:cNvSpPr>
            <a:spLocks noGrp="1"/>
          </p:cNvSpPr>
          <p:nvPr>
            <p:ph idx="1"/>
          </p:nvPr>
        </p:nvSpPr>
        <p:spPr bwMode="auto">
          <a:xfrm>
            <a:off x="457200" y="1714500"/>
            <a:ext cx="8229600" cy="3394471"/>
          </a:xfrm>
        </p:spPr>
        <p:txBody>
          <a:bodyPr/>
          <a:lstStyle/>
          <a:p>
            <a:pPr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Прогнозируемые  результаты обучения</a:t>
            </a:r>
            <a:endParaRPr sz="2400"/>
          </a:p>
          <a:p>
            <a:pPr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13128261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4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Noto Sans KR"/>
                <a:ea typeface="Noto Sans KR Black"/>
                <a:cs typeface="Noto Sans KR"/>
              </a:rPr>
              <a:t>Чего ждет современный ученик</a:t>
            </a:r>
            <a:r>
              <a:rPr sz="3200" b="1">
                <a:latin typeface="Noto Sans KR"/>
                <a:cs typeface="Noto Sans KR"/>
              </a:rPr>
              <a:t> и/или его родители?</a:t>
            </a:r>
          </a:p>
        </p:txBody>
      </p:sp>
      <p:sp>
        <p:nvSpPr>
          <p:cNvPr id="545482563" name="Объект 2"/>
          <p:cNvSpPr>
            <a:spLocks noGrp="1"/>
          </p:cNvSpPr>
          <p:nvPr>
            <p:ph idx="1"/>
          </p:nvPr>
        </p:nvSpPr>
        <p:spPr bwMode="auto">
          <a:xfrm>
            <a:off x="457200" y="1714500"/>
            <a:ext cx="8229600" cy="3394471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Действительно индивидуальный подход</a:t>
            </a:r>
            <a:endParaRPr sz="2400"/>
          </a:p>
          <a:p>
            <a:pPr>
              <a:defRPr/>
            </a:pPr>
            <a:endParaRPr sz="2400"/>
          </a:p>
          <a:p>
            <a:pPr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672215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4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Noto Sans KR"/>
                <a:ea typeface="Noto Sans KR Black"/>
                <a:cs typeface="Noto Sans KR"/>
              </a:rPr>
              <a:t>Чего ждет современный ученик</a:t>
            </a:r>
            <a:r>
              <a:rPr sz="3200" b="1">
                <a:latin typeface="Noto Sans KR"/>
                <a:cs typeface="Noto Sans KR"/>
              </a:rPr>
              <a:t> и/или его родители?</a:t>
            </a:r>
          </a:p>
        </p:txBody>
      </p:sp>
      <p:sp>
        <p:nvSpPr>
          <p:cNvPr id="282548741" name="Объект 2"/>
          <p:cNvSpPr>
            <a:spLocks noGrp="1"/>
          </p:cNvSpPr>
          <p:nvPr>
            <p:ph idx="1"/>
          </p:nvPr>
        </p:nvSpPr>
        <p:spPr bwMode="auto">
          <a:xfrm>
            <a:off x="457200" y="1714500"/>
            <a:ext cx="8229600" cy="3394471"/>
          </a:xfrm>
        </p:spPr>
        <p:txBody>
          <a:bodyPr/>
          <a:lstStyle/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Право выбора</a:t>
            </a:r>
            <a:endParaRPr sz="2400"/>
          </a:p>
          <a:p>
            <a:pPr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8236127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4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Noto Sans KR"/>
                <a:ea typeface="Noto Sans KR Black"/>
                <a:cs typeface="Noto Sans KR"/>
              </a:rPr>
              <a:t>Чего ждет современный ученик</a:t>
            </a:r>
            <a:r>
              <a:rPr sz="3200" b="1">
                <a:latin typeface="Noto Sans KR"/>
                <a:cs typeface="Noto Sans KR"/>
              </a:rPr>
              <a:t> и/или его родители?</a:t>
            </a:r>
          </a:p>
        </p:txBody>
      </p:sp>
      <p:sp>
        <p:nvSpPr>
          <p:cNvPr id="1285511502" name="Объект 2"/>
          <p:cNvSpPr>
            <a:spLocks noGrp="1"/>
          </p:cNvSpPr>
          <p:nvPr>
            <p:ph idx="1"/>
          </p:nvPr>
        </p:nvSpPr>
        <p:spPr bwMode="auto">
          <a:xfrm>
            <a:off x="457200" y="1714500"/>
            <a:ext cx="8229600" cy="3394471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Адекватное отношение преподавателя </a:t>
            </a:r>
            <a:endParaRPr sz="2400" b="0" i="0" u="none" strike="noStrike" cap="none" spc="0">
              <a:solidFill>
                <a:schemeClr val="tx1"/>
              </a:solidFill>
              <a:latin typeface="Noto Sans KR Light"/>
              <a:ea typeface="Noto Sans KR Light"/>
              <a:cs typeface="Noto Sans KR Light"/>
            </a:endParaRPr>
          </a:p>
          <a:p>
            <a:pPr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768249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4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Noto Sans KR"/>
                <a:ea typeface="Noto Sans KR Black"/>
                <a:cs typeface="Noto Sans KR"/>
              </a:rPr>
              <a:t>Чего ждет современный ученик</a:t>
            </a:r>
            <a:r>
              <a:rPr sz="3200" b="1">
                <a:latin typeface="Noto Sans KR"/>
                <a:cs typeface="Noto Sans KR"/>
              </a:rPr>
              <a:t> и/или его родители?</a:t>
            </a:r>
          </a:p>
        </p:txBody>
      </p:sp>
      <p:sp>
        <p:nvSpPr>
          <p:cNvPr id="1446484943" name="Объект 2"/>
          <p:cNvSpPr>
            <a:spLocks noGrp="1"/>
          </p:cNvSpPr>
          <p:nvPr>
            <p:ph idx="1"/>
          </p:nvPr>
        </p:nvSpPr>
        <p:spPr bwMode="auto">
          <a:xfrm>
            <a:off x="457200" y="1714500"/>
            <a:ext cx="8229600" cy="3394471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Постоянное повышение квалификации преподавателя (саморазвитие)</a:t>
            </a:r>
            <a:endParaRPr sz="2400" b="0" i="0" u="none" strike="noStrike" cap="none" spc="0">
              <a:solidFill>
                <a:schemeClr val="tx1"/>
              </a:solidFill>
              <a:latin typeface="Noto Sans KR Light"/>
              <a:ea typeface="Noto Sans KR Light"/>
              <a:cs typeface="Noto Sans KR Light"/>
            </a:endParaRPr>
          </a:p>
          <a:p>
            <a:pPr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9873688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4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Noto Sans KR"/>
                <a:ea typeface="Noto Sans KR Black"/>
                <a:cs typeface="Noto Sans KR"/>
              </a:rPr>
              <a:t>Чего ждет современный ученик</a:t>
            </a:r>
            <a:r>
              <a:rPr sz="3200" b="1">
                <a:latin typeface="Noto Sans KR"/>
                <a:cs typeface="Noto Sans KR"/>
              </a:rPr>
              <a:t> и/или его родители?</a:t>
            </a:r>
          </a:p>
        </p:txBody>
      </p:sp>
      <p:sp>
        <p:nvSpPr>
          <p:cNvPr id="918022374" name="Объект 2"/>
          <p:cNvSpPr>
            <a:spLocks noGrp="1"/>
          </p:cNvSpPr>
          <p:nvPr>
            <p:ph idx="1"/>
          </p:nvPr>
        </p:nvSpPr>
        <p:spPr bwMode="auto">
          <a:xfrm>
            <a:off x="457200" y="1714500"/>
            <a:ext cx="8229600" cy="3394471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Грамотная коммуникация в современном стиле</a:t>
            </a:r>
            <a:endParaRPr sz="2400"/>
          </a:p>
          <a:p>
            <a:pPr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0283724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4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Noto Sans KR"/>
                <a:ea typeface="Noto Sans KR Black"/>
                <a:cs typeface="Noto Sans KR"/>
              </a:rPr>
              <a:t>Чего ждет современный ученик</a:t>
            </a:r>
            <a:r>
              <a:rPr sz="3200" b="1">
                <a:latin typeface="Noto Sans KR"/>
                <a:cs typeface="Noto Sans KR"/>
              </a:rPr>
              <a:t> и/или его родители?</a:t>
            </a:r>
          </a:p>
        </p:txBody>
      </p:sp>
      <p:sp>
        <p:nvSpPr>
          <p:cNvPr id="163997054" name="Объект 2"/>
          <p:cNvSpPr>
            <a:spLocks noGrp="1"/>
          </p:cNvSpPr>
          <p:nvPr>
            <p:ph idx="1"/>
          </p:nvPr>
        </p:nvSpPr>
        <p:spPr bwMode="auto">
          <a:xfrm>
            <a:off x="457200" y="1714500"/>
            <a:ext cx="8229600" cy="3394471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Умение строить эффективные уроки в сложных случаях</a:t>
            </a:r>
            <a:endParaRPr sz="2400"/>
          </a:p>
          <a:p>
            <a:pPr>
              <a:defRPr/>
            </a:pPr>
            <a:endParaRPr sz="2400"/>
          </a:p>
          <a:p>
            <a:pPr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89913912" name="TextBox 1489913911"/>
          <p:cNvSpPr txBox="1"/>
          <p:nvPr/>
        </p:nvSpPr>
        <p:spPr bwMode="auto">
          <a:xfrm>
            <a:off x="1058248" y="1657348"/>
            <a:ext cx="6860916" cy="45723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 sz="2400" b="1">
                <a:latin typeface="Noto Sans KR"/>
                <a:cs typeface="Noto Sans KR"/>
              </a:rPr>
              <a:t>Я ОЧЕНЬ РАДА ВАС ВИДЕТЬ!</a:t>
            </a: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73316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4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Noto Sans KR"/>
                <a:ea typeface="Noto Sans KR Black"/>
                <a:cs typeface="Noto Sans KR"/>
              </a:rPr>
              <a:t>Чего ждет современный ученик</a:t>
            </a:r>
            <a:r>
              <a:rPr sz="3200" b="1">
                <a:latin typeface="Noto Sans KR"/>
                <a:cs typeface="Noto Sans KR"/>
              </a:rPr>
              <a:t> и/или его родители?</a:t>
            </a:r>
          </a:p>
        </p:txBody>
      </p:sp>
      <p:sp>
        <p:nvSpPr>
          <p:cNvPr id="268189147" name="Объект 2"/>
          <p:cNvSpPr>
            <a:spLocks noGrp="1"/>
          </p:cNvSpPr>
          <p:nvPr>
            <p:ph idx="1"/>
          </p:nvPr>
        </p:nvSpPr>
        <p:spPr bwMode="auto">
          <a:xfrm>
            <a:off x="457200" y="1714500"/>
            <a:ext cx="8229600" cy="3394471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Глубокая работа с целью и мотивацией ученика</a:t>
            </a:r>
            <a:endParaRPr sz="2400"/>
          </a:p>
          <a:p>
            <a:pPr>
              <a:defRPr/>
            </a:pPr>
            <a:endParaRPr sz="2400"/>
          </a:p>
          <a:p>
            <a:pPr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12139719" name="Заголовок 1"/>
          <p:cNvSpPr>
            <a:spLocks noGrp="1"/>
          </p:cNvSpPr>
          <p:nvPr>
            <p:ph type="title"/>
          </p:nvPr>
        </p:nvSpPr>
        <p:spPr bwMode="auto">
          <a:xfrm>
            <a:off x="295274" y="1104899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  <a:t/>
            </a:r>
            <a:br>
              <a:rPr lang="ru-RU" sz="3200" b="1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</a:br>
            <a:r>
              <a:rPr lang="ru-RU" sz="3200" b="1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  <a:t/>
            </a:r>
            <a:br>
              <a:rPr lang="ru-RU" sz="3200" b="1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</a:br>
            <a:r>
              <a:rPr lang="ru-RU" sz="3200" b="1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Области профессиональной деятельности, которые требуют от педагогов наличия психологической компетенции по Иголкиной Н.И.</a:t>
            </a:r>
            <a:endParaRPr sz="3200" b="1">
              <a:latin typeface="Noto Sans KR"/>
              <a:cs typeface="Noto Sans KR"/>
            </a:endParaRPr>
          </a:p>
          <a:p>
            <a:pPr>
              <a:defRPr/>
            </a:pPr>
            <a:endParaRPr b="1">
              <a:latin typeface="Noto Sans KR"/>
              <a:cs typeface="Noto Sans KR"/>
            </a:endParaRPr>
          </a:p>
        </p:txBody>
      </p:sp>
      <p:sp>
        <p:nvSpPr>
          <p:cNvPr id="1796820532" name="Объект 2"/>
          <p:cNvSpPr>
            <a:spLocks noGrp="1"/>
          </p:cNvSpPr>
          <p:nvPr>
            <p:ph idx="1"/>
          </p:nvPr>
        </p:nvSpPr>
        <p:spPr bwMode="auto">
          <a:xfrm>
            <a:off x="457200" y="1714500"/>
            <a:ext cx="8229600" cy="3394470"/>
          </a:xfrm>
        </p:spPr>
        <p:txBody>
          <a:bodyPr/>
          <a:lstStyle/>
          <a:p>
            <a:pPr marL="0" indent="0">
              <a:buFont typeface="Arial"/>
              <a:buNone/>
              <a:defRPr/>
            </a:pPr>
            <a:endParaRPr sz="2400"/>
          </a:p>
          <a:p>
            <a:pPr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18800246" name="Объект 2"/>
          <p:cNvSpPr>
            <a:spLocks noGrp="1"/>
          </p:cNvSpPr>
          <p:nvPr>
            <p:ph idx="1"/>
          </p:nvPr>
        </p:nvSpPr>
        <p:spPr bwMode="auto">
          <a:xfrm>
            <a:off x="181949" y="600074"/>
            <a:ext cx="5715000" cy="4124324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55000" lnSpcReduction="9000"/>
          </a:bodyPr>
          <a:lstStyle/>
          <a:p>
            <a:pPr>
              <a:defRPr/>
            </a:pPr>
            <a:r>
              <a:rPr lang="ru-RU" sz="2600" b="0" i="0" u="none" strike="noStrike" cap="none" spc="0">
                <a:solidFill>
                  <a:schemeClr val="tx1"/>
                </a:solidFill>
                <a:latin typeface="Noto Sans KR"/>
                <a:ea typeface="Asana"/>
                <a:cs typeface="Noto Sans KR"/>
              </a:rPr>
              <a:t>использование технологий индивидуализации обучения и формирование мотивации к обучению;</a:t>
            </a:r>
            <a:endParaRPr sz="26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600" b="0" i="0" u="none" strike="noStrike" cap="none" spc="0">
                <a:solidFill>
                  <a:schemeClr val="tx1"/>
                </a:solidFill>
                <a:latin typeface="Noto Sans KR"/>
                <a:ea typeface="Asana"/>
                <a:cs typeface="Noto Sans KR"/>
              </a:rPr>
              <a:t>формирование и развитие у обучаемых навыков принятия решений;</a:t>
            </a:r>
            <a:endParaRPr sz="26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600" b="0" i="0" u="none" strike="noStrike" cap="none" spc="0">
                <a:solidFill>
                  <a:schemeClr val="tx1"/>
                </a:solidFill>
                <a:latin typeface="Noto Sans KR"/>
                <a:ea typeface="Asana"/>
                <a:cs typeface="Noto Sans KR"/>
              </a:rPr>
              <a:t>формирование коммуникативной компетенции с целью налаживания социального взаимодействия с членами общества и разрешения конфликтных ситуаций;</a:t>
            </a:r>
            <a:endParaRPr sz="2600" b="0" i="0" u="none" strike="noStrike" cap="none" spc="0">
              <a:solidFill>
                <a:schemeClr val="tx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600" b="0" i="0" u="none" strike="noStrike" cap="none" spc="0">
                <a:solidFill>
                  <a:schemeClr val="tx1"/>
                </a:solidFill>
                <a:latin typeface="Noto Sans KR"/>
                <a:ea typeface="Asana"/>
                <a:cs typeface="Noto Sans KR"/>
              </a:rPr>
              <a:t>способность управлять свои временем, выстраивать и реализовывать траекторию саморазвития;</a:t>
            </a:r>
            <a:endParaRPr sz="26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600" b="0" i="0" u="none" strike="noStrike" cap="none" spc="0">
                <a:solidFill>
                  <a:schemeClr val="tx1"/>
                </a:solidFill>
                <a:latin typeface="Noto Sans KR"/>
                <a:ea typeface="Asana"/>
                <a:cs typeface="Noto Sans KR"/>
              </a:rPr>
              <a:t>осуществление психодиагностики;</a:t>
            </a:r>
            <a:endParaRPr sz="26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600" b="0" i="0" u="none" strike="noStrike" cap="none" spc="0">
                <a:solidFill>
                  <a:schemeClr val="tx1"/>
                </a:solidFill>
                <a:latin typeface="Noto Sans KR"/>
                <a:ea typeface="Asana"/>
                <a:cs typeface="Noto Sans KR"/>
              </a:rPr>
              <a:t>внедрение практик инклюзивного образования и работа с одаренными детьми;</a:t>
            </a:r>
            <a:endParaRPr sz="26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600" b="0" i="0" u="none" strike="noStrike" cap="none" spc="0">
                <a:solidFill>
                  <a:schemeClr val="tx1"/>
                </a:solidFill>
                <a:latin typeface="Noto Sans KR"/>
                <a:ea typeface="Asana"/>
                <a:cs typeface="Noto Sans KR"/>
              </a:rPr>
              <a:t>взаимодействие с другими специалистами образовательных учреждений (психологами, дефектологами, логопедами и т.д.);</a:t>
            </a:r>
            <a:endParaRPr sz="26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600" b="0" i="0" u="none" strike="noStrike" cap="none" spc="0">
                <a:solidFill>
                  <a:schemeClr val="tx1"/>
                </a:solidFill>
                <a:latin typeface="Noto Sans KR"/>
                <a:ea typeface="Asana"/>
                <a:cs typeface="Noto Sans KR"/>
              </a:rPr>
              <a:t>способность управлять проектом на всех этапах его жизненного цикла.</a:t>
            </a:r>
            <a:endParaRPr sz="26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lnSpc>
                <a:spcPct val="100000"/>
              </a:lnSpc>
              <a:buFont typeface="Arial"/>
              <a:buNone/>
              <a:defRPr/>
            </a:pPr>
            <a:endParaRPr sz="2400"/>
          </a:p>
          <a:p>
            <a:pPr>
              <a:defRPr/>
            </a:pPr>
            <a:endParaRPr sz="2400"/>
          </a:p>
          <a:p>
            <a:pPr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27159771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3"/>
            <a:ext cx="8229600" cy="3030835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l">
              <a:defRPr/>
            </a:pPr>
            <a:r>
              <a:rPr lang="ru-RU" sz="3200" b="0" i="0" u="none" strike="noStrike" cap="none" spc="11">
                <a:solidFill>
                  <a:srgbClr val="000000"/>
                </a:solidFill>
                <a:latin typeface="Noto Sans KR Black"/>
                <a:ea typeface="Noto Sans KR Black"/>
                <a:cs typeface="Noto Sans KR Black"/>
              </a:rPr>
              <a:t>А как же курс психологии в вузе?</a:t>
            </a:r>
            <a:endParaRPr sz="3200"/>
          </a:p>
          <a:p>
            <a:pPr algn="l">
              <a:defRPr/>
            </a:pPr>
            <a:endParaRPr sz="3200" b="1"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0866610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4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/>
            </a:r>
            <a:b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</a:br>
            <a: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/>
            </a:r>
            <a:b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</a:br>
            <a:r>
              <a:rPr lang="ru-RU" sz="29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>Коучинг – универсальная технология</a:t>
            </a:r>
            <a:endParaRPr sz="2900">
              <a:latin typeface="Noto Sans KR Black"/>
              <a:ea typeface="Noto Sans KR Black"/>
              <a:cs typeface="Noto Sans KR Black"/>
            </a:endParaRPr>
          </a:p>
          <a:p>
            <a:pPr algn="l">
              <a:defRPr/>
            </a:pPr>
            <a:endParaRPr sz="3200"/>
          </a:p>
          <a:p>
            <a:pPr algn="l">
              <a:defRPr/>
            </a:pPr>
            <a:endParaRPr sz="3200" b="1">
              <a:latin typeface="Noto Sans KR"/>
              <a:cs typeface="Noto Sans KR"/>
            </a:endParaRPr>
          </a:p>
        </p:txBody>
      </p:sp>
      <p:sp>
        <p:nvSpPr>
          <p:cNvPr id="621948288" name="Объект 2"/>
          <p:cNvSpPr>
            <a:spLocks noGrp="1"/>
          </p:cNvSpPr>
          <p:nvPr>
            <p:ph idx="1"/>
          </p:nvPr>
        </p:nvSpPr>
        <p:spPr bwMode="auto">
          <a:xfrm>
            <a:off x="457200" y="1600200"/>
            <a:ext cx="4515824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65000" lnSpcReduction="7000"/>
          </a:bodyPr>
          <a:lstStyle/>
          <a:p>
            <a:pPr>
              <a:lnSpc>
                <a:spcPct val="114999"/>
              </a:lnSpc>
              <a:defRPr/>
            </a:pPr>
            <a:r>
              <a:rPr lang="ru-RU" sz="2400" b="0" i="0" u="none" strike="noStrike" cap="none" spc="13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Особый тип консультирования, направленный на достижение наивысшего потенциала человека в различных сферах его жизни.</a:t>
            </a:r>
            <a:endParaRPr sz="2400">
              <a:latin typeface="Noto Sans KR Light"/>
              <a:ea typeface="Noto Sans KR Light"/>
              <a:cs typeface="Noto Sans KR Light"/>
            </a:endParaRPr>
          </a:p>
          <a:p>
            <a:pPr>
              <a:lnSpc>
                <a:spcPct val="114999"/>
              </a:lnSpc>
              <a:defRPr/>
            </a:pPr>
            <a:r>
              <a:rPr lang="ru-RU" sz="2400" b="0" i="0" u="none" strike="noStrike" cap="none" spc="13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Вырабатывает у ученика особый системный проактивный подход к жизни.</a:t>
            </a:r>
            <a:endParaRPr sz="2400"/>
          </a:p>
          <a:p>
            <a:pPr>
              <a:lnSpc>
                <a:spcPct val="114999"/>
              </a:lnSpc>
              <a:defRPr/>
            </a:pPr>
            <a:r>
              <a:rPr lang="ru-RU" sz="2400" b="0" i="0" u="none" strike="noStrike" cap="none" spc="13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Предполагает партнерство между коучем и коучи.</a:t>
            </a:r>
            <a:endParaRPr sz="2400"/>
          </a:p>
          <a:p>
            <a:pPr marL="0" indent="0">
              <a:lnSpc>
                <a:spcPct val="100000"/>
              </a:lnSpc>
              <a:buFont typeface="Arial"/>
              <a:buNone/>
              <a:defRPr/>
            </a:pPr>
            <a:endParaRPr sz="2400"/>
          </a:p>
          <a:p>
            <a:pPr>
              <a:defRPr/>
            </a:pPr>
            <a:endParaRPr sz="2400"/>
          </a:p>
          <a:p>
            <a:pPr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4522277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3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/>
            </a:r>
            <a:b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</a:br>
            <a: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/>
            </a:r>
            <a:b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</a:br>
            <a:r>
              <a:rPr lang="ru-RU" sz="29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>Лингвокоучинг –</a:t>
            </a:r>
            <a:endParaRPr sz="2900">
              <a:latin typeface="Noto Sans KR Black"/>
              <a:ea typeface="Noto Sans KR Black"/>
              <a:cs typeface="Noto Sans KR Black"/>
            </a:endParaRPr>
          </a:p>
          <a:p>
            <a:pPr algn="l">
              <a:defRPr/>
            </a:pPr>
            <a:endParaRPr sz="3200"/>
          </a:p>
          <a:p>
            <a:pPr algn="l">
              <a:defRPr/>
            </a:pPr>
            <a:endParaRPr sz="3200" b="1">
              <a:latin typeface="Noto Sans KR"/>
              <a:cs typeface="Noto Sans KR"/>
            </a:endParaRPr>
          </a:p>
        </p:txBody>
      </p:sp>
      <p:sp>
        <p:nvSpPr>
          <p:cNvPr id="941277513" name="Объект 2"/>
          <p:cNvSpPr>
            <a:spLocks noGrp="1"/>
          </p:cNvSpPr>
          <p:nvPr>
            <p:ph idx="1"/>
          </p:nvPr>
        </p:nvSpPr>
        <p:spPr bwMode="auto">
          <a:xfrm>
            <a:off x="457200" y="1600200"/>
            <a:ext cx="4515824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60000" lnSpcReduction="8000"/>
          </a:bodyPr>
          <a:lstStyle/>
          <a:p>
            <a:pPr>
              <a:defRPr/>
            </a:pPr>
            <a:r>
              <a:rPr lang="ru-RU" sz="2400" b="0" i="0" u="none" strike="noStrike" cap="none" spc="11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дидактический  подход, направленный на достижение учеником целей в изучении иностранного языка максимально эффективным и психологически комфортным как для него самого, так и для его преподавателя способом </a:t>
            </a:r>
            <a:endParaRPr sz="2400"/>
          </a:p>
          <a:p>
            <a:pPr marL="0" indent="0">
              <a:buFont typeface="Arial"/>
              <a:buNone/>
              <a:defRPr/>
            </a:pPr>
            <a:endParaRPr sz="2400" b="0" i="0" u="none" strike="noStrike" cap="none" spc="11">
              <a:solidFill>
                <a:srgbClr val="000000"/>
              </a:solidFill>
              <a:latin typeface="Noto Sans KR Light"/>
              <a:ea typeface="Noto Sans KR Light"/>
              <a:cs typeface="Noto Sans KR Light"/>
            </a:endParaRPr>
          </a:p>
          <a:p>
            <a:pPr>
              <a:defRPr/>
            </a:pPr>
            <a:r>
              <a:rPr lang="ru-RU" sz="2400" b="0" i="0" u="none" strike="noStrike" cap="none" spc="11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при постоянной партнерской поддержке преподавателя-коуча </a:t>
            </a:r>
            <a:endParaRPr sz="2400"/>
          </a:p>
          <a:p>
            <a:pPr marL="0" indent="0">
              <a:buFont typeface="Arial"/>
              <a:buNone/>
              <a:defRPr/>
            </a:pPr>
            <a:endParaRPr sz="2400" b="0" i="0" u="none" strike="noStrike" cap="none" spc="11">
              <a:solidFill>
                <a:srgbClr val="000000"/>
              </a:solidFill>
              <a:latin typeface="Noto Sans KR Light"/>
              <a:ea typeface="Noto Sans KR Light"/>
              <a:cs typeface="Noto Sans KR Light"/>
            </a:endParaRPr>
          </a:p>
          <a:p>
            <a:pPr>
              <a:defRPr/>
            </a:pPr>
            <a:r>
              <a:rPr lang="ru-RU" sz="2400" b="0" i="0" u="none" strike="noStrike" cap="none" spc="11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за счет применения современных инструментов и техник прикладной психологии, коучинга и нейронаук</a:t>
            </a:r>
            <a:endParaRPr sz="2400"/>
          </a:p>
          <a:p>
            <a:pPr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95174859" name="Заголовок 1"/>
          <p:cNvSpPr>
            <a:spLocks noGrp="1"/>
          </p:cNvSpPr>
          <p:nvPr>
            <p:ph type="title"/>
          </p:nvPr>
        </p:nvSpPr>
        <p:spPr bwMode="auto">
          <a:xfrm>
            <a:off x="457199" y="588663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/>
            </a:r>
            <a:b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</a:br>
            <a: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/>
            </a:r>
            <a:b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</a:br>
            <a:r>
              <a:rPr lang="ru-RU" sz="29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>Лингвокоучинг – </a:t>
            </a:r>
            <a:endParaRPr sz="2900"/>
          </a:p>
          <a:p>
            <a:pPr algn="l">
              <a:defRPr/>
            </a:pPr>
            <a:endParaRPr sz="2900">
              <a:latin typeface="Noto Sans KR Black"/>
              <a:ea typeface="Noto Sans KR Black"/>
              <a:cs typeface="Noto Sans KR Black"/>
            </a:endParaRPr>
          </a:p>
          <a:p>
            <a:pPr algn="l">
              <a:defRPr/>
            </a:pPr>
            <a:endParaRPr sz="3200"/>
          </a:p>
          <a:p>
            <a:pPr algn="l">
              <a:defRPr/>
            </a:pPr>
            <a:endParaRPr sz="3200" b="1">
              <a:latin typeface="Noto Sans KR"/>
              <a:cs typeface="Noto Sans KR"/>
            </a:endParaRPr>
          </a:p>
        </p:txBody>
      </p:sp>
      <p:sp>
        <p:nvSpPr>
          <p:cNvPr id="1617407398" name="Объект 2"/>
          <p:cNvSpPr>
            <a:spLocks noGrp="1"/>
          </p:cNvSpPr>
          <p:nvPr>
            <p:ph idx="1"/>
          </p:nvPr>
        </p:nvSpPr>
        <p:spPr bwMode="auto">
          <a:xfrm>
            <a:off x="457200" y="1600200"/>
            <a:ext cx="4515824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"/>
                <a:ea typeface="Arial"/>
                <a:cs typeface="Noto Sans KR"/>
              </a:rPr>
              <a:t>новый стиль мышления</a:t>
            </a:r>
            <a:endParaRPr sz="2400"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"/>
                <a:ea typeface="Arial"/>
                <a:cs typeface="Noto Sans KR"/>
              </a:rPr>
              <a:t>новый стиль коммуникаций</a:t>
            </a:r>
            <a:endParaRPr sz="2400"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"/>
                <a:ea typeface="Arial"/>
                <a:cs typeface="Noto Sans KR"/>
              </a:rPr>
              <a:t>новый стиль ведения урока</a:t>
            </a:r>
            <a:endParaRPr sz="2400"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 bwMode="auto">
          <a:xfrm>
            <a:off x="2591780" y="3147814"/>
            <a:ext cx="3960440" cy="36004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1800">
                <a:solidFill>
                  <a:srgbClr val="CE4A1F"/>
                </a:solidFill>
                <a:latin typeface="Roboto Black"/>
                <a:cs typeface="Roboto Black"/>
              </a:rPr>
              <a:t>Наши социальные сети</a:t>
            </a:r>
            <a:endParaRPr/>
          </a:p>
        </p:txBody>
      </p:sp>
      <p:grpSp>
        <p:nvGrpSpPr>
          <p:cNvPr id="7" name="Группа 6"/>
          <p:cNvGrpSpPr/>
          <p:nvPr/>
        </p:nvGrpSpPr>
        <p:grpSpPr bwMode="auto">
          <a:xfrm>
            <a:off x="1241884" y="1290230"/>
            <a:ext cx="6660232" cy="1137504"/>
            <a:chOff x="936104" y="1290230"/>
            <a:chExt cx="6660232" cy="1137504"/>
          </a:xfrm>
        </p:grpSpPr>
        <p:pic>
          <p:nvPicPr>
            <p:cNvPr id="5" name="Изображение 4">
              <a:hlinkClick r:id="rId2"/>
            </p:cNvPr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3347863" y="1290230"/>
              <a:ext cx="1872208" cy="417424"/>
            </a:xfrm>
            <a:prstGeom prst="rect">
              <a:avLst/>
            </a:prstGeom>
          </p:spPr>
        </p:pic>
        <p:pic>
          <p:nvPicPr>
            <p:cNvPr id="6" name="Изображение 5">
              <a:hlinkClick r:id="rId4"/>
            </p:cNvPr>
            <p:cNvPicPr>
              <a:picLocks noChangeAspect="1"/>
            </p:cNvPicPr>
            <p:nvPr/>
          </p:nvPicPr>
          <p:blipFill>
            <a:blip r:embed="rId5"/>
            <a:stretch/>
          </p:blipFill>
          <p:spPr bwMode="auto">
            <a:xfrm>
              <a:off x="5724128" y="1290230"/>
              <a:ext cx="1872208" cy="417424"/>
            </a:xfrm>
            <a:prstGeom prst="rect">
              <a:avLst/>
            </a:prstGeom>
          </p:spPr>
        </p:pic>
        <p:pic>
          <p:nvPicPr>
            <p:cNvPr id="8" name="Изображение 7">
              <a:hlinkClick r:id="rId6"/>
            </p:cNvPr>
            <p:cNvPicPr>
              <a:picLocks noChangeAspect="1"/>
            </p:cNvPicPr>
            <p:nvPr/>
          </p:nvPicPr>
          <p:blipFill>
            <a:blip r:embed="rId7"/>
            <a:stretch/>
          </p:blipFill>
          <p:spPr bwMode="auto">
            <a:xfrm>
              <a:off x="936104" y="1290230"/>
              <a:ext cx="1872208" cy="417424"/>
            </a:xfrm>
            <a:prstGeom prst="rect">
              <a:avLst/>
            </a:prstGeom>
          </p:spPr>
        </p:pic>
        <p:pic>
          <p:nvPicPr>
            <p:cNvPr id="9" name="Изображение 8">
              <a:hlinkClick r:id="rId8"/>
            </p:cNvPr>
            <p:cNvPicPr>
              <a:picLocks noChangeAspect="1"/>
            </p:cNvPicPr>
            <p:nvPr/>
          </p:nvPicPr>
          <p:blipFill>
            <a:blip r:embed="rId9"/>
            <a:stretch/>
          </p:blipFill>
          <p:spPr bwMode="auto">
            <a:xfrm>
              <a:off x="2411760" y="2010310"/>
              <a:ext cx="1872208" cy="417424"/>
            </a:xfrm>
            <a:prstGeom prst="rect">
              <a:avLst/>
            </a:prstGeom>
          </p:spPr>
        </p:pic>
        <p:pic>
          <p:nvPicPr>
            <p:cNvPr id="10" name="Изображение 9">
              <a:hlinkClick r:id="rId10"/>
            </p:cNvPr>
            <p:cNvPicPr>
              <a:picLocks noChangeAspect="1"/>
            </p:cNvPicPr>
            <p:nvPr/>
          </p:nvPicPr>
          <p:blipFill>
            <a:blip r:embed="rId11"/>
            <a:stretch/>
          </p:blipFill>
          <p:spPr bwMode="auto">
            <a:xfrm>
              <a:off x="4788024" y="2010310"/>
              <a:ext cx="1872208" cy="417424"/>
            </a:xfrm>
            <a:prstGeom prst="rect">
              <a:avLst/>
            </a:prstGeom>
          </p:spPr>
        </p:pic>
      </p:grpSp>
      <p:pic>
        <p:nvPicPr>
          <p:cNvPr id="11" name="Изображение 10">
            <a:hlinkClick r:id="rId12"/>
          </p:cNvPr>
          <p:cNvPicPr>
            <a:picLocks noChangeAspect="1"/>
          </p:cNvPicPr>
          <p:nvPr/>
        </p:nvPicPr>
        <p:blipFill>
          <a:blip r:embed="rId13"/>
          <a:stretch/>
        </p:blipFill>
        <p:spPr bwMode="auto">
          <a:xfrm>
            <a:off x="3320726" y="3723877"/>
            <a:ext cx="504056" cy="504056"/>
          </a:xfrm>
          <a:prstGeom prst="rect">
            <a:avLst/>
          </a:prstGeom>
        </p:spPr>
      </p:pic>
      <p:pic>
        <p:nvPicPr>
          <p:cNvPr id="13" name="Изображение 12">
            <a:hlinkClick r:id="rId14"/>
          </p:cNvPr>
          <p:cNvPicPr>
            <a:picLocks noChangeAspect="1"/>
          </p:cNvPicPr>
          <p:nvPr/>
        </p:nvPicPr>
        <p:blipFill>
          <a:blip r:embed="rId15"/>
          <a:stretch/>
        </p:blipFill>
        <p:spPr bwMode="auto">
          <a:xfrm>
            <a:off x="3986799" y="3723877"/>
            <a:ext cx="504056" cy="504056"/>
          </a:xfrm>
          <a:prstGeom prst="rect">
            <a:avLst/>
          </a:prstGeom>
        </p:spPr>
      </p:pic>
      <p:pic>
        <p:nvPicPr>
          <p:cNvPr id="15" name="Изображение 14">
            <a:hlinkClick r:id="rId16"/>
          </p:cNvPr>
          <p:cNvPicPr>
            <a:picLocks noChangeAspect="1"/>
          </p:cNvPicPr>
          <p:nvPr/>
        </p:nvPicPr>
        <p:blipFill>
          <a:blip r:embed="rId17"/>
          <a:stretch/>
        </p:blipFill>
        <p:spPr bwMode="auto">
          <a:xfrm>
            <a:off x="5318946" y="3723877"/>
            <a:ext cx="504056" cy="50405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8"/>
          <a:stretch/>
        </p:blipFill>
        <p:spPr bwMode="auto">
          <a:xfrm>
            <a:off x="4652872" y="3723877"/>
            <a:ext cx="504057" cy="50405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9"/>
            <a:ext cx="8229600" cy="857250"/>
          </a:xfrm>
        </p:spPr>
        <p:txBody>
          <a:bodyPr/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Познакомимся?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9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85000" lnSpcReduction="16000"/>
          </a:bodyPr>
          <a:lstStyle/>
          <a:p>
            <a:pPr marL="272865" indent="-272865">
              <a:lnSpc>
                <a:spcPct val="114999"/>
              </a:lnSpc>
              <a:buFont typeface="Arial"/>
              <a:buAutoNum type="arabicPeriod"/>
              <a:defRPr/>
            </a:pPr>
            <a:r>
              <a:rPr lang="ru-RU" sz="2400" b="1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Имя, город, предмет</a:t>
            </a:r>
            <a:endParaRPr sz="2400" b="1"/>
          </a:p>
          <a:p>
            <a:pPr marL="0" indent="0">
              <a:lnSpc>
                <a:spcPct val="114999"/>
              </a:lnSpc>
              <a:buFont typeface="Arial"/>
              <a:buNone/>
              <a:defRPr/>
            </a:pPr>
            <a:r>
              <a:rPr lang="ru-RU" sz="2400" b="1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2.  Опыт работы </a:t>
            </a:r>
            <a:endParaRPr sz="2400" b="1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14999"/>
              </a:lnSpc>
              <a:defRPr/>
            </a:pPr>
            <a:endParaRPr sz="2400" b="0" i="0" u="none" strike="noStrike" cap="none" spc="0">
              <a:solidFill>
                <a:schemeClr val="tx1"/>
              </a:solidFill>
              <a:latin typeface="Noto Sans KR Light"/>
              <a:ea typeface="Noto Sans KR Light"/>
              <a:cs typeface="Noto Sans KR Light"/>
            </a:endParaRPr>
          </a:p>
          <a:p>
            <a:pPr marL="283878" indent="-283878">
              <a:lnSpc>
                <a:spcPct val="114999"/>
              </a:lnSpc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работаю в найме в госучреждении</a:t>
            </a:r>
            <a:endParaRPr sz="2400" b="0"/>
          </a:p>
          <a:p>
            <a:pPr marL="283878" indent="-283878">
              <a:lnSpc>
                <a:spcPct val="114999"/>
              </a:lnSpc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работаю в найме в частной организации</a:t>
            </a:r>
            <a:endParaRPr sz="2400" b="0"/>
          </a:p>
          <a:p>
            <a:pPr marL="283878" indent="-283878">
              <a:lnSpc>
                <a:spcPct val="114999"/>
              </a:lnSpc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репетитор-новичок</a:t>
            </a:r>
            <a:endParaRPr sz="2400" b="0"/>
          </a:p>
          <a:p>
            <a:pPr marL="283878" indent="-283878">
              <a:lnSpc>
                <a:spcPct val="114999"/>
              </a:lnSpc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репетитор-полуфрилансер</a:t>
            </a:r>
            <a:endParaRPr sz="2400" b="0"/>
          </a:p>
          <a:p>
            <a:pPr marL="283878" indent="-283878">
              <a:lnSpc>
                <a:spcPct val="114999"/>
              </a:lnSpc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репетитор-профи</a:t>
            </a:r>
            <a:endParaRPr sz="2400" b="0"/>
          </a:p>
          <a:p>
            <a:pPr marL="283878" indent="-283878">
              <a:lnSpc>
                <a:spcPct val="114999"/>
              </a:lnSpc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репетитор-предприниматель</a:t>
            </a:r>
            <a:endParaRPr sz="2400" b="0"/>
          </a:p>
          <a:p>
            <a:pPr marL="283878" indent="-283878"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владелец своей школы</a:t>
            </a:r>
            <a:endParaRPr sz="2400" b="0" i="0" u="none">
              <a:solidFill>
                <a:srgbClr val="000000"/>
              </a:solidFill>
              <a:latin typeface="Liberation Sans"/>
              <a:ea typeface="Liberation Sans"/>
              <a:cs typeface="Liberation Sans"/>
            </a:endParaRPr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9799845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8"/>
            <a:ext cx="8229600" cy="857250"/>
          </a:xfrm>
        </p:spPr>
        <p:txBody>
          <a:bodyPr/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Познакомимся?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548653825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9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r>
              <a:rPr sz="2400" b="1"/>
              <a:t>Руденко Надежда Сергеевна</a:t>
            </a:r>
          </a:p>
          <a:p>
            <a:pPr marL="0" indent="0">
              <a:buFont typeface="Arial"/>
              <a:buNone/>
              <a:defRPr/>
            </a:pPr>
            <a:endParaRPr sz="2400" b="1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16 лет в преподавании</a:t>
            </a:r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кандидат педагогических наук</a:t>
            </a:r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дважды лауреат премии «Преподаватель года»</a:t>
            </a:r>
          </a:p>
          <a:p>
            <a:pPr>
              <a:defRPr/>
            </a:pPr>
            <a:r>
              <a:rPr lang="ru-RU" sz="16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сертифицированный коуч, психолог и профконсультант</a:t>
            </a:r>
            <a:endParaRPr sz="1600" b="1"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16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основатель Международной академии лингвокоучинга и коучинга в образовании</a:t>
            </a:r>
            <a:endParaRPr lang="ru-RU" sz="16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4954993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8"/>
            <a:ext cx="8229600" cy="857250"/>
          </a:xfrm>
        </p:spPr>
        <p:txBody>
          <a:bodyPr/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Что будет сегодня?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1871725386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9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>
              <a:defRPr/>
            </a:pPr>
            <a:r>
              <a:rPr sz="2000">
                <a:latin typeface="Noto Sans KR"/>
                <a:cs typeface="Noto Sans KR"/>
              </a:rPr>
              <a:t>Вызовы и дефициты образования 21 века. </a:t>
            </a:r>
          </a:p>
          <a:p>
            <a:pPr>
              <a:defRPr/>
            </a:pPr>
            <a:r>
              <a:rPr sz="2000">
                <a:latin typeface="Noto Sans KR"/>
                <a:cs typeface="Noto Sans KR"/>
              </a:rPr>
              <a:t>Психологические аспекты профессиональной компетенции современного лингвопреподавателя. </a:t>
            </a:r>
          </a:p>
          <a:p>
            <a:pPr>
              <a:defRPr/>
            </a:pPr>
            <a:r>
              <a:rPr sz="2000">
                <a:latin typeface="Noto Sans KR"/>
                <a:cs typeface="Noto Sans KR"/>
              </a:rPr>
              <a:t>Лингвокоучинг как современный дидактический подход и образовательная технология.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6038941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8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5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Тенденции в системе образования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1825816941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9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Тенденция 1: </a:t>
            </a: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2400" b="0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гуманистическая педагогика + личностно-ориентированное обучение</a:t>
            </a:r>
            <a:endParaRPr sz="2400" b="0"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2330161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8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5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Тенденции в системе образования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1028736264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9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r>
              <a:rPr lang="ru-RU" sz="2200" b="1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Тенденция 2: </a:t>
            </a:r>
            <a:endParaRPr sz="22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2200" b="1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lang="ru-RU" sz="2200" b="0" i="0" u="none" strike="noStrike" cap="none" spc="0">
                <a:solidFill>
                  <a:schemeClr val="tx1"/>
                </a:solidFill>
                <a:latin typeface="Noto Sans KR"/>
                <a:ea typeface="Asana"/>
                <a:cs typeface="Noto Sans KR"/>
              </a:rPr>
              <a:t>комплексный подход к оцениванию результатов освоения учащимися образовательных программ</a:t>
            </a:r>
            <a:endParaRPr sz="2200" b="0" i="0" u="none" strike="noStrike" cap="none" spc="0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2400" b="0">
              <a:latin typeface="Asana"/>
              <a:ea typeface="Asana"/>
              <a:cs typeface="As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4829298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8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5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Тенденции в системе образования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984334266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9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r>
              <a:rPr lang="ru-RU" sz="2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Тенденция 3: </a:t>
            </a:r>
            <a:endParaRPr sz="22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2200" b="0"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lang="ru-RU" sz="2200" b="0" i="0" u="none" strike="noStrike" cap="none" spc="0">
                <a:solidFill>
                  <a:schemeClr val="tx1"/>
                </a:solidFill>
                <a:latin typeface="Noto Sans KR"/>
                <a:ea typeface="Asana"/>
                <a:cs typeface="Noto Sans KR"/>
              </a:rPr>
              <a:t>компетентностный подход</a:t>
            </a:r>
            <a:endParaRPr sz="2200" b="0"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830883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8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5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Роль преподавателя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684333755" name="Овал 684333754"/>
          <p:cNvSpPr/>
          <p:nvPr/>
        </p:nvSpPr>
        <p:spPr bwMode="auto">
          <a:xfrm>
            <a:off x="753449" y="1322088"/>
            <a:ext cx="2305049" cy="2181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8125270" name="Овал 1808125269"/>
          <p:cNvSpPr/>
          <p:nvPr/>
        </p:nvSpPr>
        <p:spPr bwMode="auto">
          <a:xfrm>
            <a:off x="1715473" y="2619373"/>
            <a:ext cx="2305049" cy="2181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127805" name="Овал 551127804"/>
          <p:cNvSpPr/>
          <p:nvPr/>
        </p:nvSpPr>
        <p:spPr bwMode="auto">
          <a:xfrm>
            <a:off x="2744173" y="1255413"/>
            <a:ext cx="2305049" cy="2181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6725645" name="Овал 746725644"/>
          <p:cNvSpPr/>
          <p:nvPr/>
        </p:nvSpPr>
        <p:spPr bwMode="auto">
          <a:xfrm>
            <a:off x="2429848" y="2343150"/>
            <a:ext cx="866774" cy="857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32918502" name="TextBox 2132918501"/>
          <p:cNvSpPr txBox="1"/>
          <p:nvPr/>
        </p:nvSpPr>
        <p:spPr bwMode="auto">
          <a:xfrm>
            <a:off x="2667974" y="2609848"/>
            <a:ext cx="476321" cy="3657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/>
              <a:t>?</a:t>
            </a:r>
          </a:p>
        </p:txBody>
      </p:sp>
      <p:sp>
        <p:nvSpPr>
          <p:cNvPr id="2102807389" name="TextBox 2102807388"/>
          <p:cNvSpPr txBox="1"/>
          <p:nvPr/>
        </p:nvSpPr>
        <p:spPr bwMode="auto">
          <a:xfrm>
            <a:off x="3058499" y="1924049"/>
            <a:ext cx="1724996" cy="64011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/>
              <a:t>Образователь-ная система</a:t>
            </a:r>
          </a:p>
        </p:txBody>
      </p:sp>
      <p:sp>
        <p:nvSpPr>
          <p:cNvPr id="612843946" name="TextBox 612843945"/>
          <p:cNvSpPr txBox="1"/>
          <p:nvPr/>
        </p:nvSpPr>
        <p:spPr bwMode="auto">
          <a:xfrm>
            <a:off x="2015241" y="3609973"/>
            <a:ext cx="1705514" cy="3657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r>
              <a:rPr/>
              <a:t>Обучающийся</a:t>
            </a:r>
          </a:p>
        </p:txBody>
      </p:sp>
      <p:sp>
        <p:nvSpPr>
          <p:cNvPr id="410250867" name="TextBox 410250866"/>
          <p:cNvSpPr txBox="1"/>
          <p:nvPr/>
        </p:nvSpPr>
        <p:spPr bwMode="auto">
          <a:xfrm>
            <a:off x="753449" y="1885932"/>
            <a:ext cx="2020631" cy="914436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/>
              <a:t>Принципы и подход к обучению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545</Words>
  <Application>Microsoft Office PowerPoint</Application>
  <DocSecurity>0</DocSecurity>
  <PresentationFormat>Экран (16:9)</PresentationFormat>
  <Paragraphs>110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Презентация PowerPoint</vt:lpstr>
      <vt:lpstr>Презентация PowerPoint</vt:lpstr>
      <vt:lpstr>Познакомимся?</vt:lpstr>
      <vt:lpstr>Познакомимся?</vt:lpstr>
      <vt:lpstr>Что будет сегодня?</vt:lpstr>
      <vt:lpstr>Тенденции в системе образования</vt:lpstr>
      <vt:lpstr>Тенденции в системе образования</vt:lpstr>
      <vt:lpstr>Тенденции в системе образования</vt:lpstr>
      <vt:lpstr>Роль преподавателя</vt:lpstr>
      <vt:lpstr>Вывод:</vt:lpstr>
      <vt:lpstr>Базовые запросы учеников/их родителей к преподавателю* </vt:lpstr>
      <vt:lpstr>Типичные проблемы во взаимодействии с учеником и его родителями  </vt:lpstr>
      <vt:lpstr>Чего ждет современный ученик и/или его родители?</vt:lpstr>
      <vt:lpstr>Чего ждет современный ученик и/или его родители?</vt:lpstr>
      <vt:lpstr>Чего ждет современный ученик и/или его родители?</vt:lpstr>
      <vt:lpstr>Чего ждет современный ученик и/или его родители?</vt:lpstr>
      <vt:lpstr>Чего ждет современный ученик и/или его родители?</vt:lpstr>
      <vt:lpstr>Чего ждет современный ученик и/или его родители?</vt:lpstr>
      <vt:lpstr>Чего ждет современный ученик и/или его родители?</vt:lpstr>
      <vt:lpstr>Чего ждет современный ученик и/или его родители?</vt:lpstr>
      <vt:lpstr>  Области профессиональной деятельности, которые требуют от педагогов наличия психологической компетенции по Иголкиной Н.И. </vt:lpstr>
      <vt:lpstr>Презентация PowerPoint</vt:lpstr>
      <vt:lpstr>А как же курс психологии в вузе? </vt:lpstr>
      <vt:lpstr>  Коучинг – универсальная технология  </vt:lpstr>
      <vt:lpstr>  Лингвокоучинг –  </vt:lpstr>
      <vt:lpstr>  Лингвокоучинг –    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Анастасия Черепнева</dc:creator>
  <cp:keywords/>
  <dc:description/>
  <cp:lastModifiedBy>Арсений Соловейчик</cp:lastModifiedBy>
  <cp:revision>15</cp:revision>
  <dcterms:created xsi:type="dcterms:W3CDTF">2019-11-08T08:59:02Z</dcterms:created>
  <dcterms:modified xsi:type="dcterms:W3CDTF">2023-02-04T07:51:48Z</dcterms:modified>
  <cp:category/>
  <dc:identifier/>
  <cp:contentStatus/>
  <dc:language/>
  <cp:version/>
</cp:coreProperties>
</file>