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72" r:id="rId2"/>
    <p:sldId id="447" r:id="rId3"/>
    <p:sldId id="448" r:id="rId4"/>
    <p:sldId id="439" r:id="rId5"/>
    <p:sldId id="450" r:id="rId6"/>
    <p:sldId id="451" r:id="rId7"/>
    <p:sldId id="452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442" r:id="rId36"/>
    <p:sldId id="443" r:id="rId37"/>
    <p:sldId id="44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4"/>
    <p:restoredTop sz="93745"/>
  </p:normalViewPr>
  <p:slideViewPr>
    <p:cSldViewPr snapToGrid="0" snapToObjects="1">
      <p:cViewPr>
        <p:scale>
          <a:sx n="76" d="100"/>
          <a:sy n="76" d="100"/>
        </p:scale>
        <p:origin x="-420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15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8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06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6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39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34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56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18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51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4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8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16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41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58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96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901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71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737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80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61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06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1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37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87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028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2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0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9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70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562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356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2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7789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7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24.ru/product/pedagogika-dlya-vsekh-1827352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1702" y="770072"/>
            <a:ext cx="2542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31 января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1702" y="1938107"/>
            <a:ext cx="651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Соловейчиковские</a:t>
            </a:r>
            <a:r>
              <a:rPr lang="ru-RU" sz="2400" b="1" dirty="0" smtClean="0"/>
              <a:t> чтения</a:t>
            </a:r>
          </a:p>
          <a:p>
            <a:endParaRPr lang="ru-RU" sz="3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C000"/>
                </a:solidFill>
              </a:rPr>
              <a:t>Педагогика для всех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158" y="3801556"/>
            <a:ext cx="21050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Встреча </a:t>
            </a:r>
            <a:r>
              <a:rPr lang="ru-RU" sz="8800" b="1" dirty="0" smtClean="0"/>
              <a:t>1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414327"/>
            <a:ext cx="4348332" cy="6053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9158" y="5821924"/>
            <a:ext cx="6425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Обсуждение книги Симона Соловейчика </a:t>
            </a:r>
          </a:p>
          <a:p>
            <a:r>
              <a:rPr lang="ru-RU" b="1" dirty="0" smtClean="0"/>
              <a:t>«Педагогика для всех», книга 1, глава 1, параграфы с 1 по 10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83525" y="3221301"/>
            <a:ext cx="12074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/>
              <a:t>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7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166227"/>
            <a:ext cx="9024531" cy="30267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mr-IN" sz="3600" b="1" dirty="0" smtClean="0"/>
              <a:t>…</a:t>
            </a:r>
            <a:r>
              <a:rPr lang="ru-RU" sz="3600" b="1" dirty="0" smtClean="0"/>
              <a:t> дети </a:t>
            </a:r>
            <a:r>
              <a:rPr lang="ru-RU" sz="3600" b="1" dirty="0"/>
              <a:t>сильно затрудняют жизнь, с ними никак не </a:t>
            </a:r>
            <a:r>
              <a:rPr lang="ru-RU" sz="3600" b="1" dirty="0" smtClean="0"/>
              <a:t>управишься</a:t>
            </a:r>
            <a:r>
              <a:rPr lang="ru-RU" sz="3600" b="1" dirty="0"/>
              <a:t>, но ведь еще сильнее они помогают нам, </a:t>
            </a:r>
            <a:r>
              <a:rPr lang="ru-RU" sz="3600" b="1" dirty="0" smtClean="0"/>
              <a:t>причем</a:t>
            </a:r>
            <a:r>
              <a:rPr lang="en-US" sz="3600" b="1" dirty="0" smtClean="0"/>
              <a:t> </a:t>
            </a:r>
            <a:r>
              <a:rPr lang="ru-RU" sz="3600" b="1" dirty="0" smtClean="0"/>
              <a:t>в </a:t>
            </a:r>
            <a:r>
              <a:rPr lang="ru-RU" sz="3600" b="1" dirty="0"/>
              <a:t>главном — помогают человеку управиться с самим собой.</a:t>
            </a:r>
          </a:p>
        </p:txBody>
      </p:sp>
    </p:spTree>
    <p:extLst>
      <p:ext uri="{BB962C8B-B14F-4D97-AF65-F5344CB8AC3E}">
        <p14:creationId xmlns:p14="http://schemas.microsoft.com/office/powerpoint/2010/main" val="1828693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443227"/>
            <a:ext cx="9024531" cy="2472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600" b="1" dirty="0"/>
              <a:t>Нам не справиться ни с одной загадкой в воспитании и </a:t>
            </a:r>
            <a:r>
              <a:rPr lang="ru-RU" sz="3600" b="1" dirty="0" smtClean="0"/>
              <a:t>не</a:t>
            </a:r>
            <a:r>
              <a:rPr lang="en-US" sz="3600" b="1" dirty="0" smtClean="0"/>
              <a:t> </a:t>
            </a:r>
            <a:r>
              <a:rPr lang="ru-RU" sz="3600" b="1" dirty="0" smtClean="0"/>
              <a:t>ответить </a:t>
            </a:r>
            <a:r>
              <a:rPr lang="ru-RU" sz="3600" b="1" dirty="0"/>
              <a:t>ни на один самый простой вопрос, пока мы не знаем,</a:t>
            </a:r>
            <a:endParaRPr lang="ru-RU" sz="3600" dirty="0"/>
          </a:p>
          <a:p>
            <a:r>
              <a:rPr lang="ru-RU" sz="3600" b="1" dirty="0"/>
              <a:t>для чего мы сами-то призваны в жизнь.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92317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720227"/>
            <a:ext cx="9024531" cy="1918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600" b="1" dirty="0"/>
              <a:t>О</a:t>
            </a:r>
            <a:r>
              <a:rPr lang="ru-RU" sz="3600" b="1" dirty="0" smtClean="0"/>
              <a:t>тветов </a:t>
            </a:r>
            <a:r>
              <a:rPr lang="ru-RU" sz="3600" b="1" dirty="0"/>
              <a:t>на уровне «Что делать, </a:t>
            </a:r>
            <a:r>
              <a:rPr lang="ru-RU" sz="3600" b="1" dirty="0" smtClean="0"/>
              <a:t>если...» </a:t>
            </a:r>
            <a:r>
              <a:rPr lang="ru-RU" sz="3600" b="1" dirty="0"/>
              <a:t>нет, </a:t>
            </a:r>
            <a:r>
              <a:rPr lang="ru-RU" sz="3600" b="1" dirty="0" smtClean="0"/>
              <a:t>они живут</a:t>
            </a:r>
            <a:r>
              <a:rPr lang="ru-RU" sz="3600" b="1" dirty="0"/>
              <a:t>, эти ответы, в другой сфере — в этической</a:t>
            </a:r>
            <a:r>
              <a:rPr lang="ru-RU" sz="3600" b="1" dirty="0" smtClean="0"/>
              <a:t>.</a:t>
            </a:r>
            <a:r>
              <a:rPr lang="ru-RU" sz="36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21939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720228"/>
            <a:ext cx="9024531" cy="1918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600" b="1" dirty="0" err="1">
                <a:solidFill>
                  <a:srgbClr val="FFC000"/>
                </a:solidFill>
              </a:rPr>
              <a:t>Детного</a:t>
            </a:r>
            <a:r>
              <a:rPr lang="ru-RU" sz="3600" b="1" dirty="0"/>
              <a:t> человека легко узнать: дети ему интересны. </a:t>
            </a:r>
            <a:r>
              <a:rPr lang="ru-RU" sz="3600" b="1" dirty="0" smtClean="0"/>
              <a:t>Для</a:t>
            </a:r>
            <a:r>
              <a:rPr lang="en-US" sz="3600" b="1" dirty="0" smtClean="0"/>
              <a:t> </a:t>
            </a:r>
            <a:r>
              <a:rPr lang="ru-RU" sz="3600" b="1" dirty="0" err="1" smtClean="0">
                <a:solidFill>
                  <a:srgbClr val="FFC000"/>
                </a:solidFill>
              </a:rPr>
              <a:t>недетного</a:t>
            </a:r>
            <a:r>
              <a:rPr lang="ru-RU" sz="3600" b="1" dirty="0" smtClean="0"/>
              <a:t> </a:t>
            </a:r>
            <a:r>
              <a:rPr lang="ru-RU" sz="3600" b="1" dirty="0"/>
              <a:t>человека ребенок прежде всего объект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371882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997227"/>
            <a:ext cx="9287116" cy="1364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600" b="1" dirty="0"/>
              <a:t>Сын не судья своему отцу, но совесть отца — в его детях.</a:t>
            </a:r>
          </a:p>
        </p:txBody>
      </p:sp>
    </p:spTree>
    <p:extLst>
      <p:ext uri="{BB962C8B-B14F-4D97-AF65-F5344CB8AC3E}">
        <p14:creationId xmlns:p14="http://schemas.microsoft.com/office/powerpoint/2010/main" val="1556399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997228"/>
            <a:ext cx="8861447" cy="1364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600" b="1" dirty="0"/>
              <a:t>Воспитывать детей, не будучи в </a:t>
            </a:r>
            <a:r>
              <a:rPr lang="ru-RU" sz="3600" b="1" dirty="0" err="1"/>
              <a:t>детном</a:t>
            </a:r>
            <a:r>
              <a:rPr lang="ru-RU" sz="3600" b="1" dirty="0"/>
              <a:t> состоянии, почти </a:t>
            </a:r>
            <a:r>
              <a:rPr lang="ru-RU" sz="3600" b="1" dirty="0" smtClean="0"/>
              <a:t>безнадежное </a:t>
            </a:r>
            <a:r>
              <a:rPr lang="ru-RU" sz="3600" b="1" dirty="0"/>
              <a:t>дело.</a:t>
            </a:r>
          </a:p>
        </p:txBody>
      </p:sp>
    </p:spTree>
    <p:extLst>
      <p:ext uri="{BB962C8B-B14F-4D97-AF65-F5344CB8AC3E}">
        <p14:creationId xmlns:p14="http://schemas.microsoft.com/office/powerpoint/2010/main" val="472774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612507"/>
            <a:ext cx="8861447" cy="21342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600" b="1" dirty="0"/>
              <a:t>Чего мы ждем от </a:t>
            </a:r>
            <a:r>
              <a:rPr lang="ru-RU" sz="3600" b="1" dirty="0" smtClean="0"/>
              <a:t>детей</a:t>
            </a:r>
            <a:r>
              <a:rPr lang="en-US" sz="3600" b="1" dirty="0" smtClean="0"/>
              <a:t>?</a:t>
            </a:r>
          </a:p>
          <a:p>
            <a:endParaRPr lang="ru-RU" sz="1100" b="1" dirty="0"/>
          </a:p>
          <a:p>
            <a:r>
              <a:rPr lang="ru-RU" sz="3600" b="1" dirty="0" err="1"/>
              <a:t>Детному</a:t>
            </a:r>
            <a:r>
              <a:rPr lang="ru-RU" sz="3600" b="1" dirty="0"/>
              <a:t> человеку </a:t>
            </a:r>
            <a:r>
              <a:rPr lang="ru-RU" sz="3600" b="1" dirty="0" smtClean="0"/>
              <a:t>дети</a:t>
            </a:r>
            <a:r>
              <a:rPr lang="en-US" sz="3600" b="1" dirty="0" smtClean="0"/>
              <a:t> </a:t>
            </a:r>
            <a:r>
              <a:rPr lang="ru-RU" sz="3600" b="1" dirty="0" smtClean="0"/>
              <a:t>доставляют </a:t>
            </a:r>
            <a:r>
              <a:rPr lang="ru-RU" sz="3600" b="1" dirty="0"/>
              <a:t>радость, и этим все сказано.</a:t>
            </a:r>
          </a:p>
        </p:txBody>
      </p:sp>
    </p:spTree>
    <p:extLst>
      <p:ext uri="{BB962C8B-B14F-4D97-AF65-F5344CB8AC3E}">
        <p14:creationId xmlns:p14="http://schemas.microsoft.com/office/powerpoint/2010/main" val="452411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443230"/>
            <a:ext cx="8861447" cy="2472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600" b="1" dirty="0"/>
              <a:t>Мы воспитываем детей вовсе не по своему образу и подобию, своего образа почти</a:t>
            </a:r>
          </a:p>
          <a:p>
            <a:r>
              <a:rPr lang="ru-RU" sz="3600" b="1" dirty="0"/>
              <a:t>никто не знает, а по </a:t>
            </a:r>
            <a:r>
              <a:rPr lang="ru-RU" sz="3600" b="1" dirty="0" smtClean="0"/>
              <a:t>какому-то</a:t>
            </a:r>
            <a:r>
              <a:rPr lang="en-US" sz="3600" b="1" dirty="0" smtClean="0"/>
              <a:t> </a:t>
            </a:r>
            <a:r>
              <a:rPr lang="ru-RU" sz="3600" b="1" dirty="0" smtClean="0"/>
              <a:t>сочиненному </a:t>
            </a:r>
            <a:r>
              <a:rPr lang="ru-RU" sz="3600" b="1" dirty="0"/>
              <a:t>нами </a:t>
            </a:r>
            <a:r>
              <a:rPr lang="ru-RU" sz="3600" b="1" dirty="0" smtClean="0"/>
              <a:t>образу</a:t>
            </a:r>
            <a:r>
              <a:rPr lang="de-DE" sz="3600" b="1" dirty="0"/>
              <a:t>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42005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450415"/>
            <a:ext cx="8861447" cy="37038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b="1" dirty="0"/>
              <a:t>Образ Человека мы конструируем для взрослой жизни, в нем главное — самостоятельность. </a:t>
            </a:r>
            <a:endParaRPr lang="en-US" sz="2800" b="1" dirty="0" smtClean="0"/>
          </a:p>
          <a:p>
            <a:r>
              <a:rPr lang="ru-RU" sz="2800" b="1" dirty="0" smtClean="0"/>
              <a:t>А </a:t>
            </a:r>
            <a:r>
              <a:rPr lang="ru-RU" sz="2800" b="1" dirty="0"/>
              <a:t>образ Ребенка нужен нам такой, чтобы легче было справиться с </a:t>
            </a:r>
            <a:r>
              <a:rPr lang="ru-RU" sz="2800" b="1" dirty="0" smtClean="0"/>
              <a:t>трудной</a:t>
            </a:r>
            <a:r>
              <a:rPr lang="en-US" sz="2800" b="1" dirty="0" smtClean="0"/>
              <a:t> </a:t>
            </a:r>
            <a:r>
              <a:rPr lang="ru-RU" sz="2800" b="1" dirty="0" smtClean="0"/>
              <a:t>работой </a:t>
            </a:r>
            <a:r>
              <a:rPr lang="ru-RU" sz="2800" b="1" dirty="0"/>
              <a:t>воспитания, в нем главное — несамостоятельность, </a:t>
            </a:r>
            <a:r>
              <a:rPr lang="ru-RU" sz="2800" b="1" dirty="0" smtClean="0"/>
              <a:t>потому </a:t>
            </a:r>
            <a:r>
              <a:rPr lang="ru-RU" sz="2800" b="1" dirty="0"/>
              <a:t>что своевольным ребенком сложнее управлять. </a:t>
            </a:r>
            <a:endParaRPr lang="en-US" sz="2800" b="1" dirty="0" smtClean="0"/>
          </a:p>
          <a:p>
            <a:r>
              <a:rPr lang="ru-RU" sz="2800" b="1" dirty="0" smtClean="0">
                <a:solidFill>
                  <a:srgbClr val="FFC000"/>
                </a:solidFill>
              </a:rPr>
              <a:t>Образ </a:t>
            </a:r>
            <a:r>
              <a:rPr lang="ru-RU" sz="2800" b="1" dirty="0">
                <a:solidFill>
                  <a:srgbClr val="FFC000"/>
                </a:solidFill>
              </a:rPr>
              <a:t>Человека — для одной цели (жить!), </a:t>
            </a:r>
            <a:endParaRPr lang="ru-RU" sz="2800" dirty="0">
              <a:solidFill>
                <a:srgbClr val="FFC000"/>
              </a:solidFill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а образ Ребенка — для другой (воспитывать!).</a:t>
            </a:r>
            <a:r>
              <a:rPr lang="ru-RU" sz="2800" b="1" dirty="0"/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10943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997229"/>
            <a:ext cx="8861447" cy="1364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600" b="1" dirty="0"/>
              <a:t>Самостоятельность — это и есть первая </a:t>
            </a:r>
            <a:r>
              <a:rPr lang="ru-RU" sz="3600" b="1" dirty="0" smtClean="0"/>
              <a:t>цель</a:t>
            </a:r>
            <a:r>
              <a:rPr lang="en-US" sz="3600" b="1" dirty="0" smtClean="0"/>
              <a:t> </a:t>
            </a:r>
            <a:r>
              <a:rPr lang="ru-RU" sz="3600" b="1" dirty="0" smtClean="0"/>
              <a:t>воспитания</a:t>
            </a:r>
            <a:r>
              <a:rPr lang="ru-RU" sz="3600" b="1" dirty="0"/>
              <a:t>.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75079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33" y="375695"/>
            <a:ext cx="2109801" cy="2387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5961" y="2763632"/>
            <a:ext cx="7322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Воспитание зависит от трех переменных: </a:t>
            </a:r>
            <a:endParaRPr lang="en-US" sz="2800" b="1" dirty="0" smtClean="0"/>
          </a:p>
          <a:p>
            <a:r>
              <a:rPr lang="ru-RU" sz="2800" b="1" dirty="0" smtClean="0">
                <a:solidFill>
                  <a:srgbClr val="FFC000"/>
                </a:solidFill>
              </a:rPr>
              <a:t>взрослые</a:t>
            </a:r>
            <a:r>
              <a:rPr lang="ru-RU" sz="2800" b="1" dirty="0">
                <a:solidFill>
                  <a:srgbClr val="FFC000"/>
                </a:solidFill>
              </a:rPr>
              <a:t>, </a:t>
            </a:r>
            <a:r>
              <a:rPr lang="ru-RU" sz="2800" b="1" dirty="0" smtClean="0">
                <a:solidFill>
                  <a:srgbClr val="FFC000"/>
                </a:solidFill>
              </a:rPr>
              <a:t>дети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и </a:t>
            </a:r>
            <a:r>
              <a:rPr lang="ru-RU" sz="2800" b="1" dirty="0">
                <a:solidFill>
                  <a:srgbClr val="FFC000"/>
                </a:solidFill>
              </a:rPr>
              <a:t>отношения между ними.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r>
              <a:rPr lang="ru-RU" sz="2800" b="1" dirty="0" smtClean="0"/>
              <a:t>Это </a:t>
            </a:r>
            <a:r>
              <a:rPr lang="ru-RU" sz="2800" b="1" dirty="0"/>
              <a:t>задача с тремя </a:t>
            </a:r>
            <a:r>
              <a:rPr lang="ru-RU" sz="2800" b="1" dirty="0" smtClean="0"/>
              <a:t>неизвестными</a:t>
            </a:r>
            <a:r>
              <a:rPr lang="en-US" sz="2800" b="1" dirty="0" smtClean="0"/>
              <a:t> </a:t>
            </a:r>
            <a:r>
              <a:rPr lang="ru-RU" sz="2800" b="1" dirty="0" smtClean="0"/>
              <a:t>из </a:t>
            </a:r>
            <a:r>
              <a:rPr lang="ru-RU" sz="2800" b="1" dirty="0"/>
              <a:t>трех! </a:t>
            </a:r>
            <a:endParaRPr lang="en-US" sz="2800" b="1" dirty="0" smtClean="0"/>
          </a:p>
          <a:p>
            <a:r>
              <a:rPr lang="ru-RU" sz="2800" b="1" dirty="0" smtClean="0"/>
              <a:t>Математики </a:t>
            </a:r>
            <a:r>
              <a:rPr lang="ru-RU" sz="2800" b="1" dirty="0"/>
              <a:t>за нее не взялись </a:t>
            </a:r>
            <a:r>
              <a:rPr lang="ru-RU" sz="2800" b="1" dirty="0" smtClean="0"/>
              <a:t>бы...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1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418481"/>
            <a:ext cx="8956040" cy="30267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600" b="1" dirty="0"/>
              <a:t>Ускользающий от нас секрет слова «самостоятельность» </a:t>
            </a:r>
            <a:r>
              <a:rPr lang="ru-RU" sz="3600" b="1" dirty="0" smtClean="0"/>
              <a:t>заключается </a:t>
            </a:r>
            <a:r>
              <a:rPr lang="ru-RU" sz="3600" b="1" dirty="0"/>
              <a:t>в том, что самостоятельный — значит </a:t>
            </a:r>
            <a:r>
              <a:rPr lang="ru-RU" sz="3600" b="1" dirty="0" smtClean="0"/>
              <a:t>свободный.</a:t>
            </a:r>
            <a:r>
              <a:rPr lang="en-US" sz="3600" b="1" dirty="0" smtClean="0"/>
              <a:t> </a:t>
            </a:r>
            <a:r>
              <a:rPr lang="ru-RU" sz="3600" b="1" dirty="0" smtClean="0"/>
              <a:t>То </a:t>
            </a:r>
            <a:r>
              <a:rPr lang="ru-RU" sz="3600" b="1" dirty="0"/>
              <a:t>есть у него шире пространство жизненных выборов</a:t>
            </a:r>
            <a:r>
              <a:rPr lang="ru-RU" sz="3600" b="1" dirty="0" smtClean="0"/>
              <a:t>.</a:t>
            </a:r>
            <a:r>
              <a:rPr lang="ru-RU" sz="3600" b="1" dirty="0"/>
              <a:t>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71759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510816"/>
            <a:ext cx="8845682" cy="2842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b="1" dirty="0"/>
              <a:t>Свобода человека определяется </a:t>
            </a:r>
            <a:r>
              <a:rPr lang="ru-RU" sz="2800" b="1" dirty="0" smtClean="0"/>
              <a:t>источником</a:t>
            </a:r>
            <a:r>
              <a:rPr lang="en-US" sz="2800" b="1" dirty="0" smtClean="0"/>
              <a:t> </a:t>
            </a:r>
            <a:r>
              <a:rPr lang="ru-RU" sz="2800" b="1" dirty="0" smtClean="0"/>
              <a:t>наказания </a:t>
            </a:r>
            <a:r>
              <a:rPr lang="ru-RU" sz="2800" b="1" dirty="0"/>
              <a:t>за ошибки; </a:t>
            </a:r>
            <a:r>
              <a:rPr lang="ru-RU" sz="2800" b="1" dirty="0">
                <a:solidFill>
                  <a:srgbClr val="FFC000"/>
                </a:solidFill>
              </a:rPr>
              <a:t>совершенно свободен человек, </a:t>
            </a:r>
            <a:r>
              <a:rPr lang="ru-RU" sz="2800" b="1" dirty="0" smtClean="0">
                <a:solidFill>
                  <a:srgbClr val="FFC000"/>
                </a:solidFill>
              </a:rPr>
              <a:t>если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источник </a:t>
            </a:r>
            <a:r>
              <a:rPr lang="ru-RU" sz="2800" b="1" dirty="0">
                <a:solidFill>
                  <a:srgbClr val="FFC000"/>
                </a:solidFill>
              </a:rPr>
              <a:t>наказаний в нем самом, и нигде больше. </a:t>
            </a:r>
            <a:r>
              <a:rPr lang="ru-RU" sz="2800" b="1" dirty="0"/>
              <a:t>Для </a:t>
            </a:r>
            <a:r>
              <a:rPr lang="ru-RU" sz="2800" b="1" dirty="0" smtClean="0"/>
              <a:t>такого </a:t>
            </a:r>
            <a:r>
              <a:rPr lang="ru-RU" sz="2800" b="1" dirty="0"/>
              <a:t>человека полная свобода поведения — это максимум </a:t>
            </a:r>
            <a:r>
              <a:rPr lang="ru-RU" sz="2800" b="1" dirty="0" smtClean="0"/>
              <a:t>ответственности</a:t>
            </a:r>
            <a:r>
              <a:rPr lang="ru-RU" sz="2800" b="1" dirty="0"/>
              <a:t>, это крайне напряженная нравственная и </a:t>
            </a:r>
            <a:r>
              <a:rPr lang="ru-RU" sz="2800" b="1" dirty="0" smtClean="0"/>
              <a:t>духовная </a:t>
            </a:r>
            <a:r>
              <a:rPr lang="ru-RU" sz="2800" b="1" dirty="0"/>
              <a:t>жизнь. 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4875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894756"/>
            <a:ext cx="8956040" cy="1364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600" b="1" dirty="0"/>
              <a:t>Для духовно развитого свобода — крылья, </a:t>
            </a:r>
          </a:p>
          <a:p>
            <a:r>
              <a:rPr lang="ru-RU" sz="3600" b="1" dirty="0"/>
              <a:t>для неразвитого — бремя.</a:t>
            </a:r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766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775471"/>
            <a:ext cx="8956040" cy="32114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Когда </a:t>
            </a:r>
            <a:r>
              <a:rPr lang="ru-RU" sz="2800" b="1" dirty="0">
                <a:solidFill>
                  <a:srgbClr val="FFC000"/>
                </a:solidFill>
              </a:rPr>
              <a:t>мы наказываем ребенка, </a:t>
            </a:r>
            <a:r>
              <a:rPr lang="ru-RU" sz="2800" b="1" dirty="0"/>
              <a:t>мы не усложняем </a:t>
            </a:r>
            <a:r>
              <a:rPr lang="ru-RU" sz="2800" b="1" dirty="0" smtClean="0"/>
              <a:t>его</a:t>
            </a:r>
            <a:r>
              <a:rPr lang="en-US" sz="2800" b="1" dirty="0" smtClean="0"/>
              <a:t> </a:t>
            </a:r>
            <a:r>
              <a:rPr lang="ru-RU" sz="2800" b="1" dirty="0" smtClean="0"/>
              <a:t>жизнь</a:t>
            </a:r>
            <a:r>
              <a:rPr lang="ru-RU" sz="2800" b="1" dirty="0"/>
              <a:t>, как думают, а облегчаем, и притом опасно </a:t>
            </a:r>
            <a:r>
              <a:rPr lang="ru-RU" sz="2800" b="1" dirty="0" smtClean="0"/>
              <a:t>облегчаем.</a:t>
            </a:r>
            <a:r>
              <a:rPr lang="en-US" sz="2800" b="1" dirty="0" smtClean="0"/>
              <a:t> </a:t>
            </a:r>
            <a:r>
              <a:rPr lang="ru-RU" sz="2800" b="1" dirty="0" smtClean="0"/>
              <a:t>Мы </a:t>
            </a:r>
            <a:r>
              <a:rPr lang="ru-RU" sz="2800" b="1" dirty="0"/>
              <a:t>берем выбор на себя. Мы освобождаем его совесть от </a:t>
            </a:r>
            <a:r>
              <a:rPr lang="ru-RU" sz="2800" b="1" dirty="0" smtClean="0"/>
              <a:t>не</a:t>
            </a:r>
            <a:r>
              <a:rPr lang="ru-RU" sz="2800" b="1" dirty="0"/>
              <a:t>о</a:t>
            </a:r>
            <a:r>
              <a:rPr lang="ru-RU" sz="2800" b="1" dirty="0" smtClean="0"/>
              <a:t>бходимости </a:t>
            </a:r>
            <a:r>
              <a:rPr lang="ru-RU" sz="2800" b="1" dirty="0"/>
              <a:t>выбирать и нести ответственность, мы </a:t>
            </a:r>
            <a:r>
              <a:rPr lang="ru-RU" sz="2800" b="1" dirty="0" smtClean="0"/>
              <a:t>перехватываем </a:t>
            </a:r>
            <a:r>
              <a:rPr lang="ru-RU" sz="2800" b="1" dirty="0"/>
              <a:t>у жизни право наказания, </a:t>
            </a:r>
            <a:r>
              <a:rPr lang="ru-RU" sz="2800" b="1" dirty="0">
                <a:solidFill>
                  <a:srgbClr val="FFC000"/>
                </a:solidFill>
              </a:rPr>
              <a:t>мы ставим заглушку на </a:t>
            </a:r>
            <a:r>
              <a:rPr lang="ru-RU" sz="2800" b="1" dirty="0" smtClean="0">
                <a:solidFill>
                  <a:srgbClr val="FFC000"/>
                </a:solidFill>
              </a:rPr>
              <a:t>источник </a:t>
            </a:r>
            <a:r>
              <a:rPr lang="ru-RU" sz="2800" b="1" dirty="0">
                <a:solidFill>
                  <a:srgbClr val="FFC000"/>
                </a:solidFill>
              </a:rPr>
              <a:t>самостоятельности</a:t>
            </a:r>
            <a:r>
              <a:rPr lang="ru-RU" sz="2800" b="1" dirty="0" smtClean="0">
                <a:solidFill>
                  <a:srgbClr val="FFC000"/>
                </a:solidFill>
              </a:rPr>
              <a:t>.</a:t>
            </a:r>
            <a:r>
              <a:rPr lang="ru-RU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20512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788919"/>
            <a:ext cx="9318647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600" b="1" dirty="0"/>
              <a:t>Отчего одни дети и подростки, имея свободу, </a:t>
            </a:r>
            <a:r>
              <a:rPr lang="ru-RU" sz="3600" b="1" dirty="0" err="1" smtClean="0"/>
              <a:t>раскованны</a:t>
            </a:r>
            <a:r>
              <a:rPr lang="ru-RU" sz="3600" b="1" dirty="0"/>
              <a:t>, а другие распущенны?</a:t>
            </a:r>
          </a:p>
          <a:p>
            <a:r>
              <a:rPr lang="ru-RU" sz="3600" b="1" dirty="0"/>
              <a:t>Разница в том, как пришла к ним свобода.</a:t>
            </a:r>
          </a:p>
        </p:txBody>
      </p:sp>
    </p:spTree>
    <p:extLst>
      <p:ext uri="{BB962C8B-B14F-4D97-AF65-F5344CB8AC3E}">
        <p14:creationId xmlns:p14="http://schemas.microsoft.com/office/powerpoint/2010/main" val="1275110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3065919"/>
            <a:ext cx="9318647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600" b="1" dirty="0"/>
              <a:t>Достичь </a:t>
            </a:r>
            <a:r>
              <a:rPr lang="ru-RU" sz="3600" b="1" dirty="0" smtClean="0"/>
              <a:t>подлинной</a:t>
            </a:r>
            <a:r>
              <a:rPr lang="en-US" sz="3600" b="1" dirty="0" smtClean="0"/>
              <a:t> </a:t>
            </a:r>
            <a:r>
              <a:rPr lang="ru-RU" sz="3600" b="1" dirty="0" smtClean="0"/>
              <a:t>самостоятельности </a:t>
            </a:r>
            <a:r>
              <a:rPr lang="ru-RU" sz="3600" b="1" dirty="0"/>
              <a:t>можно только самоосвобождением.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95205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788922"/>
            <a:ext cx="9318647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600" b="1" dirty="0"/>
              <a:t>… Но одно дело — освобождаться от </a:t>
            </a:r>
            <a:r>
              <a:rPr lang="ru-RU" sz="3600" b="1" dirty="0" smtClean="0"/>
              <a:t>мелочных </a:t>
            </a:r>
            <a:r>
              <a:rPr lang="ru-RU" sz="3600" b="1" dirty="0"/>
              <a:t>родительских запретов, </a:t>
            </a:r>
            <a:endParaRPr lang="en-US" sz="3600" b="1" dirty="0" smtClean="0"/>
          </a:p>
          <a:p>
            <a:r>
              <a:rPr lang="ru-RU" sz="3600" b="1" dirty="0" smtClean="0"/>
              <a:t>другое </a:t>
            </a:r>
            <a:r>
              <a:rPr lang="ru-RU" sz="3600" b="1" dirty="0"/>
              <a:t>— от темноты, от </a:t>
            </a:r>
            <a:r>
              <a:rPr lang="ru-RU" sz="3600" b="1" dirty="0" smtClean="0"/>
              <a:t>трусости…</a:t>
            </a:r>
            <a:r>
              <a:rPr lang="ru-RU" sz="36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4643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668478"/>
            <a:ext cx="9318647" cy="2842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600" b="1" dirty="0"/>
              <a:t>Порыв к самоосвобождению, поддержанный</a:t>
            </a:r>
            <a:endParaRPr lang="ru-RU" sz="3600" dirty="0"/>
          </a:p>
          <a:p>
            <a:r>
              <a:rPr lang="ru-RU" sz="3600" b="1" dirty="0"/>
              <a:t>старшими, и дает самостоятельного, свободного, </a:t>
            </a:r>
            <a:r>
              <a:rPr lang="ru-RU" sz="3600" b="1" dirty="0" smtClean="0"/>
              <a:t>раскованного </a:t>
            </a:r>
            <a:r>
              <a:rPr lang="ru-RU" sz="3600" b="1" dirty="0"/>
              <a:t>— воспитанного — человека. Да и вообще </a:t>
            </a:r>
            <a:r>
              <a:rPr lang="ru-RU" sz="3600" b="1" dirty="0">
                <a:solidFill>
                  <a:srgbClr val="FFC000"/>
                </a:solidFill>
              </a:rPr>
              <a:t>освобождаться</a:t>
            </a:r>
            <a:endParaRPr lang="ru-RU" sz="3600" dirty="0">
              <a:solidFill>
                <a:srgbClr val="FFC000"/>
              </a:solidFill>
            </a:endParaRPr>
          </a:p>
          <a:p>
            <a:r>
              <a:rPr lang="ru-RU" sz="3600" b="1" dirty="0">
                <a:solidFill>
                  <a:srgbClr val="FFC000"/>
                </a:solidFill>
              </a:rPr>
              <a:t>увлекательнее, чем воспитываться</a:t>
            </a:r>
            <a:r>
              <a:rPr lang="ru-RU" sz="3600" b="1" dirty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24145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3499476"/>
            <a:ext cx="9318647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Воспитание — это </a:t>
            </a:r>
            <a:r>
              <a:rPr lang="ru-RU" sz="3600" b="1" dirty="0"/>
              <a:t>научение свободе, </a:t>
            </a:r>
            <a:r>
              <a:rPr lang="ru-RU" sz="3600" b="1" dirty="0">
                <a:solidFill>
                  <a:srgbClr val="FFC000"/>
                </a:solidFill>
              </a:rPr>
              <a:t>научение </a:t>
            </a:r>
            <a:r>
              <a:rPr lang="ru-RU" sz="3600" b="1" dirty="0" smtClean="0">
                <a:solidFill>
                  <a:srgbClr val="FFC000"/>
                </a:solidFill>
              </a:rPr>
              <a:t>самоосвобождению</a:t>
            </a:r>
            <a:r>
              <a:rPr lang="ru-RU" sz="3600" b="1" dirty="0">
                <a:solidFill>
                  <a:srgbClr val="FFC000"/>
                </a:solidFill>
              </a:rPr>
              <a:t>.</a:t>
            </a:r>
            <a:r>
              <a:rPr lang="ru-RU" sz="3600" b="1" dirty="0"/>
              <a:t>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82590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590057"/>
            <a:ext cx="9318647" cy="3519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200" b="1" dirty="0"/>
              <a:t>Из многих и многих воспитательных мер я не знаю </a:t>
            </a:r>
            <a:r>
              <a:rPr lang="ru-RU" sz="3200" b="1" dirty="0" smtClean="0"/>
              <a:t>более </a:t>
            </a:r>
            <a:r>
              <a:rPr lang="ru-RU" sz="3200" b="1" dirty="0"/>
              <a:t>сильной, более значительной по влиянию на судьбу, </a:t>
            </a:r>
            <a:r>
              <a:rPr lang="ru-RU" sz="3200" b="1" dirty="0" smtClean="0"/>
              <a:t>чем</a:t>
            </a:r>
            <a:r>
              <a:rPr lang="en-US" sz="3200" b="1" dirty="0" smtClean="0"/>
              <a:t> </a:t>
            </a:r>
            <a:r>
              <a:rPr lang="ru-RU" sz="3200" b="1" dirty="0" smtClean="0"/>
              <a:t>радость </a:t>
            </a:r>
            <a:r>
              <a:rPr lang="ru-RU" sz="3200" b="1" dirty="0"/>
              <a:t>родных, когда человек входит в свой дом. </a:t>
            </a:r>
            <a:r>
              <a:rPr lang="ru-RU" sz="3200" b="1" dirty="0">
                <a:solidFill>
                  <a:srgbClr val="FFC000"/>
                </a:solidFill>
              </a:rPr>
              <a:t>Все </a:t>
            </a:r>
            <a:r>
              <a:rPr lang="ru-RU" sz="3200" b="1" dirty="0" smtClean="0">
                <a:solidFill>
                  <a:srgbClr val="FFC000"/>
                </a:solidFill>
              </a:rPr>
              <a:t>дети,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</a:rPr>
              <a:t>видимо</a:t>
            </a:r>
            <a:r>
              <a:rPr lang="ru-RU" sz="3200" b="1" dirty="0">
                <a:solidFill>
                  <a:srgbClr val="FFC000"/>
                </a:solidFill>
              </a:rPr>
              <a:t>, делятся на тех, кого встречают с радостью, и на </a:t>
            </a:r>
            <a:r>
              <a:rPr lang="ru-RU" sz="3200" b="1" dirty="0" smtClean="0">
                <a:solidFill>
                  <a:srgbClr val="FFC000"/>
                </a:solidFill>
              </a:rPr>
              <a:t>тех,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</a:rPr>
              <a:t>кого </a:t>
            </a:r>
            <a:r>
              <a:rPr lang="ru-RU" sz="3200" b="1" dirty="0">
                <a:solidFill>
                  <a:srgbClr val="FFC000"/>
                </a:solidFill>
              </a:rPr>
              <a:t>встречают безразлично, хмуро, сердито. С </a:t>
            </a:r>
            <a:r>
              <a:rPr lang="ru-RU" sz="3200" b="1" dirty="0" smtClean="0">
                <a:solidFill>
                  <a:srgbClr val="FFC000"/>
                </a:solidFill>
              </a:rPr>
              <a:t>выговорами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</a:rPr>
              <a:t>и </a:t>
            </a:r>
            <a:r>
              <a:rPr lang="ru-RU" sz="3200" b="1" dirty="0">
                <a:solidFill>
                  <a:srgbClr val="FFC000"/>
                </a:solidFill>
              </a:rPr>
              <a:t>нотациями.</a:t>
            </a:r>
          </a:p>
        </p:txBody>
      </p:sp>
    </p:spTree>
    <p:extLst>
      <p:ext uri="{BB962C8B-B14F-4D97-AF65-F5344CB8AC3E}">
        <p14:creationId xmlns:p14="http://schemas.microsoft.com/office/powerpoint/2010/main" val="434847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9089" y="432487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Педагогика для всех</a:t>
            </a:r>
            <a:endParaRPr lang="ru-RU" sz="1600" dirty="0">
              <a:solidFill>
                <a:srgbClr val="FFC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первая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для человека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Цели воспитания </a:t>
            </a:r>
            <a:endParaRPr lang="en-US" dirty="0" smtClean="0">
              <a:solidFill>
                <a:srgbClr val="FFC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Условия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Средства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вторая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в человеке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сердца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духа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ума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третья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и человек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общением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сотрудничеством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</a:t>
            </a:r>
            <a:r>
              <a:rPr lang="ru-RU" dirty="0" smtClean="0">
                <a:latin typeface="Calibri" charset="0"/>
                <a:ea typeface="Calibri" charset="0"/>
                <a:cs typeface="Times New Roman" charset="0"/>
              </a:rPr>
              <a:t>сотворчеством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1" y="630526"/>
            <a:ext cx="3740649" cy="42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90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3222478"/>
            <a:ext cx="9318647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600" b="1" dirty="0"/>
              <a:t>Горе мальчику, если на него наступают</a:t>
            </a:r>
          </a:p>
          <a:p>
            <a:r>
              <a:rPr lang="ru-RU" sz="3600" b="1" dirty="0"/>
              <a:t>в школе и предают в тылу, если на него обрушиваются </a:t>
            </a:r>
            <a:r>
              <a:rPr lang="ru-RU" sz="3600" b="1" dirty="0" smtClean="0"/>
              <a:t>со</a:t>
            </a:r>
            <a:r>
              <a:rPr lang="en-US" sz="3600" b="1" dirty="0" smtClean="0"/>
              <a:t> </a:t>
            </a:r>
            <a:r>
              <a:rPr lang="ru-RU" sz="3600" b="1" dirty="0" smtClean="0"/>
              <a:t>всех </a:t>
            </a:r>
            <a:r>
              <a:rPr lang="ru-RU" sz="3600" b="1" dirty="0"/>
              <a:t>сторон!</a:t>
            </a:r>
          </a:p>
        </p:txBody>
      </p:sp>
    </p:spTree>
    <p:extLst>
      <p:ext uri="{BB962C8B-B14F-4D97-AF65-F5344CB8AC3E}">
        <p14:creationId xmlns:p14="http://schemas.microsoft.com/office/powerpoint/2010/main" val="1268186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945480"/>
            <a:ext cx="9318647" cy="2288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en-US" sz="3600" b="1" dirty="0"/>
              <a:t>C</a:t>
            </a:r>
            <a:r>
              <a:rPr lang="ru-RU" sz="3600" b="1" dirty="0" err="1" smtClean="0"/>
              <a:t>амый</a:t>
            </a:r>
            <a:r>
              <a:rPr lang="ru-RU" sz="3600" b="1" dirty="0" smtClean="0"/>
              <a:t> глубокий,</a:t>
            </a:r>
            <a:r>
              <a:rPr lang="en-US" sz="3600" b="1" dirty="0" smtClean="0"/>
              <a:t> </a:t>
            </a:r>
            <a:r>
              <a:rPr lang="ru-RU" sz="3600" b="1" dirty="0" smtClean="0"/>
              <a:t>биологический </a:t>
            </a:r>
            <a:r>
              <a:rPr lang="ru-RU" sz="3600" b="1" dirty="0"/>
              <a:t>смысл воспитания — превращение детей в </a:t>
            </a:r>
            <a:r>
              <a:rPr lang="ru-RU" sz="3600" b="1" dirty="0" smtClean="0"/>
              <a:t>родителей</a:t>
            </a:r>
            <a:r>
              <a:rPr lang="ru-RU" sz="3600" b="1" dirty="0"/>
              <a:t>. Из детского состояния они переходят в </a:t>
            </a:r>
            <a:r>
              <a:rPr lang="ru-RU" sz="3600" b="1" dirty="0" err="1"/>
              <a:t>детное</a:t>
            </a:r>
            <a:r>
              <a:rPr lang="ru-RU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5751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40" y="2945481"/>
            <a:ext cx="9121578" cy="2288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600" b="1" dirty="0"/>
              <a:t>Чтобы от выросших детей была радость, они должны </a:t>
            </a:r>
            <a:r>
              <a:rPr lang="ru-RU" sz="3600" b="1" dirty="0" smtClean="0"/>
              <a:t>быть</a:t>
            </a:r>
            <a:r>
              <a:rPr lang="en-US" sz="3600" b="1" dirty="0" smtClean="0"/>
              <a:t> </a:t>
            </a:r>
            <a:r>
              <a:rPr lang="ru-RU" sz="3600" b="1" dirty="0" smtClean="0"/>
              <a:t>полностью </a:t>
            </a:r>
            <a:r>
              <a:rPr lang="ru-RU" sz="3600" b="1" dirty="0"/>
              <a:t>независимы от нас материально — и </a:t>
            </a:r>
            <a:r>
              <a:rPr lang="ru-RU" sz="3600" b="1" dirty="0" smtClean="0"/>
              <a:t>полностью</a:t>
            </a:r>
            <a:r>
              <a:rPr lang="en-US" sz="3600" b="1" dirty="0" smtClean="0"/>
              <a:t> </a:t>
            </a:r>
            <a:r>
              <a:rPr lang="ru-RU" sz="3600" b="1" dirty="0" smtClean="0"/>
              <a:t>соединены </a:t>
            </a:r>
            <a:r>
              <a:rPr lang="ru-RU" sz="3600" b="1" dirty="0"/>
              <a:t>с нами душевно.</a:t>
            </a:r>
          </a:p>
        </p:txBody>
      </p:sp>
    </p:spTree>
    <p:extLst>
      <p:ext uri="{BB962C8B-B14F-4D97-AF65-F5344CB8AC3E}">
        <p14:creationId xmlns:p14="http://schemas.microsoft.com/office/powerpoint/2010/main" val="324967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668483"/>
            <a:ext cx="9413239" cy="2842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600" b="1" dirty="0"/>
              <a:t>Макаренко открыл, что жизни на свободе </a:t>
            </a:r>
            <a:r>
              <a:rPr lang="ru-RU" sz="3600" b="1" dirty="0" smtClean="0"/>
              <a:t>можно</a:t>
            </a:r>
            <a:r>
              <a:rPr lang="en-US" sz="3600" b="1" dirty="0" smtClean="0"/>
              <a:t> </a:t>
            </a:r>
            <a:r>
              <a:rPr lang="ru-RU" sz="3600" b="1" dirty="0" smtClean="0"/>
              <a:t>научить </a:t>
            </a:r>
            <a:r>
              <a:rPr lang="ru-RU" sz="3600" b="1" dirty="0"/>
              <a:t>только жизнью на свободе. Он и преступников </a:t>
            </a:r>
            <a:r>
              <a:rPr lang="ru-RU" sz="3600" b="1" dirty="0" smtClean="0"/>
              <a:t>учил</a:t>
            </a:r>
            <a:r>
              <a:rPr lang="en-US" sz="3600" b="1" dirty="0" smtClean="0"/>
              <a:t> </a:t>
            </a:r>
            <a:r>
              <a:rPr lang="ru-RU" sz="3600" b="1" dirty="0" smtClean="0"/>
              <a:t>свободе </a:t>
            </a:r>
            <a:r>
              <a:rPr lang="ru-RU" sz="3600" b="1" dirty="0"/>
              <a:t>— свободой, ответственности — о</a:t>
            </a:r>
            <a:r>
              <a:rPr lang="ru-RU" sz="3600" b="1" dirty="0" smtClean="0"/>
              <a:t>тветственностью,</a:t>
            </a:r>
            <a:r>
              <a:rPr lang="ru-RU" sz="3600" dirty="0" smtClean="0"/>
              <a:t> </a:t>
            </a:r>
            <a:r>
              <a:rPr lang="ru-RU" sz="3600" b="1" dirty="0" smtClean="0"/>
              <a:t>а </a:t>
            </a:r>
            <a:r>
              <a:rPr lang="ru-RU" sz="3600" b="1" dirty="0"/>
              <a:t>не лишением того и другого.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92475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3222482"/>
            <a:ext cx="9413239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600" b="1" dirty="0"/>
              <a:t>Вся остальная часть книги и представляет собой ответ на </a:t>
            </a:r>
            <a:r>
              <a:rPr lang="ru-RU" sz="3600" b="1" dirty="0" smtClean="0"/>
              <a:t>простейший</a:t>
            </a:r>
            <a:r>
              <a:rPr lang="en-US" sz="3600" b="1" dirty="0" smtClean="0"/>
              <a:t> </a:t>
            </a:r>
            <a:r>
              <a:rPr lang="ru-RU" sz="3600" b="1" dirty="0" smtClean="0"/>
              <a:t>с </a:t>
            </a:r>
            <a:r>
              <a:rPr lang="ru-RU" sz="3600" b="1" dirty="0"/>
              <a:t>виду вопрос: </a:t>
            </a:r>
            <a:endParaRPr lang="en-US" sz="3600" b="1" dirty="0" smtClean="0"/>
          </a:p>
          <a:p>
            <a:r>
              <a:rPr lang="ru-RU" sz="3600" b="1" dirty="0" smtClean="0"/>
              <a:t>как </a:t>
            </a:r>
            <a:r>
              <a:rPr lang="ru-RU" sz="3600" b="1" dirty="0"/>
              <a:t>вырастить самостоятельного человека?</a:t>
            </a:r>
          </a:p>
        </p:txBody>
      </p:sp>
    </p:spTree>
    <p:extLst>
      <p:ext uri="{BB962C8B-B14F-4D97-AF65-F5344CB8AC3E}">
        <p14:creationId xmlns:p14="http://schemas.microsoft.com/office/powerpoint/2010/main" val="1045939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</a:t>
            </a:r>
            <a:r>
              <a:rPr lang="de-DE" sz="2800" dirty="0" smtClean="0"/>
              <a:t>7</a:t>
            </a:r>
            <a:r>
              <a:rPr lang="ru-RU" sz="2800" dirty="0" smtClean="0"/>
              <a:t>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55735" y="3286446"/>
            <a:ext cx="6542077" cy="306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Новый книжный</a:t>
            </a:r>
          </a:p>
          <a:p>
            <a:endParaRPr lang="en-US" sz="3600" dirty="0"/>
          </a:p>
          <a:p>
            <a:r>
              <a:rPr lang="ru-RU" sz="3600" b="1" dirty="0" smtClean="0"/>
              <a:t>Читай-Город</a:t>
            </a:r>
          </a:p>
          <a:p>
            <a:endParaRPr lang="ru-RU" sz="902" dirty="0" smtClean="0"/>
          </a:p>
          <a:p>
            <a:endParaRPr lang="ru-RU" sz="3600" dirty="0"/>
          </a:p>
          <a:p>
            <a:pPr lvl="0"/>
            <a:r>
              <a:rPr lang="ru-RU" sz="3600" b="1" dirty="0" smtClean="0">
                <a:solidFill>
                  <a:prstClr val="white"/>
                </a:solidFill>
              </a:rPr>
              <a:t>Книжный лабиринт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735" y="1958787"/>
            <a:ext cx="72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Спрашивайте книгу во всех книжных магазинах страны и в том числе и в сетях книжной торговли: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98230"/>
            <a:ext cx="12192000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82240" y="1851406"/>
            <a:ext cx="6542077" cy="435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ЛитРес</a:t>
            </a:r>
            <a:r>
              <a:rPr lang="ru-RU" sz="3600" b="1" dirty="0"/>
              <a:t>:</a:t>
            </a:r>
          </a:p>
          <a:p>
            <a:r>
              <a:rPr lang="ru-RU" sz="2000" dirty="0" smtClean="0"/>
              <a:t>Скоро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3600" b="1" dirty="0" smtClean="0"/>
              <a:t>book24</a:t>
            </a:r>
            <a:endParaRPr lang="en-US" sz="2000" dirty="0"/>
          </a:p>
          <a:p>
            <a:r>
              <a:rPr lang="en-US" sz="2000" dirty="0">
                <a:solidFill>
                  <a:schemeClr val="accent6"/>
                </a:solidFill>
                <a:hlinkClick r:id="rId3"/>
              </a:rPr>
              <a:t>https://book24.ru/product/pedagogika-dlya-vsekh-1827352/</a:t>
            </a:r>
            <a:r>
              <a:rPr lang="en-US" sz="902" dirty="0" smtClean="0">
                <a:solidFill>
                  <a:srgbClr val="FDD777"/>
                </a:solidFill>
              </a:rPr>
              <a:t/>
            </a:r>
            <a:br>
              <a:rPr lang="en-US" sz="902" dirty="0" smtClean="0">
                <a:solidFill>
                  <a:srgbClr val="FDD777"/>
                </a:solidFill>
              </a:rPr>
            </a:br>
            <a:endParaRPr lang="ru-RU" sz="902" dirty="0" smtClean="0">
              <a:solidFill>
                <a:srgbClr val="FDD777"/>
              </a:solidFill>
            </a:endParaRPr>
          </a:p>
          <a:p>
            <a:endParaRPr lang="ru-RU" sz="2000" dirty="0"/>
          </a:p>
          <a:p>
            <a:pPr lvl="0"/>
            <a:r>
              <a:rPr lang="en-US" sz="3600" b="1" dirty="0" smtClean="0">
                <a:solidFill>
                  <a:prstClr val="white"/>
                </a:solidFill>
              </a:rPr>
              <a:t>YouTube</a:t>
            </a:r>
          </a:p>
          <a:p>
            <a:pPr lvl="0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Еженедельное чтение в сети с 31 января 2018</a:t>
            </a:r>
          </a:p>
          <a:p>
            <a:pPr lvl="0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каждую среду в 18.00 по московскому времени</a:t>
            </a:r>
          </a:p>
          <a:p>
            <a:pPr lvl="0"/>
            <a:r>
              <a:rPr lang="en-US" sz="2000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https</a:t>
            </a:r>
            <a:r>
              <a:rPr lang="en-US" sz="20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://www.youtube.com/playlist?list=PLGhdhjnY0W-Oa3C2SkqKYSwn2aCN5BaB7</a:t>
            </a:r>
            <a:endParaRPr lang="ru-RU" sz="902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4089" y="4624168"/>
            <a:ext cx="4276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7 февраля </a:t>
            </a:r>
            <a:r>
              <a:rPr lang="ru-RU" sz="2800" b="1" dirty="0" smtClean="0">
                <a:solidFill>
                  <a:srgbClr val="FFC000"/>
                </a:solidFill>
              </a:rPr>
              <a:t>2018 в 18.00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9158" y="893767"/>
            <a:ext cx="651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Соловейчиковские</a:t>
            </a:r>
            <a:r>
              <a:rPr lang="ru-RU" sz="2400" b="1" dirty="0" smtClean="0"/>
              <a:t> чтения</a:t>
            </a:r>
            <a:endParaRPr lang="ru-RU" sz="3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C000"/>
                </a:solidFill>
              </a:rPr>
              <a:t>Педагогика для всех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158" y="2856516"/>
            <a:ext cx="34531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Следующая встреча (</a:t>
            </a:r>
            <a:r>
              <a:rPr lang="ru-RU" sz="3200" b="1" dirty="0" smtClean="0"/>
              <a:t>2</a:t>
            </a:r>
            <a:r>
              <a:rPr lang="ru-RU" sz="2400" b="1" dirty="0" smtClean="0"/>
              <a:t>)</a:t>
            </a:r>
            <a:r>
              <a:rPr lang="ru-RU" sz="2800" b="1" dirty="0" smtClean="0"/>
              <a:t> </a:t>
            </a:r>
          </a:p>
          <a:p>
            <a:endParaRPr lang="ru-RU" sz="2800" b="1" dirty="0"/>
          </a:p>
          <a:p>
            <a:r>
              <a:rPr lang="ru-RU" sz="2400" b="1" dirty="0" smtClean="0"/>
              <a:t>состоится</a:t>
            </a:r>
            <a:endParaRPr lang="ru-RU" sz="7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414327"/>
            <a:ext cx="4348332" cy="6053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4894" y="3218205"/>
            <a:ext cx="106792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/>
              <a:t>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629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261918"/>
            <a:ext cx="6963383" cy="2472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600" b="1" dirty="0"/>
              <a:t>Отчего это в одинаковых условиях в одних </a:t>
            </a:r>
            <a:r>
              <a:rPr lang="ru-RU" sz="3600" b="1" dirty="0" smtClean="0"/>
              <a:t>семьях вырастают </a:t>
            </a:r>
            <a:r>
              <a:rPr lang="ru-RU" sz="3600" b="1" dirty="0"/>
              <a:t>хорошие дети, </a:t>
            </a:r>
            <a:endParaRPr lang="ru-RU" sz="3600" b="1" dirty="0" smtClean="0"/>
          </a:p>
          <a:p>
            <a:r>
              <a:rPr lang="ru-RU" sz="3600" b="1" dirty="0" smtClean="0"/>
              <a:t>а </a:t>
            </a:r>
            <a:r>
              <a:rPr lang="ru-RU" sz="3600" b="1" dirty="0"/>
              <a:t>в других плохие? 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29262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261919"/>
            <a:ext cx="6963383" cy="2472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600" b="1" dirty="0"/>
              <a:t>Нам всем приходится воспитывать друг друга, потому</a:t>
            </a:r>
          </a:p>
          <a:p>
            <a:r>
              <a:rPr lang="ru-RU" sz="3600" b="1" dirty="0"/>
              <a:t>что мы не умеем воспитывать маленьких детей</a:t>
            </a:r>
            <a:r>
              <a:rPr lang="ru-RU" sz="3600" b="1" dirty="0" smtClean="0"/>
              <a:t>…</a:t>
            </a:r>
            <a:r>
              <a:rPr lang="ru-RU" sz="3600" b="1" dirty="0"/>
              <a:t> 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83408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8" y="2815918"/>
            <a:ext cx="8462400" cy="1364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600" b="1" dirty="0"/>
              <a:t>Даже дети знают, откуда </a:t>
            </a:r>
            <a:r>
              <a:rPr lang="ru-RU" sz="3600" b="1" dirty="0" smtClean="0"/>
              <a:t>берутся </a:t>
            </a:r>
            <a:r>
              <a:rPr lang="ru-RU" sz="3600" b="1" dirty="0"/>
              <a:t>дети; но откуда </a:t>
            </a:r>
            <a:r>
              <a:rPr lang="ru-RU" sz="3600" b="1" dirty="0" smtClean="0"/>
              <a:t>берутся</a:t>
            </a:r>
            <a:r>
              <a:rPr lang="en-US" sz="3600" b="1" dirty="0" smtClean="0"/>
              <a:t> </a:t>
            </a:r>
            <a:r>
              <a:rPr lang="ru-RU" sz="3600" b="1" dirty="0" smtClean="0"/>
              <a:t>хорошие </a:t>
            </a:r>
            <a:r>
              <a:rPr lang="ru-RU" sz="3600" b="1" dirty="0"/>
              <a:t>дети</a:t>
            </a:r>
            <a:r>
              <a:rPr lang="ru-RU" sz="3600" b="1" dirty="0" smtClean="0"/>
              <a:t>? 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71067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7" y="2815919"/>
            <a:ext cx="9024531" cy="1364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600" b="1" dirty="0"/>
              <a:t>Воспитание зависит от трех переменных: взрослые, </a:t>
            </a:r>
            <a:r>
              <a:rPr lang="ru-RU" sz="3600" b="1" dirty="0" smtClean="0"/>
              <a:t>дети</a:t>
            </a:r>
            <a:r>
              <a:rPr lang="en-US" sz="3600" b="1" dirty="0" smtClean="0"/>
              <a:t> </a:t>
            </a:r>
            <a:r>
              <a:rPr lang="ru-RU" sz="3600" b="1" dirty="0" smtClean="0"/>
              <a:t>и </a:t>
            </a:r>
            <a:r>
              <a:rPr lang="ru-RU" sz="3600" b="1" dirty="0"/>
              <a:t>отношения между ними. </a:t>
            </a:r>
            <a:r>
              <a:rPr lang="ru-RU" sz="3600" b="1" dirty="0" smtClean="0"/>
              <a:t> 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6865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9" y="2197758"/>
            <a:ext cx="9024531" cy="30267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600" b="1" dirty="0"/>
              <a:t>Как бы высоко ни занесла человека судьба, как бы круто ни </a:t>
            </a:r>
            <a:r>
              <a:rPr lang="ru-RU" sz="3600" b="1" dirty="0" smtClean="0"/>
              <a:t>обошлась</a:t>
            </a:r>
            <a:r>
              <a:rPr lang="en-US" sz="3600" b="1" dirty="0" smtClean="0"/>
              <a:t> </a:t>
            </a:r>
            <a:r>
              <a:rPr lang="ru-RU" sz="3600" b="1" dirty="0" smtClean="0"/>
              <a:t>она </a:t>
            </a:r>
            <a:r>
              <a:rPr lang="ru-RU" sz="3600" b="1" dirty="0"/>
              <a:t>с ним, счастье его или несчастье — в детях. Чем </a:t>
            </a:r>
            <a:r>
              <a:rPr lang="ru-RU" sz="3600" b="1" dirty="0" smtClean="0"/>
              <a:t>старше</a:t>
            </a:r>
            <a:r>
              <a:rPr lang="en-US" sz="3600" b="1" dirty="0" smtClean="0"/>
              <a:t> </a:t>
            </a:r>
            <a:r>
              <a:rPr lang="ru-RU" sz="3600" b="1" dirty="0" smtClean="0"/>
              <a:t>становишься</a:t>
            </a:r>
            <a:r>
              <a:rPr lang="ru-RU" sz="3600" b="1" dirty="0"/>
              <a:t>, тем больше это понимаешь</a:t>
            </a:r>
            <a:r>
              <a:rPr lang="ru-RU" sz="3600" b="1" dirty="0" smtClean="0"/>
              <a:t>. 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0585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1.  Цели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37" y="2815921"/>
            <a:ext cx="9024531" cy="1364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600" b="1" dirty="0"/>
              <a:t>… неизвестно, кто кого воспитывает: мы его </a:t>
            </a:r>
            <a:r>
              <a:rPr lang="ru-RU" sz="3600" dirty="0"/>
              <a:t>[</a:t>
            </a:r>
            <a:r>
              <a:rPr lang="ru-RU" sz="3600" dirty="0" smtClean="0"/>
              <a:t>ребенка]</a:t>
            </a:r>
            <a:r>
              <a:rPr lang="en-US" sz="3600" dirty="0" smtClean="0"/>
              <a:t> </a:t>
            </a:r>
            <a:r>
              <a:rPr lang="ru-RU" sz="3600" b="1" dirty="0" smtClean="0"/>
              <a:t>или </a:t>
            </a:r>
            <a:r>
              <a:rPr lang="ru-RU" sz="3600" b="1" dirty="0"/>
              <a:t>он </a:t>
            </a:r>
            <a:r>
              <a:rPr lang="ru-RU" sz="3600" dirty="0"/>
              <a:t>[ребенок] </a:t>
            </a:r>
            <a:r>
              <a:rPr lang="ru-RU" sz="3600" b="1" dirty="0"/>
              <a:t>нас.</a:t>
            </a:r>
          </a:p>
        </p:txBody>
      </p:sp>
    </p:spTree>
    <p:extLst>
      <p:ext uri="{BB962C8B-B14F-4D97-AF65-F5344CB8AC3E}">
        <p14:creationId xmlns:p14="http://schemas.microsoft.com/office/powerpoint/2010/main" val="2105631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9026</TotalTime>
  <Words>1395</Words>
  <Application>Microsoft Office PowerPoint</Application>
  <PresentationFormat>Произвольный</PresentationFormat>
  <Paragraphs>311</Paragraphs>
  <Slides>37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Анастасия Черепнева</cp:lastModifiedBy>
  <cp:revision>113</cp:revision>
  <dcterms:created xsi:type="dcterms:W3CDTF">2017-06-21T03:52:05Z</dcterms:created>
  <dcterms:modified xsi:type="dcterms:W3CDTF">2018-02-02T14:23:01Z</dcterms:modified>
</cp:coreProperties>
</file>