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2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4" r:id="rId12"/>
    <p:sldId id="385" r:id="rId13"/>
    <p:sldId id="387" r:id="rId14"/>
    <p:sldId id="388" r:id="rId15"/>
    <p:sldId id="389" r:id="rId16"/>
    <p:sldId id="390" r:id="rId17"/>
    <p:sldId id="391" r:id="rId18"/>
    <p:sldId id="383" r:id="rId19"/>
    <p:sldId id="328" r:id="rId20"/>
    <p:sldId id="339" r:id="rId21"/>
    <p:sldId id="340" r:id="rId22"/>
    <p:sldId id="344" r:id="rId23"/>
    <p:sldId id="352" r:id="rId24"/>
    <p:sldId id="258" r:id="rId25"/>
    <p:sldId id="299" r:id="rId26"/>
    <p:sldId id="264" r:id="rId27"/>
    <p:sldId id="265" r:id="rId28"/>
    <p:sldId id="266" r:id="rId29"/>
    <p:sldId id="267" r:id="rId30"/>
    <p:sldId id="310" r:id="rId31"/>
    <p:sldId id="307" r:id="rId32"/>
    <p:sldId id="308" r:id="rId33"/>
    <p:sldId id="309" r:id="rId34"/>
    <p:sldId id="393" r:id="rId35"/>
    <p:sldId id="394" r:id="rId36"/>
    <p:sldId id="395" r:id="rId37"/>
    <p:sldId id="268" r:id="rId38"/>
    <p:sldId id="269" r:id="rId39"/>
    <p:sldId id="396" r:id="rId40"/>
    <p:sldId id="397" r:id="rId41"/>
    <p:sldId id="398" r:id="rId42"/>
    <p:sldId id="39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01" d="100"/>
          <a:sy n="101" d="100"/>
        </p:scale>
        <p:origin x="-59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F97B-2BA6-49AB-BE70-BB5169017E8C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1BCD1-4BA8-4BF2-AAD0-E5C3062C4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9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390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/>
          <a:lstStyle/>
          <a:p>
            <a:fld id="{402B9795-92DC-40DC-A1CA-9A4B349D7824}" type="datetimeFigureOut">
              <a:rPr lang="ru-RU"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4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o-ch.ru/reviews/critiacal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592287"/>
          </a:xfrm>
        </p:spPr>
        <p:txBody>
          <a:bodyPr/>
          <a:lstStyle/>
          <a:p>
            <a:pPr algn="ctr"/>
            <a:r>
              <a:rPr lang="ru-RU" sz="3600" b="1" dirty="0"/>
              <a:t>ЭОР в организации исследовательской </a:t>
            </a:r>
            <a:r>
              <a:rPr lang="ru-RU" sz="3600" b="1" dirty="0" smtClean="0"/>
              <a:t>и </a:t>
            </a:r>
            <a:r>
              <a:rPr lang="ru-RU" sz="3600" b="1" dirty="0"/>
              <a:t>проектной деятельности обучающихся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(</a:t>
            </a:r>
            <a:r>
              <a:rPr lang="ru-RU" sz="3600" b="1" dirty="0"/>
              <a:t>в основной школе</a:t>
            </a:r>
            <a:r>
              <a:rPr lang="ru-RU" sz="3600" b="1" dirty="0" smtClean="0"/>
              <a:t>)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Автор: Шаповалов </a:t>
            </a:r>
            <a:r>
              <a:rPr lang="ru-RU" dirty="0"/>
              <a:t>Михаил Иванович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7956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673016" cy="10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5" y="764703"/>
            <a:ext cx="1649161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b="1" i="1" dirty="0"/>
              <a:t>Примерами результатов обучения, демонстрирующих наличие знания, являются: </a:t>
            </a:r>
            <a:endParaRPr lang="ru-RU" sz="2400" b="1" i="1" dirty="0" smtClean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• Вспомнить термины: гомозиготный, гетерозиготный, фенотип, генотип, гомологические хромосомные пары и т.д.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Определить и рассмотреть этические последствия научных исследований.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Описать, как и почему изменяются законы, и каковы последствия этих изменений для общества.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Отметьте, что каждый результат обучения начинается с глагола действия.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72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- способность </a:t>
            </a:r>
            <a:r>
              <a:rPr lang="ru-RU" sz="2400" dirty="0"/>
              <a:t>понимать и интерпретировать освоенную информацию.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Связать, изменить, уточнить, классифицировать, построить, сопоставить, преобразовать, описать, провести различия, распознавать, обсудить, оценить, объяснить, выразить, подвести итог, обобщить, выявить, проиллюстрировать, указать, сделать вывод, интерпретировать, систематизировать, изложить своими словами, прогнозировать, распознать, описать, переформулировать, выбирать, решать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86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/>
              <a:t>Примерами результатов обучения, демонстрирующих наличие понимания, являются: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Провести различие между гражданским и уголовным правом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Спрогнозировать генотип клеток, которые проходят мейоз и митоз.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Объяснить социальные, экономические и политические последствия Второй мировой войны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Классифицировать реакции на экзотермические и эндотермические.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Определить силы, препятствующие развитию системы образования 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32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- способность </a:t>
            </a:r>
            <a:r>
              <a:rPr lang="ru-RU" sz="2400" dirty="0"/>
              <a:t>использовать изученный материал в новых ситуациях, например, применять идеи и концепции к решению проблем.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Применить</a:t>
            </a:r>
            <a:r>
              <a:rPr lang="ru-RU" sz="2400" dirty="0"/>
              <a:t>, оценить, рассчитать, изменить, выбрать, завершить, вычислить, построить, продемонстрировать, разработать, раскрыть, употребить, исследовать, проводить эксперимент, искать, проиллюстрировать, интерпретировать, модифицировать, организовать, применить на практике, предсказать, подготовить, создавать, соотнести, планировать, выбрать, показать, описать в общих чертах, решить, передать, использовать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61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/>
              <a:t>Примерами результатов обучения, демонстрирующих наличие применения, являются: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Построить хронологию важнейших событий в истории России в 19 веке.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• </a:t>
            </a:r>
            <a:r>
              <a:rPr lang="ru-RU" sz="2400" dirty="0"/>
              <a:t>Сопоставить изменение энергии при разрыве и формировании связи в молекуле.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Изменить руководящие принципы деятельности в фирме с целью обеспечения более жесткого контроля качества производства.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Показать, как изменения уголовного законодательства повлияло на количество заключенных в России в 20 веке.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30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- способность </a:t>
            </a:r>
            <a:r>
              <a:rPr lang="ru-RU" sz="2400" dirty="0"/>
              <a:t>разбивать информацию на составляющие, например, искать взаимосвязи и идеи (понимание организационной структуры).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Анализировать, оценивать, систематизировать, разбить, рассчитать, </a:t>
            </a:r>
            <a:r>
              <a:rPr lang="ru-RU" sz="2400" dirty="0" err="1"/>
              <a:t>категоризировать</a:t>
            </a:r>
            <a:r>
              <a:rPr lang="ru-RU" sz="2400" dirty="0"/>
              <a:t>, классифицировать, сравнивать, связывать, противопоставлять, критиковать, обсуждать, вывести, провести различие, выделить, подразделить, исследовать, провести эксперимент, определить, проиллюстрировать, делать вывод, проверять, собирать сведения, упорядочить, изобразить схематически, отметить, рассмотреть, соотнести, подразделить, проверить.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06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• </a:t>
            </a:r>
            <a:r>
              <a:rPr lang="ru-RU" sz="2400" dirty="0"/>
              <a:t>Проанализировать, почему общество считает определенные действия противозаконными.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Сравнить и противопоставить различные модели электронного бизнеса.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Обсудить экономические и экологические последствия процессов преобразования энергии.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Сравнить практику работы в классе начинающего преподавателя с практикой работы преподавателя с 20-летним стажем.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• Вычислить уклон по картам в метрах, километрах, процентах и показатель уклона.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49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- способность </a:t>
            </a:r>
            <a:r>
              <a:rPr lang="ru-RU" sz="2400" dirty="0"/>
              <a:t>соединять части в целое.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Аргументировать, систематизировать, собирать, классифицировать, компоновать, компилировать, составлять, строить, создавать, проектировать, развивать, разрабатывать, устанавливать, объяснять, формулировать, обобщать, порождать, интегрировать, изобретать, делать, управлять, изменять, организовывать, производить, планировать, подготавливать, предлагать, переделывать, реконструировать, соотнести, реорганизовать, пересмотреть, переписать, наладить, обобщить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92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оценивание </a:t>
            </a:r>
            <a:r>
              <a:rPr lang="ru-RU" dirty="0"/>
              <a:t>на основе критериев</a:t>
            </a:r>
          </a:p>
          <a:p>
            <a:r>
              <a:rPr lang="ru-RU" dirty="0"/>
              <a:t>Докажите, выберите, сравните, сделайте вывод, убедите, решите, обоснуйте, объясните, измерьте, предскажите, </a:t>
            </a:r>
            <a:r>
              <a:rPr lang="ru-RU" dirty="0" err="1"/>
              <a:t>проранжируйте</a:t>
            </a:r>
            <a:r>
              <a:rPr lang="ru-RU" dirty="0"/>
              <a:t>, порекомендуйте, выделите, суммируйте, поддержите, проверьте, оцените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8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цель </a:t>
            </a:r>
            <a:r>
              <a:rPr lang="ru-RU" dirty="0"/>
              <a:t>исследования </a:t>
            </a:r>
            <a:r>
              <a:rPr lang="de-DE" dirty="0"/>
              <a:t>PISA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i="1" dirty="0"/>
              <a:t>Ключевой вопрос исследования </a:t>
            </a:r>
            <a:endParaRPr lang="ru-RU" b="1" i="1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Обладают </a:t>
            </a:r>
            <a:r>
              <a:rPr lang="ru-RU" dirty="0"/>
              <a:t>ли учащиеся 15-летнего возраста, получившие общее обязательное образование, знаниями и умениями, необходимыми им для полноценного функционирования в обществе</a:t>
            </a:r>
            <a:r>
              <a:rPr lang="ru-RU" dirty="0" smtClean="0"/>
              <a:t>?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Исследование </a:t>
            </a:r>
            <a:r>
              <a:rPr lang="ru-RU" dirty="0"/>
              <a:t>направлено не на определение уровня освоения школьных программ, а на способность учащихся применять полученные в школе знания и умения в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8980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r>
              <a:rPr lang="ru-RU" dirty="0"/>
              <a:t>, </a:t>
            </a:r>
            <a:r>
              <a:rPr lang="ru-RU" dirty="0" smtClean="0"/>
              <a:t>задачи </a:t>
            </a:r>
            <a:r>
              <a:rPr lang="ru-RU" dirty="0"/>
              <a:t>и </a:t>
            </a:r>
            <a:r>
              <a:rPr lang="ru-RU" dirty="0" smtClean="0"/>
              <a:t>результаты </a:t>
            </a:r>
            <a:r>
              <a:rPr lang="ru-RU" dirty="0"/>
              <a:t>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Цель модуля или программы </a:t>
            </a:r>
            <a:r>
              <a:rPr lang="ru-RU" dirty="0"/>
              <a:t>– это широкая общая формулировка учебных намерений преподавателя. Она указывает, что именно преподаватель планирует охватить в блоке обучения. Обычно цели описываются </a:t>
            </a:r>
            <a:r>
              <a:rPr lang="ru-RU" b="1" i="1" dirty="0"/>
              <a:t>с точки зрения преподавателя </a:t>
            </a:r>
            <a:r>
              <a:rPr lang="ru-RU" dirty="0"/>
              <a:t>с тем, чтобы показать общее содержание и направленность модуля. Например, целью модуля может быть: "познакомить школьников с основными принципами атомной структуры".</a:t>
            </a:r>
          </a:p>
        </p:txBody>
      </p:sp>
    </p:spTree>
    <p:extLst>
      <p:ext uri="{BB962C8B-B14F-4D97-AF65-F5344CB8AC3E}">
        <p14:creationId xmlns:p14="http://schemas.microsoft.com/office/powerpoint/2010/main" val="11458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Бертран Рассел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304256"/>
          </a:xfrm>
        </p:spPr>
        <p:txBody>
          <a:bodyPr/>
          <a:lstStyle/>
          <a:p>
            <a:pPr algn="ctr"/>
            <a:r>
              <a:rPr lang="ru-RU" altLang="ru-RU" dirty="0" smtClean="0"/>
              <a:t>Многие люди скорее умрут, чем начнут думать. </a:t>
            </a:r>
            <a:endParaRPr lang="ru-RU" altLang="ru-RU" dirty="0" smtClean="0"/>
          </a:p>
          <a:p>
            <a:pPr algn="ctr"/>
            <a:r>
              <a:rPr lang="ru-RU" altLang="ru-RU" dirty="0" smtClean="0"/>
              <a:t>И </a:t>
            </a:r>
            <a:r>
              <a:rPr lang="ru-RU" altLang="ru-RU" dirty="0" smtClean="0"/>
              <a:t>умирают, так и не начав.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705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altLang="ru-RU" dirty="0" smtClean="0"/>
              <a:t>Основные принципы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Образование, рассчитанное на перспективу, должно строиться на основе двух принципов: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dirty="0" smtClean="0"/>
              <a:t>умения быстро ориентироваться в стремительно растущем потоке информации и находить нужное;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dirty="0" smtClean="0"/>
              <a:t>умения осмыслить и применить полученную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269712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altLang="ru-RU" dirty="0"/>
              <a:t>Ч</a:t>
            </a:r>
            <a:r>
              <a:rPr lang="ru-RU" altLang="ru-RU" dirty="0" smtClean="0"/>
              <a:t>то формирует мышление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200" dirty="0" smtClean="0"/>
              <a:t>Психологи просили покупательниц в магазине выбрать одну из четырех пар колготок. </a:t>
            </a:r>
            <a:endParaRPr lang="en-US" altLang="ru-RU" sz="2200" dirty="0" smtClean="0"/>
          </a:p>
          <a:p>
            <a:pPr>
              <a:spcBef>
                <a:spcPts val="0"/>
              </a:spcBef>
            </a:pPr>
            <a:r>
              <a:rPr lang="ru-RU" altLang="ru-RU" sz="2200" dirty="0" smtClean="0"/>
              <a:t>Колготки, висевшие слева, предпочли 12 % женщин; те, что были правей, — 17 %; те, что были еще правей, — 31 %; а крайние справа — 40 %. </a:t>
            </a:r>
            <a:endParaRPr lang="en-US" altLang="ru-RU" sz="2200" dirty="0" smtClean="0"/>
          </a:p>
          <a:p>
            <a:pPr>
              <a:spcBef>
                <a:spcPts val="0"/>
              </a:spcBef>
            </a:pPr>
            <a:r>
              <a:rPr lang="ru-RU" altLang="ru-RU" sz="2200" dirty="0" smtClean="0"/>
              <a:t>Эти данные показывают, что у покупательниц имелись свои предпочтения. </a:t>
            </a:r>
            <a:endParaRPr lang="en-US" altLang="ru-RU" sz="2200" dirty="0" smtClean="0"/>
          </a:p>
          <a:p>
            <a:pPr>
              <a:spcBef>
                <a:spcPts val="0"/>
              </a:spcBef>
            </a:pPr>
            <a:r>
              <a:rPr lang="ru-RU" altLang="ru-RU" sz="2200" i="1" dirty="0" smtClean="0">
                <a:solidFill>
                  <a:srgbClr val="FF0000"/>
                </a:solidFill>
              </a:rPr>
              <a:t>Что самое интересное - все колготки были абсолютно одинаковыми. </a:t>
            </a:r>
            <a:endParaRPr lang="en-US" altLang="ru-RU" sz="2200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ru-RU" altLang="ru-RU" sz="2200" dirty="0" smtClean="0"/>
              <a:t>Выбор покупательниц определяло только место расположения товара, однако никто из них не отдавал себе в этом отчета. </a:t>
            </a:r>
            <a:endParaRPr lang="en-US" altLang="ru-RU" sz="2200" dirty="0" smtClean="0"/>
          </a:p>
          <a:p>
            <a:pPr>
              <a:spcBef>
                <a:spcPts val="0"/>
              </a:spcBef>
            </a:pPr>
            <a:r>
              <a:rPr lang="ru-RU" altLang="ru-RU" sz="2200" i="1" dirty="0" smtClean="0">
                <a:solidFill>
                  <a:srgbClr val="FF0000"/>
                </a:solidFill>
              </a:rPr>
              <a:t>Люди не подозревают о многом из того, что формирует их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51881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ТРКМЧП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Технология «Развитие критического мышления через чтение и письмо» (ТРКМЧП) была разработана учеными и преподавателями </a:t>
            </a:r>
            <a:r>
              <a:rPr lang="ru-RU" dirty="0" err="1" smtClean="0"/>
              <a:t>Хобарт&amp;Вильям</a:t>
            </a:r>
            <a:r>
              <a:rPr lang="ru-RU" dirty="0" smtClean="0"/>
              <a:t> Смит Колледж и Университета штата Северная Айова (США). </a:t>
            </a:r>
          </a:p>
          <a:p>
            <a:r>
              <a:rPr lang="ru-RU" dirty="0" smtClean="0"/>
              <a:t>В России появилась в 1997 году. Ее используют педагоги в Москве, Санкт-Петербурге, Самаре, Нижнем Новгороде, Новосибирске и других городах.</a:t>
            </a:r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http://o-ch.ru/reviews/critiacal/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1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выбор темы исследования;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формулировка проблемы исследования;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определение целей и задач;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формулировка гипотезы исследования;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написание научного текста;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понимание основных правил презентации результатов научного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53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altLang="ru-RU" dirty="0" smtClean="0"/>
              <a:t>Темы для школьных проектов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altLang="ru-RU" dirty="0" smtClean="0"/>
              <a:t>Жизнь и творчество М.И. Цветаевой</a:t>
            </a:r>
          </a:p>
          <a:p>
            <a:r>
              <a:rPr lang="ru-RU" altLang="ru-RU" dirty="0" smtClean="0"/>
              <a:t>Литературная карта России  </a:t>
            </a:r>
          </a:p>
          <a:p>
            <a:r>
              <a:rPr lang="ru-RU" altLang="ru-RU" dirty="0" smtClean="0"/>
              <a:t>Жилища народов мира</a:t>
            </a:r>
          </a:p>
          <a:p>
            <a:r>
              <a:rPr lang="ru-RU" altLang="ru-RU" dirty="0" smtClean="0"/>
              <a:t>Музыка и география</a:t>
            </a:r>
          </a:p>
          <a:p>
            <a:r>
              <a:rPr lang="ru-RU" altLang="ru-RU" dirty="0" smtClean="0"/>
              <a:t>Занимательная физика</a:t>
            </a:r>
          </a:p>
          <a:p>
            <a:r>
              <a:rPr lang="ru-RU" altLang="ru-RU" dirty="0" smtClean="0"/>
              <a:t>Знаменитые напитки – «плюсы» и «минусы»</a:t>
            </a:r>
          </a:p>
          <a:p>
            <a:r>
              <a:rPr lang="ru-RU" altLang="ru-RU" dirty="0" smtClean="0"/>
              <a:t>Что скрывается за буквой «Е»</a:t>
            </a:r>
          </a:p>
          <a:p>
            <a:r>
              <a:rPr lang="ru-RU" altLang="ru-RU" dirty="0" smtClean="0"/>
              <a:t>История партизанского движения в России</a:t>
            </a:r>
          </a:p>
          <a:p>
            <a:r>
              <a:rPr lang="ru-RU" altLang="ru-RU" dirty="0" smtClean="0"/>
              <a:t>Россияне – это кто?</a:t>
            </a:r>
          </a:p>
          <a:p>
            <a:r>
              <a:rPr lang="ru-RU" altLang="ru-RU" dirty="0" smtClean="0"/>
              <a:t>Как устроен Интернет?</a:t>
            </a:r>
          </a:p>
          <a:p>
            <a:r>
              <a:rPr lang="ru-RU" altLang="ru-RU" dirty="0" smtClean="0"/>
              <a:t>Влияние СМИ на формирование нравственности</a:t>
            </a:r>
          </a:p>
          <a:p>
            <a:r>
              <a:rPr lang="ru-RU" altLang="ru-RU" dirty="0" smtClean="0"/>
              <a:t>«Твори добро»</a:t>
            </a:r>
          </a:p>
          <a:p>
            <a:r>
              <a:rPr lang="ru-RU" altLang="ru-RU" dirty="0" smtClean="0"/>
              <a:t>Туризм – путешествие, отдых, познание</a:t>
            </a:r>
          </a:p>
          <a:p>
            <a:r>
              <a:rPr lang="ru-RU" altLang="ru-RU" dirty="0" smtClean="0"/>
              <a:t>Городской транспорт</a:t>
            </a:r>
          </a:p>
          <a:p>
            <a:r>
              <a:rPr lang="ru-RU" altLang="ru-RU" dirty="0" smtClean="0"/>
              <a:t>Корни добра и зла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4994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Пример: пособие по проектной деятельности для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Поисковый этап. На данном этапе необходимо:</a:t>
            </a:r>
          </a:p>
          <a:p>
            <a:r>
              <a:rPr lang="ru-RU" dirty="0" smtClean="0"/>
              <a:t>1. Найти информацию по теме.</a:t>
            </a:r>
          </a:p>
          <a:p>
            <a:r>
              <a:rPr lang="ru-RU" dirty="0" smtClean="0"/>
              <a:t>2. Отобрать необходимые источники информации: словари, энциклопедии, справочники, Интернет – ресурсы.</a:t>
            </a:r>
          </a:p>
          <a:p>
            <a:r>
              <a:rPr lang="ru-RU" dirty="0" smtClean="0"/>
              <a:t>3. Сопоставить и отобрать информацию, полученную из разных источников, структурировать ее и выделить главное.</a:t>
            </a:r>
          </a:p>
          <a:p>
            <a:r>
              <a:rPr lang="ru-RU" dirty="0" smtClean="0"/>
              <a:t>4. Сформулировать ключевые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7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ошибка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Здесь все поставлено с ног на голову. Для поиска информации уже должны быть правильно сформулированы ключевые слова (и именно эти слова должны входить в название работы). Только правильный выбор ключевых слов позволяет гарантировать выдачу релевантной информации в интернете.</a:t>
            </a:r>
          </a:p>
          <a:p>
            <a:r>
              <a:rPr lang="ru-RU" dirty="0" smtClean="0"/>
              <a:t>     Именно правильный выбор ключевых слов обеспечит правильный выбор основных источников информации (и, соответственно, даст возможность найти информацию по теме).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6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Таксономия </a:t>
            </a:r>
            <a:r>
              <a:rPr lang="ru-RU" dirty="0" err="1" smtClean="0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Критический анализ информации из разных источников в соответствии с таксономией учебных целей </a:t>
            </a:r>
            <a:r>
              <a:rPr lang="ru-RU" dirty="0" err="1" smtClean="0"/>
              <a:t>Блума</a:t>
            </a:r>
            <a:r>
              <a:rPr lang="ru-RU" dirty="0" smtClean="0"/>
              <a:t> относится к высшему – шестому уровню, тогда как понимание – ко второму. </a:t>
            </a:r>
          </a:p>
          <a:p>
            <a:endParaRPr lang="ru-RU" dirty="0"/>
          </a:p>
          <a:p>
            <a:r>
              <a:rPr lang="ru-RU" dirty="0" smtClean="0"/>
              <a:t>Нам представляется, что наивно требовать от школьников такого умения на этапе, когда только формируются их исследовательские навыки.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719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62" y="83671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Пример: рекомендации для проведения учебного научного исследования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762" y="2060848"/>
            <a:ext cx="8379709" cy="4525963"/>
          </a:xfrm>
        </p:spPr>
        <p:txBody>
          <a:bodyPr/>
          <a:lstStyle/>
          <a:p>
            <a:r>
              <a:rPr lang="ru-RU" dirty="0" smtClean="0"/>
              <a:t>I этап: выбор темы проекта</a:t>
            </a:r>
          </a:p>
          <a:p>
            <a:r>
              <a:rPr lang="ru-RU" dirty="0" smtClean="0"/>
              <a:t>II этап: сбор информации</a:t>
            </a:r>
          </a:p>
          <a:p>
            <a:r>
              <a:rPr lang="ru-RU" dirty="0" smtClean="0"/>
              <a:t>III этап: </a:t>
            </a:r>
            <a:r>
              <a:rPr lang="ru-RU" b="1" i="1" dirty="0" smtClean="0"/>
              <a:t>обдумывание плана работы над проектом</a:t>
            </a:r>
          </a:p>
          <a:p>
            <a:r>
              <a:rPr lang="ru-RU" dirty="0" smtClean="0"/>
              <a:t>IV этап: реализация проекта</a:t>
            </a:r>
          </a:p>
          <a:p>
            <a:r>
              <a:rPr lang="ru-RU" dirty="0" smtClean="0"/>
              <a:t>     Несомненно, план работы – это то, с чего начинается любая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6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Цели, задачи и результаты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b="1" i="1" dirty="0"/>
              <a:t>Задача модуля или программы </a:t>
            </a:r>
            <a:r>
              <a:rPr lang="ru-RU" sz="2400" dirty="0"/>
              <a:t>– </a:t>
            </a:r>
            <a:r>
              <a:rPr lang="ru-RU" sz="2400" dirty="0"/>
              <a:t>это, как правило, конкретная формулировка учебных намерений. Она относится к одной из конкретных областей, которую преподаватель намерен охватить в блоке обучения.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Например</a:t>
            </a:r>
            <a:r>
              <a:rPr lang="ru-RU" sz="2400" dirty="0"/>
              <a:t>, одной из задач модуля может быть: "школьники будут понимать влияние поведения и образа жизни на локальную и глобальную окружающую среду".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Таким образом, </a:t>
            </a:r>
            <a:r>
              <a:rPr lang="ru-RU" sz="2400" b="1" i="1" dirty="0"/>
              <a:t>цель</a:t>
            </a:r>
            <a:r>
              <a:rPr lang="ru-RU" sz="2400" dirty="0"/>
              <a:t> модуля означает его общее учебное намерение, в то время как </a:t>
            </a:r>
            <a:r>
              <a:rPr lang="ru-RU" sz="2400" b="1" i="1" dirty="0"/>
              <a:t>задача</a:t>
            </a:r>
            <a:r>
              <a:rPr lang="ru-RU" sz="2400" dirty="0"/>
              <a:t> модуля дает более конкретную информацию о том, что планируется достичь преподаванием модуля.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20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Часто встречающиеся ошибки на этапе формулировки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как действие (например, проведение опроса);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в качестве задачи разработки методики;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не соответствует заявленной цели;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не сужена или излишне детализирована;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указаны конкретно ожидаемые результаты. 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42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76" y="83671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Пример: название доклада «Игры в зеркале литературы разных эпох»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63" y="1844824"/>
            <a:ext cx="8229600" cy="4525963"/>
          </a:xfrm>
        </p:spPr>
        <p:txBody>
          <a:bodyPr/>
          <a:lstStyle/>
          <a:p>
            <a:r>
              <a:rPr lang="ru-RU" dirty="0" smtClean="0"/>
              <a:t>Образ зеркала в произведениях детской литературы</a:t>
            </a:r>
          </a:p>
          <a:p>
            <a:r>
              <a:rPr lang="ru-RU" dirty="0" smtClean="0"/>
              <a:t>Образ зеркала в произведениях художественной литературы</a:t>
            </a:r>
          </a:p>
          <a:p>
            <a:r>
              <a:rPr lang="ru-RU" dirty="0" smtClean="0"/>
              <a:t>Человек в зеркале искусств</a:t>
            </a:r>
          </a:p>
          <a:p>
            <a:r>
              <a:rPr lang="ru-RU" dirty="0" smtClean="0"/>
              <a:t>Исследовательская работа по литературе и психологии</a:t>
            </a:r>
          </a:p>
          <a:p>
            <a:r>
              <a:rPr lang="ru-RU" dirty="0" smtClean="0"/>
              <a:t>Игра в искусстве и литературе</a:t>
            </a:r>
          </a:p>
          <a:p>
            <a:r>
              <a:rPr lang="ru-RU" dirty="0" smtClean="0"/>
              <a:t>Женщины и зеркала в изобразительном искусстве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3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Запрос: Игры литература разных эпох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Детская игра как отражение истории и быта</a:t>
            </a:r>
          </a:p>
          <a:p>
            <a:r>
              <a:rPr lang="ru-RU" dirty="0" smtClean="0"/>
              <a:t>Игры в светских гостиных Петербурга в 19 веке </a:t>
            </a:r>
          </a:p>
          <a:p>
            <a:r>
              <a:rPr lang="ru-RU" dirty="0" smtClean="0"/>
              <a:t>Литературно-историческая игра</a:t>
            </a:r>
          </a:p>
          <a:p>
            <a:r>
              <a:rPr lang="ru-RU" dirty="0" smtClean="0"/>
              <a:t>Психолого-педагогические основы исторических игр </a:t>
            </a:r>
          </a:p>
          <a:p>
            <a:r>
              <a:rPr lang="ru-RU" dirty="0" smtClean="0"/>
              <a:t>Учебник по истории в играх </a:t>
            </a:r>
          </a:p>
          <a:p>
            <a:r>
              <a:rPr lang="ru-RU" dirty="0" smtClean="0"/>
              <a:t>Периодизация мировой литературы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642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Запрос: Игры в художественных произведениях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ru-RU" dirty="0" smtClean="0"/>
              <a:t>Игра в искусстве и литературе</a:t>
            </a:r>
          </a:p>
          <a:p>
            <a:r>
              <a:rPr lang="ru-RU" dirty="0" smtClean="0"/>
              <a:t>Курсовая работа «Тема игры в русской литературе»</a:t>
            </a:r>
          </a:p>
          <a:p>
            <a:r>
              <a:rPr lang="ru-RU" dirty="0" smtClean="0"/>
              <a:t>Языковая игра в художественных текстах XIX века</a:t>
            </a:r>
          </a:p>
          <a:p>
            <a:r>
              <a:rPr lang="ru-RU" dirty="0" smtClean="0"/>
              <a:t>Языковая игра в художественной литературе</a:t>
            </a:r>
          </a:p>
          <a:p>
            <a:r>
              <a:rPr lang="ru-RU" dirty="0" smtClean="0"/>
              <a:t>Олимпийские игры в художественной литературе</a:t>
            </a:r>
          </a:p>
          <a:p>
            <a:r>
              <a:rPr lang="ru-RU" dirty="0" smtClean="0"/>
              <a:t>Психология азарта. Тема игры в русской литературе XIX 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537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antiplagiat.ru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937" t="21985" r="5150" b="4744"/>
          <a:stretch/>
        </p:blipFill>
        <p:spPr>
          <a:xfrm>
            <a:off x="362710" y="1772816"/>
            <a:ext cx="8418579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226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http://ru.readability.io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636"/>
          <a:stretch/>
        </p:blipFill>
        <p:spPr>
          <a:xfrm>
            <a:off x="534380" y="1772816"/>
            <a:ext cx="8075240" cy="4286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54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ссе на тему "Человек и природа"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9696" t="17674" r="19696" b="4744"/>
          <a:stretch/>
        </p:blipFill>
        <p:spPr>
          <a:xfrm>
            <a:off x="1403648" y="1628800"/>
            <a:ext cx="6336704" cy="4562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168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Весьма часто школьники (да и научные руководители) забывают, что перед началом работы уже должна быть сформулирована гипотеза, доказательству которой и посвящена работа. Искать надо в первую очередь не просто литературу, а именно ту, которая подтверждает гипотезу исследования.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59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Достаточно часто исследовательские проекты школьников носят описательный характер. Дается, фактически, некий обзор по теме.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Следует ли категорически отвергать такие работы?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На наш взгляд, они имеют право на существование, но при одном условии: в процессе выполнения работы школьник освоил методику правильного поиска информации в интернете.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По сути, это первый этап любого исследовательского проекта.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Достаточно часто учитель уделяет мало внимания методике поиска, акцентируя внимание только на результатах. Однако, именно методика, в значительной степени, и определяет результат.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Эдуард Бернштейн: «Движение — всё, цель — ничто».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35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Семантический анализ текста</a:t>
            </a:r>
            <a:r>
              <a:rPr lang="en-US" dirty="0" smtClean="0"/>
              <a:t> https://advego.com/text/seo/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306" t="10475" r="11134" b="5451"/>
          <a:stretch/>
        </p:blipFill>
        <p:spPr>
          <a:xfrm>
            <a:off x="1151620" y="1916832"/>
            <a:ext cx="6840760" cy="4117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2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Цели, задачи и результаты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/>
              <a:t>Термин </a:t>
            </a:r>
            <a:r>
              <a:rPr lang="ru-RU" sz="2400" b="1" i="1" dirty="0"/>
              <a:t>"задача", </a:t>
            </a:r>
            <a:r>
              <a:rPr lang="ru-RU" sz="2400" dirty="0"/>
              <a:t>как правило, усложняет ситуацию, поскольку задачи могут описываться в терминах учебных намерений преподавателя или в терминах ожидаемого </a:t>
            </a:r>
            <a:r>
              <a:rPr lang="ru-RU" sz="2400" dirty="0" smtClean="0"/>
              <a:t>результата обучения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Результаты </a:t>
            </a:r>
            <a:r>
              <a:rPr lang="ru-RU" sz="2400" b="1" i="1" dirty="0"/>
              <a:t>обучения </a:t>
            </a:r>
            <a:r>
              <a:rPr lang="ru-RU" sz="2400" dirty="0"/>
              <a:t>– это точное и ясное описание того, что должен знать, понимать и быть в состоянии делать учащийся в результате </a:t>
            </a:r>
            <a:r>
              <a:rPr lang="ru-RU" sz="2400" dirty="0" smtClean="0"/>
              <a:t>обучения.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Одно из </a:t>
            </a:r>
            <a:r>
              <a:rPr lang="ru-RU" sz="2400" dirty="0" smtClean="0"/>
              <a:t>преимуществ </a:t>
            </a:r>
            <a:r>
              <a:rPr lang="ru-RU" sz="2400" dirty="0"/>
              <a:t>результатов обучения в том, что они представляют собой четкие формулировки того, что должен достигнуть учащийся, и как он будет демонстрировать это достижение</a:t>
            </a:r>
            <a:r>
              <a:rPr lang="ru-RU" sz="2400" dirty="0" smtClean="0"/>
              <a:t>. В </a:t>
            </a:r>
            <a:r>
              <a:rPr lang="ru-RU" sz="2400" dirty="0"/>
              <a:t>связи с результатами обучения </a:t>
            </a:r>
            <a:r>
              <a:rPr lang="ru-RU" sz="2400" dirty="0" smtClean="0"/>
              <a:t>используется </a:t>
            </a:r>
            <a:r>
              <a:rPr lang="ru-RU" sz="2400" dirty="0"/>
              <a:t>термин </a:t>
            </a:r>
            <a:r>
              <a:rPr lang="ru-RU" sz="2400" b="1" i="1" dirty="0"/>
              <a:t>"компетенция".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Advego.com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63" t="16737" r="34701" b="54495"/>
          <a:stretch/>
        </p:blipFill>
        <p:spPr>
          <a:xfrm>
            <a:off x="597158" y="2348880"/>
            <a:ext cx="7949683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839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Advego.com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09" t="46571" r="37504" b="12503"/>
          <a:stretch/>
        </p:blipFill>
        <p:spPr>
          <a:xfrm>
            <a:off x="537069" y="1772816"/>
            <a:ext cx="8069862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296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– добро или зло?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742" t="16796" r="13621" b="16020"/>
          <a:stretch/>
        </p:blipFill>
        <p:spPr>
          <a:xfrm>
            <a:off x="1655676" y="1700808"/>
            <a:ext cx="5832648" cy="4187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08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Таксономия </a:t>
            </a:r>
            <a:r>
              <a:rPr lang="ru-RU" dirty="0" err="1" smtClean="0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08912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/>
              <a:t>Задача </a:t>
            </a:r>
            <a:r>
              <a:rPr lang="ru-RU" sz="2400" dirty="0" smtClean="0"/>
              <a:t>описания </a:t>
            </a:r>
            <a:r>
              <a:rPr lang="ru-RU" sz="2400" b="1" i="1" dirty="0"/>
              <a:t>результатов обучения </a:t>
            </a:r>
            <a:r>
              <a:rPr lang="ru-RU" sz="2400" dirty="0"/>
              <a:t>существенно упростилась благодаря работам Бенджамина </a:t>
            </a:r>
            <a:r>
              <a:rPr lang="ru-RU" sz="2400" dirty="0" err="1"/>
              <a:t>Блума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 err="1" smtClean="0"/>
              <a:t>Блум</a:t>
            </a:r>
            <a:r>
              <a:rPr lang="ru-RU" sz="2400" dirty="0" smtClean="0"/>
              <a:t> предложил использовать термин </a:t>
            </a:r>
            <a:r>
              <a:rPr lang="ru-RU" sz="2400" b="1" i="1" dirty="0" smtClean="0"/>
              <a:t>«уровни </a:t>
            </a:r>
            <a:r>
              <a:rPr lang="ru-RU" sz="2400" b="1" i="1" dirty="0"/>
              <a:t>мыслительного </a:t>
            </a:r>
            <a:r>
              <a:rPr lang="ru-RU" sz="2400" b="1" i="1" dirty="0" smtClean="0"/>
              <a:t>поведения» </a:t>
            </a:r>
            <a:r>
              <a:rPr lang="ru-RU" sz="2400" dirty="0"/>
              <a:t>- от простого воспроизведения фактов </a:t>
            </a:r>
            <a:r>
              <a:rPr lang="ru-RU" sz="2400" dirty="0" smtClean="0"/>
              <a:t>на </a:t>
            </a:r>
            <a:r>
              <a:rPr lang="ru-RU" sz="2400" dirty="0"/>
              <a:t>низшем уровне до процесса анализа и оценки на высшем</a:t>
            </a:r>
            <a:r>
              <a:rPr lang="ru-RU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/>
              <a:t>Таксономия описывает, как, опираясь на предшествующее обучение, мы </a:t>
            </a:r>
            <a:r>
              <a:rPr lang="ru-RU" sz="2400" b="1" i="1" dirty="0" smtClean="0"/>
              <a:t>развиваем </a:t>
            </a:r>
            <a:r>
              <a:rPr lang="ru-RU" sz="2400" b="1" i="1" dirty="0"/>
              <a:t>более сложные уровни понимания.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3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Таксономия </a:t>
            </a:r>
            <a:r>
              <a:rPr lang="ru-RU" dirty="0" err="1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ru-RU" sz="3600" dirty="0"/>
              <a:t>6. Оценка</a:t>
            </a:r>
          </a:p>
          <a:p>
            <a:pPr lvl="3"/>
            <a:r>
              <a:rPr lang="ru-RU" sz="3600" dirty="0"/>
              <a:t>5. Синтез</a:t>
            </a:r>
          </a:p>
          <a:p>
            <a:pPr lvl="3"/>
            <a:r>
              <a:rPr lang="ru-RU" sz="3600" dirty="0"/>
              <a:t>4. Анализ</a:t>
            </a:r>
          </a:p>
          <a:p>
            <a:pPr lvl="3"/>
            <a:r>
              <a:rPr lang="ru-RU" sz="3600" dirty="0"/>
              <a:t>3. Применение</a:t>
            </a:r>
          </a:p>
          <a:p>
            <a:pPr lvl="3"/>
            <a:r>
              <a:rPr lang="ru-RU" sz="3600" dirty="0"/>
              <a:t>2. Понимание</a:t>
            </a:r>
          </a:p>
          <a:p>
            <a:pPr lvl="3"/>
            <a:r>
              <a:rPr lang="ru-RU" sz="3600" dirty="0"/>
              <a:t>1. Знание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Таксономия </a:t>
            </a:r>
            <a:r>
              <a:rPr lang="ru-RU" dirty="0" err="1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891682"/>
          </a:xfrm>
        </p:spPr>
        <p:txBody>
          <a:bodyPr/>
          <a:lstStyle/>
          <a:p>
            <a:r>
              <a:rPr lang="ru-RU" dirty="0"/>
              <a:t>Таксономия </a:t>
            </a:r>
            <a:r>
              <a:rPr lang="ru-RU" dirty="0" err="1"/>
              <a:t>Блума</a:t>
            </a:r>
            <a:r>
              <a:rPr lang="ru-RU" dirty="0"/>
              <a:t> </a:t>
            </a:r>
            <a:r>
              <a:rPr lang="ru-RU" dirty="0"/>
              <a:t>– </a:t>
            </a:r>
            <a:r>
              <a:rPr lang="ru-RU" dirty="0"/>
              <a:t>это </a:t>
            </a:r>
            <a:r>
              <a:rPr lang="ru-RU" b="1" i="1" dirty="0"/>
              <a:t>не просто схема классификации. </a:t>
            </a:r>
            <a:endParaRPr lang="ru-RU" b="1" i="1" dirty="0" smtClean="0"/>
          </a:p>
          <a:p>
            <a:r>
              <a:rPr lang="ru-RU" dirty="0" smtClean="0"/>
              <a:t>Это </a:t>
            </a:r>
            <a:r>
              <a:rPr lang="ru-RU" dirty="0"/>
              <a:t>попытка </a:t>
            </a:r>
            <a:r>
              <a:rPr lang="ru-RU" b="1" i="1" dirty="0"/>
              <a:t>организовать различные мыслительные процессы как иерархию</a:t>
            </a:r>
            <a:r>
              <a:rPr lang="ru-RU" dirty="0"/>
              <a:t>. В этой иерархии, каждый уровень зависит от способности учащегося работать на этом уровне или уровнях, ниже его.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чтобы учащийся мог применить знания (уровень 3), он должен иметь необходимую информацию (уровень 1) и обладать ее пониманием (уровень 2).</a:t>
            </a:r>
          </a:p>
        </p:txBody>
      </p:sp>
    </p:spTree>
    <p:extLst>
      <p:ext uri="{BB962C8B-B14F-4D97-AF65-F5344CB8AC3E}">
        <p14:creationId xmlns:p14="http://schemas.microsoft.com/office/powerpoint/2010/main" val="28489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Таксономия </a:t>
            </a:r>
            <a:r>
              <a:rPr lang="ru-RU" dirty="0" err="1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Таксономия </a:t>
            </a:r>
            <a:r>
              <a:rPr lang="ru-RU" dirty="0" err="1"/>
              <a:t>Блума</a:t>
            </a:r>
            <a:r>
              <a:rPr lang="ru-RU" dirty="0"/>
              <a:t> часто используется для о</a:t>
            </a:r>
            <a:r>
              <a:rPr lang="ru-RU" dirty="0" smtClean="0"/>
              <a:t>писания </a:t>
            </a:r>
            <a:r>
              <a:rPr lang="ru-RU" dirty="0"/>
              <a:t>результатов обучения, поскольку она обеспечивает </a:t>
            </a:r>
            <a:r>
              <a:rPr lang="ru-RU" b="1" i="1" dirty="0"/>
              <a:t>готовую структуру и список глаголов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утверждать, что использование правильных глаголов - это ключ к успешному о</a:t>
            </a:r>
            <a:r>
              <a:rPr lang="ru-RU" dirty="0" smtClean="0"/>
              <a:t>писанию </a:t>
            </a:r>
            <a:r>
              <a:rPr lang="ru-RU" dirty="0"/>
              <a:t>результатов обучения. 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25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ru-RU" sz="2400" dirty="0" smtClean="0"/>
              <a:t>способность </a:t>
            </a:r>
            <a:r>
              <a:rPr lang="ru-RU" sz="2400" dirty="0"/>
              <a:t>воспроизвести или запомнить факты, не обязательно понимая их. </a:t>
            </a:r>
            <a:endParaRPr lang="ru-RU" sz="2400" dirty="0" smtClean="0"/>
          </a:p>
          <a:p>
            <a:r>
              <a:rPr lang="ru-RU" sz="2400" dirty="0" smtClean="0"/>
              <a:t>Некоторые </a:t>
            </a:r>
            <a:r>
              <a:rPr lang="ru-RU" sz="2400" dirty="0"/>
              <a:t>активные глаголы, используемые для оценки знания.</a:t>
            </a:r>
          </a:p>
          <a:p>
            <a:r>
              <a:rPr lang="ru-RU" sz="2400" dirty="0"/>
              <a:t>Систематизировать, собирать, определить, описать, воспроизвести, перечислить, проанализировать, установить, </a:t>
            </a:r>
            <a:r>
              <a:rPr lang="ru-RU" sz="2400" dirty="0" err="1"/>
              <a:t>категоризировать</a:t>
            </a:r>
            <a:r>
              <a:rPr lang="ru-RU" sz="2400" dirty="0"/>
              <a:t>, запоминать, назвать, упорядочить, обрисовать, представить, ссылаться, вспомнить, распознавать, фиксировать, рассказать, соотнести, повторить, воспроизвести, показать, сформулировать, сообщить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_видео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вебинара</Template>
  <TotalTime>704</TotalTime>
  <Words>2086</Words>
  <Application>Microsoft Office PowerPoint</Application>
  <PresentationFormat>Экран (4:3)</PresentationFormat>
  <Paragraphs>188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Презентация_видеолекции</vt:lpstr>
      <vt:lpstr>Презентация PowerPoint</vt:lpstr>
      <vt:lpstr>Цели, задачи и результаты обучения</vt:lpstr>
      <vt:lpstr>Цели, задачи и результаты обучения</vt:lpstr>
      <vt:lpstr>Цели, задачи и результаты обучения</vt:lpstr>
      <vt:lpstr>Таксономия Блума</vt:lpstr>
      <vt:lpstr>Таксономия Блума</vt:lpstr>
      <vt:lpstr>Таксономия Блума</vt:lpstr>
      <vt:lpstr>Таксономия Блума</vt:lpstr>
      <vt:lpstr>Знание </vt:lpstr>
      <vt:lpstr>Знание</vt:lpstr>
      <vt:lpstr>Понимание </vt:lpstr>
      <vt:lpstr>Понимание </vt:lpstr>
      <vt:lpstr>Применение </vt:lpstr>
      <vt:lpstr>Применение </vt:lpstr>
      <vt:lpstr>Анализ </vt:lpstr>
      <vt:lpstr>Анализ </vt:lpstr>
      <vt:lpstr>Синтез </vt:lpstr>
      <vt:lpstr>Оценка </vt:lpstr>
      <vt:lpstr>Основная цель исследования PISA </vt:lpstr>
      <vt:lpstr>Бертран Рассел</vt:lpstr>
      <vt:lpstr>Основные принципы</vt:lpstr>
      <vt:lpstr>Что формирует мышление</vt:lpstr>
      <vt:lpstr>Технология ТРКМЧП</vt:lpstr>
      <vt:lpstr>Основные этапы проекта</vt:lpstr>
      <vt:lpstr>Темы для школьных проектов</vt:lpstr>
      <vt:lpstr>Пример: пособие по проектной деятельности для школьников</vt:lpstr>
      <vt:lpstr>В чем ошибка</vt:lpstr>
      <vt:lpstr>Таксономия Блума</vt:lpstr>
      <vt:lpstr>Пример: рекомендации для проведения учебного научного исследования </vt:lpstr>
      <vt:lpstr>Часто встречающиеся ошибки на этапе формулировки задачи</vt:lpstr>
      <vt:lpstr>Пример: название доклада «Игры в зеркале литературы разных эпох»</vt:lpstr>
      <vt:lpstr>Запрос: Игры литература разных эпох</vt:lpstr>
      <vt:lpstr>Запрос: Игры в художественных произведениях</vt:lpstr>
      <vt:lpstr>antiplagiat.ru </vt:lpstr>
      <vt:lpstr>http://ru.readability.io</vt:lpstr>
      <vt:lpstr>Эссе на тему "Человек и природа"</vt:lpstr>
      <vt:lpstr>Гипотеза исследования</vt:lpstr>
      <vt:lpstr>Распространенные ошибки</vt:lpstr>
      <vt:lpstr>Семантический анализ текста https://advego.com/text/seo/</vt:lpstr>
      <vt:lpstr>Advego.com</vt:lpstr>
      <vt:lpstr>Advego.com</vt:lpstr>
      <vt:lpstr>Интернет – добро или зло?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ИКТ для организации проектной деятельности школьников основной и старшей школы</dc:title>
  <dc:creator>Michael Chapovalov</dc:creator>
  <cp:lastModifiedBy>Анастасия Черепнева</cp:lastModifiedBy>
  <cp:revision>69</cp:revision>
  <dcterms:created xsi:type="dcterms:W3CDTF">2018-01-08T13:43:06Z</dcterms:created>
  <dcterms:modified xsi:type="dcterms:W3CDTF">2018-04-20T11:03:44Z</dcterms:modified>
</cp:coreProperties>
</file>