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2" r:id="rId2"/>
    <p:sldId id="447" r:id="rId3"/>
    <p:sldId id="448" r:id="rId4"/>
    <p:sldId id="439" r:id="rId5"/>
    <p:sldId id="450" r:id="rId6"/>
    <p:sldId id="460" r:id="rId7"/>
    <p:sldId id="461" r:id="rId8"/>
    <p:sldId id="459" r:id="rId9"/>
    <p:sldId id="463" r:id="rId10"/>
    <p:sldId id="462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4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8"/>
    <p:restoredTop sz="93762"/>
  </p:normalViewPr>
  <p:slideViewPr>
    <p:cSldViewPr snapToGrid="0" snapToObjects="1">
      <p:cViewPr>
        <p:scale>
          <a:sx n="79" d="100"/>
          <a:sy n="79" d="100"/>
        </p:scale>
        <p:origin x="-11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3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90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8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9</a:t>
            </a:r>
            <a:r>
              <a:rPr lang="ru-RU" baseline="0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97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9</a:t>
            </a:r>
            <a:r>
              <a:rPr lang="ru-RU" baseline="0" dirty="0" smtClean="0"/>
              <a:t>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1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9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28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10</a:t>
            </a:r>
            <a:r>
              <a:rPr lang="ru-RU" baseline="0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12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10</a:t>
            </a:r>
            <a:r>
              <a:rPr lang="ru-RU" baseline="0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4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10</a:t>
            </a:r>
            <a:r>
              <a:rPr lang="ru-RU" baseline="0" dirty="0" smtClean="0"/>
              <a:t>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3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8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11</a:t>
            </a:r>
            <a:r>
              <a:rPr lang="ru-RU" baseline="0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5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9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80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9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ru-RU" baseline="0" smtClean="0"/>
              <a:t>80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9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1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smtClean="0"/>
              <a:t>86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7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88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8</a:t>
            </a:r>
            <a:r>
              <a:rPr lang="ru-RU" baseline="0" dirty="0" smtClean="0"/>
              <a:t>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9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smtClean="0"/>
              <a:t>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6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80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14</a:t>
            </a:r>
            <a:r>
              <a:rPr lang="ru-RU" sz="2800" b="1" dirty="0" smtClean="0">
                <a:solidFill>
                  <a:srgbClr val="FFC000"/>
                </a:solidFill>
              </a:rPr>
              <a:t> февраля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2109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</a:t>
            </a:r>
            <a:r>
              <a:rPr lang="en-US" sz="8800" b="1" dirty="0" smtClean="0"/>
              <a:t>3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1, глава </a:t>
            </a:r>
            <a:r>
              <a:rPr lang="de-DE" b="1" dirty="0" smtClean="0"/>
              <a:t>2</a:t>
            </a:r>
            <a:r>
              <a:rPr lang="ru-RU" b="1" dirty="0" smtClean="0"/>
              <a:t>, </a:t>
            </a:r>
            <a:r>
              <a:rPr lang="de-DE" b="1" dirty="0" smtClean="0"/>
              <a:t>c. 79</a:t>
            </a:r>
            <a:r>
              <a:rPr lang="de-DE" dirty="0" smtClean="0"/>
              <a:t>–</a:t>
            </a:r>
            <a:r>
              <a:rPr lang="de-DE" b="1" dirty="0" smtClean="0"/>
              <a:t>118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2879394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017836"/>
            <a:ext cx="8900862" cy="4442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Е</a:t>
            </a:r>
            <a:r>
              <a:rPr lang="ru-RU" sz="3200" dirty="0" smtClean="0"/>
              <a:t>сли </a:t>
            </a:r>
            <a:r>
              <a:rPr lang="ru-RU" sz="3200" dirty="0"/>
              <a:t>мы </a:t>
            </a:r>
            <a:r>
              <a:rPr lang="ru-RU" sz="3600" b="1" dirty="0"/>
              <a:t>не хотим</a:t>
            </a:r>
            <a:r>
              <a:rPr lang="ru-RU" sz="3200" dirty="0"/>
              <a:t>, чтобы наших детей били и </a:t>
            </a:r>
            <a:r>
              <a:rPr lang="ru-RU" sz="3200" dirty="0" smtClean="0"/>
              <a:t>угрожали </a:t>
            </a:r>
            <a:r>
              <a:rPr lang="ru-RU" sz="3200" dirty="0"/>
              <a:t>им битьем, значит, </a:t>
            </a:r>
            <a:r>
              <a:rPr lang="ru-RU" sz="3600" b="1" dirty="0"/>
              <a:t>мы с вами верим в то, что человека </a:t>
            </a:r>
            <a:r>
              <a:rPr lang="ru-RU" sz="3600" b="1" dirty="0" smtClean="0"/>
              <a:t>можно </a:t>
            </a:r>
            <a:r>
              <a:rPr lang="ru-RU" sz="3600" b="1" dirty="0"/>
              <a:t>обучить и воспитать без страха</a:t>
            </a:r>
            <a:r>
              <a:rPr lang="ru-RU" sz="3200" dirty="0"/>
              <a:t>, верим в то, что ребенка </a:t>
            </a:r>
            <a:r>
              <a:rPr lang="ru-RU" sz="3200" dirty="0" smtClean="0"/>
              <a:t>не нужно</a:t>
            </a:r>
            <a:r>
              <a:rPr lang="ru-RU" sz="3200" dirty="0"/>
              <a:t>, не обязательно держать в страхе, что не страх </a:t>
            </a:r>
            <a:r>
              <a:rPr lang="ru-RU" sz="3200" dirty="0" smtClean="0"/>
              <a:t>перед земным </a:t>
            </a:r>
            <a:r>
              <a:rPr lang="ru-RU" sz="3200" dirty="0"/>
              <a:t>и загробным наказанием держит человека в </a:t>
            </a:r>
            <a:r>
              <a:rPr lang="ru-RU" sz="3200" dirty="0" smtClean="0"/>
              <a:t>каких-то рамках</a:t>
            </a:r>
            <a:r>
              <a:rPr lang="ru-RU" sz="3200" dirty="0"/>
              <a:t>, движет его поступками, а что-то другое!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7457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7" y="2779580"/>
            <a:ext cx="9043323" cy="2919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Е</a:t>
            </a:r>
            <a:r>
              <a:rPr lang="ru-RU" sz="3200" dirty="0" smtClean="0"/>
              <a:t>сли целью воспитания является</a:t>
            </a:r>
            <a:r>
              <a:rPr lang="en-US" sz="3200" dirty="0" smtClean="0"/>
              <a:t> </a:t>
            </a:r>
            <a:r>
              <a:rPr lang="ru-RU" sz="3200" dirty="0"/>
              <a:t>послушание, </a:t>
            </a:r>
            <a:r>
              <a:rPr lang="ru-RU" sz="3200" dirty="0" smtClean="0"/>
              <a:t>то условия </a:t>
            </a:r>
            <a:r>
              <a:rPr lang="ru-RU" sz="3200" dirty="0"/>
              <a:t>воспитания стали </a:t>
            </a:r>
            <a:r>
              <a:rPr lang="ru-RU" sz="3200" dirty="0" smtClean="0"/>
              <a:t>хуже. Приучать</a:t>
            </a:r>
            <a:r>
              <a:rPr lang="en-US" sz="3200" dirty="0" smtClean="0"/>
              <a:t> </a:t>
            </a:r>
            <a:r>
              <a:rPr lang="ru-RU" sz="3200" dirty="0" smtClean="0"/>
              <a:t>ребенка </a:t>
            </a:r>
            <a:r>
              <a:rPr lang="ru-RU" sz="3200" dirty="0"/>
              <a:t>к послушанию стало почти невозможно. </a:t>
            </a:r>
            <a:endParaRPr lang="ru-RU" sz="3200" dirty="0" smtClean="0"/>
          </a:p>
          <a:p>
            <a:endParaRPr lang="ru-RU" sz="900" dirty="0" smtClean="0"/>
          </a:p>
          <a:p>
            <a:r>
              <a:rPr lang="ru-RU" sz="3200" dirty="0" smtClean="0"/>
              <a:t>Но условия</a:t>
            </a:r>
            <a:r>
              <a:rPr lang="en-US" sz="3200" dirty="0" smtClean="0"/>
              <a:t> </a:t>
            </a:r>
            <a:r>
              <a:rPr lang="ru-RU" sz="3200" dirty="0" smtClean="0"/>
              <a:t>воспитания </a:t>
            </a:r>
            <a:r>
              <a:rPr lang="ru-RU" sz="3200" dirty="0"/>
              <a:t>сильно улучшились, если целью является </a:t>
            </a:r>
            <a:r>
              <a:rPr lang="ru-RU" sz="3600" b="1" dirty="0" smtClean="0"/>
              <a:t>самостоятельный человек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6655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7" y="2247465"/>
            <a:ext cx="8725271" cy="370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Мы думаем, </a:t>
            </a:r>
            <a:r>
              <a:rPr lang="ru-RU" sz="3200" dirty="0"/>
              <a:t>будто </a:t>
            </a:r>
            <a:r>
              <a:rPr lang="ru-RU" sz="3200" dirty="0" smtClean="0"/>
              <a:t>рассказываем </a:t>
            </a:r>
            <a:r>
              <a:rPr lang="ru-RU" sz="3200" dirty="0"/>
              <a:t>сказку, </a:t>
            </a:r>
            <a:r>
              <a:rPr lang="ru-RU" sz="3200" dirty="0" smtClean="0"/>
              <a:t>учим доброму</a:t>
            </a:r>
            <a:r>
              <a:rPr lang="ru-RU" sz="3200" dirty="0"/>
              <a:t>, а на самом деле </a:t>
            </a:r>
            <a:r>
              <a:rPr lang="ru-RU" sz="3200" dirty="0" smtClean="0"/>
              <a:t>учим ребенка облокачиваться</a:t>
            </a:r>
            <a:r>
              <a:rPr lang="mr-IN" sz="3200" dirty="0" smtClean="0"/>
              <a:t>…</a:t>
            </a:r>
            <a:r>
              <a:rPr lang="ru-RU" sz="3200" dirty="0" smtClean="0"/>
              <a:t> Учим </a:t>
            </a:r>
            <a:r>
              <a:rPr lang="ru-RU" sz="3200" dirty="0"/>
              <a:t>одному — а </a:t>
            </a:r>
            <a:r>
              <a:rPr lang="ru-RU" sz="3200" dirty="0" smtClean="0"/>
              <a:t>научаем </a:t>
            </a:r>
            <a:r>
              <a:rPr lang="ru-RU" sz="3200" dirty="0"/>
              <a:t>другому. </a:t>
            </a:r>
            <a:endParaRPr lang="ru-RU" sz="3200" dirty="0" smtClean="0"/>
          </a:p>
          <a:p>
            <a:r>
              <a:rPr lang="ru-RU" sz="3200" dirty="0" smtClean="0"/>
              <a:t>Не </a:t>
            </a:r>
            <a:r>
              <a:rPr lang="ru-RU" sz="3200" dirty="0"/>
              <a:t>этим ли </a:t>
            </a:r>
            <a:r>
              <a:rPr lang="ru-RU" sz="3200" dirty="0" smtClean="0"/>
              <a:t>объясняется, отчего </a:t>
            </a:r>
            <a:r>
              <a:rPr lang="ru-RU" sz="3200" dirty="0"/>
              <a:t>на одних и тех же сказках вырастают и хорошие, и </a:t>
            </a:r>
            <a:r>
              <a:rPr lang="ru-RU" sz="3200" dirty="0" smtClean="0"/>
              <a:t>дурные </a:t>
            </a:r>
            <a:r>
              <a:rPr lang="ru-RU" sz="3200" dirty="0"/>
              <a:t>дети?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8433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432129"/>
            <a:ext cx="8900862" cy="3334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Цели у всех людей относительно одинаковые, все мы в </a:t>
            </a:r>
            <a:r>
              <a:rPr lang="ru-RU" sz="3200" dirty="0" smtClean="0"/>
              <a:t>той</a:t>
            </a:r>
            <a:r>
              <a:rPr lang="en-US" sz="3200" dirty="0" smtClean="0"/>
              <a:t> </a:t>
            </a:r>
            <a:r>
              <a:rPr lang="ru-RU" sz="3200" dirty="0" smtClean="0"/>
              <a:t>или </a:t>
            </a:r>
            <a:r>
              <a:rPr lang="ru-RU" sz="3200" dirty="0"/>
              <a:t>иной степени хотим благополучия, свободы, </a:t>
            </a:r>
            <a:r>
              <a:rPr lang="ru-RU" sz="3200" dirty="0" smtClean="0"/>
              <a:t>счастья</a:t>
            </a:r>
            <a:r>
              <a:rPr lang="en-US" sz="3200" dirty="0" smtClean="0"/>
              <a:t> </a:t>
            </a:r>
            <a:r>
              <a:rPr lang="ru-RU" sz="3200" dirty="0" smtClean="0"/>
              <a:t>и здоровья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endParaRPr lang="ru-RU" sz="800" dirty="0"/>
          </a:p>
          <a:p>
            <a:r>
              <a:rPr lang="ru-RU" sz="3200" dirty="0" smtClean="0"/>
              <a:t>Но </a:t>
            </a:r>
            <a:r>
              <a:rPr lang="ru-RU" sz="3200" dirty="0"/>
              <a:t>средства для достижения целей бесконечно </a:t>
            </a:r>
            <a:r>
              <a:rPr lang="ru-RU" sz="3200" dirty="0" smtClean="0"/>
              <a:t>разнообразны</a:t>
            </a:r>
            <a:r>
              <a:rPr lang="ru-RU" sz="3200" dirty="0"/>
              <a:t>, и все они строго и бесспорно разделяются вопросом «</a:t>
            </a:r>
            <a:r>
              <a:rPr lang="ru-RU" sz="3200" dirty="0" smtClean="0"/>
              <a:t>за</a:t>
            </a:r>
            <a:r>
              <a:rPr lang="en-US" sz="3200" dirty="0" smtClean="0"/>
              <a:t> </a:t>
            </a:r>
            <a:r>
              <a:rPr lang="ru-RU" sz="3200" dirty="0" smtClean="0"/>
              <a:t>чей </a:t>
            </a:r>
            <a:r>
              <a:rPr lang="ru-RU" sz="3200" dirty="0"/>
              <a:t>счет</a:t>
            </a:r>
            <a:r>
              <a:rPr lang="ru-RU" sz="3200" dirty="0" smtClean="0"/>
              <a:t>?»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288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986125"/>
            <a:ext cx="8850062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Когда </a:t>
            </a:r>
            <a:r>
              <a:rPr lang="ru-RU" sz="3200" dirty="0"/>
              <a:t>человек видит, что он не в состоянии добиться </a:t>
            </a:r>
            <a:r>
              <a:rPr lang="ru-RU" sz="3200" dirty="0" smtClean="0"/>
              <a:t>своей</a:t>
            </a:r>
            <a:r>
              <a:rPr lang="en-US" sz="3200" dirty="0" smtClean="0"/>
              <a:t> </a:t>
            </a:r>
            <a:r>
              <a:rPr lang="ru-RU" sz="3200" dirty="0" smtClean="0"/>
              <a:t>цели </a:t>
            </a:r>
            <a:r>
              <a:rPr lang="ru-RU" sz="3200" dirty="0"/>
              <a:t>без того, чтобы посягнуть </a:t>
            </a:r>
            <a:r>
              <a:rPr lang="ru-RU" sz="3200" dirty="0" smtClean="0"/>
              <a:t>на другого, то он </a:t>
            </a:r>
            <a:r>
              <a:rPr lang="ru-RU" sz="3200" dirty="0"/>
              <a:t>отказывается от своей цели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В этом корень нравственности!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8799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775146"/>
            <a:ext cx="7275262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«</a:t>
            </a:r>
            <a:r>
              <a:rPr lang="ru-RU" sz="3200" dirty="0"/>
              <a:t>Не посягай на человека», — учим мы детей, и они </a:t>
            </a:r>
            <a:r>
              <a:rPr lang="ru-RU" sz="3200" dirty="0" smtClean="0"/>
              <a:t>вырастают </a:t>
            </a:r>
            <a:r>
              <a:rPr lang="ru-RU" sz="3200" dirty="0"/>
              <a:t>чуткими, внимательными </a:t>
            </a:r>
            <a:r>
              <a:rPr lang="ru-RU" sz="3200" dirty="0" smtClean="0"/>
              <a:t>людьми.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373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694023"/>
            <a:ext cx="7262562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Человек </a:t>
            </a:r>
            <a:r>
              <a:rPr lang="ru-RU" sz="3200" dirty="0"/>
              <a:t>живет не в </a:t>
            </a:r>
            <a:r>
              <a:rPr lang="ru-RU" sz="3200" dirty="0" smtClean="0"/>
              <a:t>диапазоне </a:t>
            </a:r>
            <a:r>
              <a:rPr lang="ru-RU" sz="3200" dirty="0"/>
              <a:t>между недозволенным и дозволенным, а </a:t>
            </a:r>
            <a:r>
              <a:rPr lang="ru-RU" sz="3200" dirty="0" smtClean="0"/>
              <a:t>бесконечно</a:t>
            </a:r>
            <a:r>
              <a:rPr lang="en-US" sz="3200" dirty="0" smtClean="0"/>
              <a:t> </a:t>
            </a:r>
            <a:r>
              <a:rPr lang="ru-RU" sz="3200" dirty="0" smtClean="0"/>
              <a:t>свободно </a:t>
            </a:r>
            <a:r>
              <a:rPr lang="ru-RU" sz="3200" dirty="0"/>
              <a:t>— но с твердым основанием нравственности.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9636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857420"/>
            <a:ext cx="9281862" cy="2442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Наши цели ребенку, как правило, недоступны.</a:t>
            </a:r>
            <a:br>
              <a:rPr lang="ru-RU" sz="3200" dirty="0" smtClean="0"/>
            </a:br>
            <a:endParaRPr lang="en-US" sz="1400" dirty="0" smtClean="0"/>
          </a:p>
          <a:p>
            <a:r>
              <a:rPr lang="ru-RU" sz="3200" dirty="0" smtClean="0"/>
              <a:t>Но средства,</a:t>
            </a:r>
            <a:r>
              <a:rPr lang="en-US" sz="3200" dirty="0" smtClean="0"/>
              <a:t> </a:t>
            </a:r>
            <a:r>
              <a:rPr lang="ru-RU" sz="3200" dirty="0" smtClean="0"/>
              <a:t>которыми </a:t>
            </a:r>
            <a:r>
              <a:rPr lang="ru-RU" sz="3200" dirty="0"/>
              <a:t>мы своих целей пытаемся достичь, вполне </a:t>
            </a:r>
            <a:r>
              <a:rPr lang="ru-RU" sz="3200" dirty="0" smtClean="0"/>
              <a:t>ребенку доступны: замечание</a:t>
            </a:r>
            <a:r>
              <a:rPr lang="ru-RU" sz="3200" dirty="0"/>
              <a:t>, брань, крик, ремень — что </a:t>
            </a:r>
            <a:r>
              <a:rPr lang="ru-RU" sz="3200" dirty="0" smtClean="0"/>
              <a:t>тут непонятного</a:t>
            </a:r>
            <a:r>
              <a:rPr lang="ru-RU" sz="3200" dirty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2350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864043"/>
            <a:ext cx="9281862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Истинная причина </a:t>
            </a:r>
            <a:r>
              <a:rPr lang="ru-RU" sz="3200" dirty="0"/>
              <a:t>неудач в воспитании: мы </a:t>
            </a:r>
            <a:r>
              <a:rPr lang="ru-RU" sz="3200" dirty="0" smtClean="0"/>
              <a:t>добиваемся</a:t>
            </a:r>
            <a:r>
              <a:rPr lang="en-US" sz="3200" dirty="0" smtClean="0"/>
              <a:t> </a:t>
            </a:r>
            <a:r>
              <a:rPr lang="ru-RU" sz="3200" dirty="0" smtClean="0"/>
              <a:t>нравственных </a:t>
            </a:r>
            <a:r>
              <a:rPr lang="ru-RU" sz="3200" dirty="0"/>
              <a:t>(культурных) целей безнравственными (</a:t>
            </a:r>
            <a:r>
              <a:rPr lang="ru-RU" sz="3200" dirty="0" smtClean="0"/>
              <a:t>бескультурными</a:t>
            </a:r>
            <a:r>
              <a:rPr lang="ru-RU" sz="3200" dirty="0"/>
              <a:t>) </a:t>
            </a:r>
            <a:r>
              <a:rPr lang="ru-RU" sz="3200" dirty="0" smtClean="0"/>
              <a:t>средствами.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4713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719421"/>
            <a:ext cx="8507162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Дети вырастают </a:t>
            </a:r>
            <a:r>
              <a:rPr lang="ru-RU" sz="3200" dirty="0" smtClean="0"/>
              <a:t>бескультурными </a:t>
            </a:r>
            <a:r>
              <a:rPr lang="ru-RU" sz="3200" dirty="0"/>
              <a:t>не потому, что им дают мало культуры, а </a:t>
            </a:r>
            <a:r>
              <a:rPr lang="ru-RU" sz="3200" dirty="0" smtClean="0"/>
              <a:t>потому</a:t>
            </a:r>
            <a:r>
              <a:rPr lang="ru-RU" sz="3200" dirty="0"/>
              <a:t>, что им пытаются привить одну лишь культуру, без </a:t>
            </a:r>
            <a:r>
              <a:rPr lang="ru-RU" sz="3200" dirty="0" smtClean="0"/>
              <a:t>нравственности.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3371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371598"/>
            <a:ext cx="8253162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Чтобы </a:t>
            </a:r>
            <a:r>
              <a:rPr lang="ru-RU" sz="3200" dirty="0"/>
              <a:t>суметь сказать ребенку толковое </a:t>
            </a:r>
            <a:r>
              <a:rPr lang="ru-RU" sz="3200" dirty="0" smtClean="0"/>
              <a:t>слово, имеющее </a:t>
            </a:r>
            <a:r>
              <a:rPr lang="ru-RU" sz="3200" dirty="0"/>
              <a:t>воспитательную силу, нужно вырабатывать в </a:t>
            </a:r>
            <a:r>
              <a:rPr lang="ru-RU" sz="3200" dirty="0" smtClean="0"/>
              <a:t>себе</a:t>
            </a:r>
            <a:r>
              <a:rPr lang="en-US" sz="3200" dirty="0" smtClean="0"/>
              <a:t> </a:t>
            </a:r>
            <a:r>
              <a:rPr lang="ru-RU" sz="3200" dirty="0" smtClean="0"/>
              <a:t>сильную</a:t>
            </a:r>
            <a:r>
              <a:rPr lang="ru-RU" sz="3200" dirty="0"/>
              <a:t>, эффективную педагогику, сознательно </a:t>
            </a:r>
            <a:r>
              <a:rPr lang="ru-RU" sz="3200" dirty="0" smtClean="0"/>
              <a:t>обновлять</a:t>
            </a:r>
            <a:r>
              <a:rPr lang="en-US" sz="3200" dirty="0" smtClean="0"/>
              <a:t> </a:t>
            </a:r>
            <a:r>
              <a:rPr lang="ru-RU" sz="3200" dirty="0" smtClean="0"/>
              <a:t>свою </a:t>
            </a:r>
            <a:r>
              <a:rPr lang="ru-RU" sz="3200" dirty="0"/>
              <a:t>педагогическую веру.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6019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371597"/>
            <a:ext cx="8253162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В</a:t>
            </a:r>
            <a:r>
              <a:rPr lang="ru-RU" sz="3200" dirty="0" smtClean="0"/>
              <a:t>оспитанием </a:t>
            </a:r>
            <a:r>
              <a:rPr lang="ru-RU" sz="3200" dirty="0"/>
              <a:t>всегда занимались не просто </a:t>
            </a:r>
            <a:r>
              <a:rPr lang="ru-RU" sz="3200" dirty="0" smtClean="0"/>
              <a:t>педагоги</a:t>
            </a:r>
            <a:r>
              <a:rPr lang="ru-RU" sz="3200" dirty="0"/>
              <a:t>, но педагоги-писатели и педагоги-публицисты: </a:t>
            </a:r>
            <a:r>
              <a:rPr lang="ru-RU" sz="3200" dirty="0" smtClean="0"/>
              <a:t>Коменский</a:t>
            </a:r>
            <a:r>
              <a:rPr lang="ru-RU" sz="3200" dirty="0"/>
              <a:t>, Руссо, Песталоцци, Ушинский, </a:t>
            </a:r>
            <a:r>
              <a:rPr lang="ru-RU" sz="3200" dirty="0" err="1"/>
              <a:t>Л.Толстой</a:t>
            </a:r>
            <a:r>
              <a:rPr lang="ru-RU" sz="3200" dirty="0"/>
              <a:t>, Макаренко,</a:t>
            </a:r>
          </a:p>
          <a:p>
            <a:r>
              <a:rPr lang="ru-RU" sz="3200" dirty="0"/>
              <a:t>Крупская, Корчак, Сухомлинский.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827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494707"/>
            <a:ext cx="8253162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/>
              <a:t>Три главные </a:t>
            </a:r>
            <a:r>
              <a:rPr lang="ru-RU" sz="3200" dirty="0" smtClean="0"/>
              <a:t>педагогические </a:t>
            </a:r>
            <a:r>
              <a:rPr lang="ru-RU" sz="3200" dirty="0"/>
              <a:t>книги XX века называются «Педагогическая поэма», «Как</a:t>
            </a:r>
          </a:p>
          <a:p>
            <a:r>
              <a:rPr lang="ru-RU" sz="3200" dirty="0"/>
              <a:t>любить детей», «Сердце отдаю детям</a:t>
            </a:r>
            <a:r>
              <a:rPr lang="ru-RU" sz="3200" dirty="0" smtClean="0"/>
              <a:t>».</a:t>
            </a:r>
            <a:endParaRPr lang="en-US" sz="3200" dirty="0" smtClean="0"/>
          </a:p>
          <a:p>
            <a:endParaRPr lang="ru-RU" sz="1600" dirty="0"/>
          </a:p>
          <a:p>
            <a:r>
              <a:rPr lang="ru-RU" sz="3200" dirty="0"/>
              <a:t>Поэма, любовь, сердце...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7552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Сайт </a:t>
            </a:r>
            <a:r>
              <a:rPr lang="ru-RU" sz="3200" b="1" dirty="0" err="1" smtClean="0">
                <a:solidFill>
                  <a:prstClr val="white"/>
                </a:solidFill>
              </a:rPr>
              <a:t>Соловейчиковских</a:t>
            </a:r>
            <a:r>
              <a:rPr lang="ru-RU" sz="3200" b="1" dirty="0" smtClean="0">
                <a:solidFill>
                  <a:prstClr val="white"/>
                </a:solidFill>
              </a:rPr>
              <a:t> чтений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</a:t>
            </a:r>
            <a:r>
              <a:rPr lang="ru-RU" sz="2400" b="1" dirty="0" smtClean="0">
                <a:solidFill>
                  <a:prstClr val="white"/>
                </a:solidFill>
              </a:rPr>
              <a:t>за наиболее значимые цитаты</a:t>
            </a:r>
            <a:endParaRPr lang="ru-RU" sz="2400" b="1" dirty="0" smtClean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playlist </a:t>
            </a:r>
            <a:r>
              <a:rPr lang="ru-RU" sz="2400" b="1" dirty="0" smtClean="0">
                <a:solidFill>
                  <a:prstClr val="white"/>
                </a:solidFill>
              </a:rPr>
              <a:t>на </a:t>
            </a:r>
            <a:r>
              <a:rPr lang="en-US" sz="2400" b="1" dirty="0" smtClean="0">
                <a:solidFill>
                  <a:prstClr val="white"/>
                </a:solidFill>
              </a:rPr>
              <a:t>YouTube </a:t>
            </a:r>
            <a:r>
              <a:rPr lang="ru-RU" sz="2400" b="1" dirty="0" smtClean="0">
                <a:solidFill>
                  <a:prstClr val="white"/>
                </a:solidFill>
              </a:rPr>
              <a:t>по адресу</a:t>
            </a:r>
            <a:r>
              <a:rPr lang="en-US" sz="2400" b="1" dirty="0" smtClean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r>
              <a:rPr lang="ru-RU" sz="3600" b="1" dirty="0" smtClean="0"/>
              <a:t> </a:t>
            </a:r>
            <a:r>
              <a:rPr lang="ru-RU" sz="2000" dirty="0" smtClean="0"/>
              <a:t>(печатная </a:t>
            </a:r>
            <a:r>
              <a:rPr lang="ru-RU" sz="2000" dirty="0"/>
              <a:t>версия</a:t>
            </a:r>
            <a:r>
              <a:rPr lang="ru-RU" sz="2000" dirty="0" smtClean="0"/>
              <a:t>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https://book24.ru/product/pedagogika-dlya-vsekh-1827352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ru-RU" sz="2000" dirty="0"/>
          </a:p>
          <a:p>
            <a:r>
              <a:rPr lang="en-US" sz="3600" b="1" dirty="0" err="1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версия)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450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21 февраля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3464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/>
              <a:t>4</a:t>
            </a:r>
            <a:r>
              <a:rPr lang="ru-RU" sz="2400" b="1" dirty="0" smtClean="0"/>
              <a:t>)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1192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40419"/>
            <a:ext cx="7874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Вся книг</a:t>
            </a:r>
            <a:r>
              <a:rPr lang="ru-RU" sz="3200" b="1" dirty="0"/>
              <a:t>а</a:t>
            </a:r>
            <a:r>
              <a:rPr lang="ru-RU" sz="3200" b="1" dirty="0" smtClean="0"/>
              <a:t> представляет </a:t>
            </a:r>
            <a:r>
              <a:rPr lang="ru-RU" sz="3200" b="1" dirty="0"/>
              <a:t>собой ответ на </a:t>
            </a:r>
            <a:r>
              <a:rPr lang="ru-RU" sz="3200" b="1" dirty="0" smtClean="0"/>
              <a:t>простейший с </a:t>
            </a:r>
            <a:r>
              <a:rPr lang="ru-RU" sz="3200" b="1" dirty="0"/>
              <a:t>виду </a:t>
            </a:r>
            <a:r>
              <a:rPr lang="ru-RU" sz="3200" b="1" dirty="0" smtClean="0"/>
              <a:t>вопрос</a:t>
            </a:r>
            <a:r>
              <a:rPr lang="ru-RU" sz="32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81335"/>
            <a:ext cx="8140246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Чем меньше назидательности в литературе, тем </a:t>
            </a:r>
            <a:r>
              <a:rPr lang="ru-RU" sz="3200" b="1" dirty="0" smtClean="0"/>
              <a:t>она художественнее</a:t>
            </a:r>
            <a:r>
              <a:rPr lang="ru-RU" sz="3200" b="1" dirty="0"/>
              <a:t>. Но это правило касается и </a:t>
            </a:r>
            <a:r>
              <a:rPr lang="ru-RU" sz="3200" b="1" dirty="0" smtClean="0"/>
              <a:t>педагогики</a:t>
            </a:r>
            <a:r>
              <a:rPr lang="ru-RU" sz="3200" b="1" dirty="0"/>
              <a:t>: чем меньше в ней назидательности, тем она </a:t>
            </a:r>
            <a:r>
              <a:rPr lang="ru-RU" sz="3200" b="1" dirty="0" err="1" smtClean="0"/>
              <a:t>педагогичнее</a:t>
            </a:r>
            <a:r>
              <a:rPr lang="ru-RU" sz="32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757533"/>
            <a:ext cx="8253162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Кто </a:t>
            </a:r>
            <a:r>
              <a:rPr lang="ru-RU" sz="3200" b="1" dirty="0"/>
              <a:t>скажет, почему в одних семьях за детьми смотрят, а </a:t>
            </a:r>
            <a:r>
              <a:rPr lang="ru-RU" sz="3200" b="1" dirty="0" smtClean="0"/>
              <a:t>они</a:t>
            </a:r>
            <a:r>
              <a:rPr lang="en-US" sz="3200" b="1" dirty="0" smtClean="0"/>
              <a:t> </a:t>
            </a:r>
            <a:r>
              <a:rPr lang="ru-RU" sz="3200" b="1" dirty="0" smtClean="0"/>
              <a:t>вырастают </a:t>
            </a:r>
            <a:r>
              <a:rPr lang="ru-RU" sz="3200" b="1" dirty="0"/>
              <a:t>дурными людьми? </a:t>
            </a:r>
            <a:r>
              <a:rPr lang="ru-RU" sz="3200" b="1" dirty="0" smtClean="0"/>
              <a:t>В </a:t>
            </a:r>
            <a:r>
              <a:rPr lang="ru-RU" sz="3200" b="1" dirty="0"/>
              <a:t>других же дети растут </a:t>
            </a:r>
            <a:r>
              <a:rPr lang="ru-RU" sz="3200" b="1" dirty="0" smtClean="0"/>
              <a:t>как</a:t>
            </a:r>
            <a:r>
              <a:rPr lang="en-US" sz="3200" b="1" dirty="0" smtClean="0"/>
              <a:t> </a:t>
            </a:r>
            <a:r>
              <a:rPr lang="ru-RU" sz="3200" b="1" dirty="0" smtClean="0"/>
              <a:t>трава</a:t>
            </a:r>
            <a:r>
              <a:rPr lang="ru-RU" sz="3200" b="1" dirty="0"/>
              <a:t>, </a:t>
            </a:r>
            <a:r>
              <a:rPr lang="ru-RU" sz="3200" b="1" dirty="0" smtClean="0"/>
              <a:t>а вырастают </a:t>
            </a:r>
            <a:r>
              <a:rPr lang="ru-RU" sz="3200" b="1" dirty="0"/>
              <a:t>прекрасными </a:t>
            </a:r>
            <a:r>
              <a:rPr lang="ru-RU" sz="3200" b="1" dirty="0" smtClean="0"/>
              <a:t>людьми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2599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1852736"/>
            <a:ext cx="9446962" cy="4442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Века и века было одно, и вдруг стало совсем другое — </a:t>
            </a:r>
            <a:r>
              <a:rPr lang="ru-RU" sz="3200" b="1" dirty="0" smtClean="0"/>
              <a:t>настоящая </a:t>
            </a:r>
            <a:r>
              <a:rPr lang="ru-RU" sz="3200" b="1" dirty="0"/>
              <a:t>революция в педагогических </a:t>
            </a:r>
            <a:r>
              <a:rPr lang="ru-RU" sz="3200" b="1" dirty="0" smtClean="0"/>
              <a:t>обстоятельствах: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ера — прежняя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здравый </a:t>
            </a:r>
            <a:r>
              <a:rPr lang="ru-RU" sz="2800" dirty="0"/>
              <a:t>смысл — </a:t>
            </a:r>
            <a:r>
              <a:rPr lang="ru-RU" sz="2800" dirty="0" smtClean="0"/>
              <a:t>прежний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но </a:t>
            </a:r>
            <a:r>
              <a:rPr lang="ru-RU" sz="2800" dirty="0"/>
              <a:t>условия в </a:t>
            </a:r>
            <a:r>
              <a:rPr lang="ru-RU" sz="2800" dirty="0" smtClean="0"/>
              <a:t>последние</a:t>
            </a:r>
            <a:r>
              <a:rPr lang="en-US" sz="2800" dirty="0" smtClean="0"/>
              <a:t> </a:t>
            </a:r>
            <a:r>
              <a:rPr lang="ru-RU" sz="2800" dirty="0" smtClean="0"/>
              <a:t>десятилетия </a:t>
            </a:r>
            <a:r>
              <a:rPr lang="ru-RU" sz="2800" dirty="0"/>
              <a:t>изменились до </a:t>
            </a:r>
            <a:r>
              <a:rPr lang="ru-RU" sz="2800" dirty="0" smtClean="0"/>
              <a:t>неузнаваемости </a:t>
            </a:r>
          </a:p>
          <a:p>
            <a:r>
              <a:rPr lang="ru-RU" sz="3200" b="1" dirty="0" smtClean="0"/>
              <a:t>В </a:t>
            </a:r>
            <a:r>
              <a:rPr lang="ru-RU" sz="3200" b="1" dirty="0"/>
              <a:t>этом и </a:t>
            </a:r>
            <a:r>
              <a:rPr lang="ru-RU" sz="3200" b="1" dirty="0" smtClean="0"/>
              <a:t>разгад</a:t>
            </a:r>
            <a:r>
              <a:rPr lang="ru-RU" sz="3200" b="1" dirty="0"/>
              <a:t>к</a:t>
            </a:r>
            <a:r>
              <a:rPr lang="ru-RU" sz="3200" b="1" dirty="0" smtClean="0"/>
              <a:t>а </a:t>
            </a:r>
            <a:r>
              <a:rPr lang="ru-RU" sz="3200" b="1" dirty="0"/>
              <a:t>почти всех педагогических </a:t>
            </a:r>
            <a:r>
              <a:rPr lang="ru-RU" sz="3200" b="1" dirty="0" smtClean="0"/>
              <a:t>загадок.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281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468289"/>
            <a:ext cx="8900862" cy="3211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Раньше считалось</a:t>
            </a:r>
            <a:r>
              <a:rPr lang="ru-RU" sz="3200" dirty="0"/>
              <a:t>, что </a:t>
            </a:r>
            <a:r>
              <a:rPr lang="ru-RU" sz="3200" dirty="0" smtClean="0"/>
              <a:t>поведение </a:t>
            </a:r>
            <a:r>
              <a:rPr lang="ru-RU" sz="3200" dirty="0"/>
              <a:t>человека определяется дозволением, что человек </a:t>
            </a:r>
            <a:r>
              <a:rPr lang="ru-RU" sz="3200" dirty="0" smtClean="0"/>
              <a:t>живет</a:t>
            </a:r>
            <a:r>
              <a:rPr lang="en-US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/>
              <a:t>рамках между дозволенным и недозволенным, что его </a:t>
            </a:r>
            <a:r>
              <a:rPr lang="ru-RU" sz="3200" dirty="0" smtClean="0"/>
              <a:t>поведение </a:t>
            </a:r>
            <a:r>
              <a:rPr lang="ru-RU" sz="3200" dirty="0"/>
              <a:t>регулируется не изнутри его, а только извне — </a:t>
            </a:r>
            <a:r>
              <a:rPr lang="ru-RU" sz="3200" dirty="0" smtClean="0"/>
              <a:t>родителями</a:t>
            </a:r>
            <a:r>
              <a:rPr lang="ru-RU" sz="3200" dirty="0"/>
              <a:t>, государством, </a:t>
            </a:r>
            <a:r>
              <a:rPr lang="ru-RU" sz="3200" dirty="0" smtClean="0"/>
              <a:t>религией </a:t>
            </a:r>
            <a:r>
              <a:rPr lang="ru-RU" sz="3200" dirty="0"/>
              <a:t>— и только </a:t>
            </a:r>
            <a:r>
              <a:rPr lang="ru-RU" sz="3200" dirty="0" smtClean="0"/>
              <a:t>страхом</a:t>
            </a:r>
            <a:r>
              <a:rPr lang="mr-IN" sz="3200" dirty="0" smtClean="0"/>
              <a:t>…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1312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879609"/>
            <a:ext cx="8632505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mr-IN" sz="3200" dirty="0" smtClean="0"/>
              <a:t>…</a:t>
            </a:r>
            <a:r>
              <a:rPr lang="ru-RU" sz="3200" dirty="0" smtClean="0"/>
              <a:t> Так прежде </a:t>
            </a:r>
            <a:r>
              <a:rPr lang="ru-RU" sz="3200" dirty="0"/>
              <a:t>родителей заставляли бить детей, чтобы не </a:t>
            </a:r>
            <a:r>
              <a:rPr lang="ru-RU" sz="3200" dirty="0" smtClean="0"/>
              <a:t>испортить </a:t>
            </a:r>
            <a:r>
              <a:rPr lang="ru-RU" sz="3200" dirty="0"/>
              <a:t>их; теперь испорченным надо считать ребенка, </a:t>
            </a:r>
            <a:r>
              <a:rPr lang="ru-RU" sz="3200" dirty="0" smtClean="0"/>
              <a:t>которого</a:t>
            </a:r>
            <a:r>
              <a:rPr lang="en-US" sz="3200" dirty="0" smtClean="0"/>
              <a:t> </a:t>
            </a:r>
            <a:r>
              <a:rPr lang="ru-RU" sz="3200" dirty="0" smtClean="0"/>
              <a:t>бьют </a:t>
            </a:r>
            <a:r>
              <a:rPr lang="ru-RU" sz="3200" dirty="0"/>
              <a:t>родители, — он не понимает слов, и учитель не </a:t>
            </a:r>
            <a:r>
              <a:rPr lang="ru-RU" sz="3200" dirty="0" smtClean="0"/>
              <a:t>может</a:t>
            </a:r>
            <a:r>
              <a:rPr lang="en-US" sz="3200" dirty="0" smtClean="0"/>
              <a:t> </a:t>
            </a:r>
            <a:r>
              <a:rPr lang="ru-RU" sz="3200" dirty="0" smtClean="0"/>
              <a:t>справиться </a:t>
            </a:r>
            <a:r>
              <a:rPr lang="ru-RU" sz="3200" dirty="0"/>
              <a:t>с ним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8" y="716372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Условия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8012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9859</TotalTime>
  <Words>1253</Words>
  <Application>Microsoft Office PowerPoint</Application>
  <PresentationFormat>Произвольный</PresentationFormat>
  <Paragraphs>269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155</cp:revision>
  <dcterms:created xsi:type="dcterms:W3CDTF">2017-06-21T03:52:05Z</dcterms:created>
  <dcterms:modified xsi:type="dcterms:W3CDTF">2018-02-15T15:09:45Z</dcterms:modified>
</cp:coreProperties>
</file>