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0" r:id="rId3"/>
    <p:sldId id="261" r:id="rId4"/>
    <p:sldId id="262" r:id="rId5"/>
    <p:sldId id="263" r:id="rId6"/>
    <p:sldId id="264" r:id="rId7"/>
    <p:sldId id="268" r:id="rId8"/>
    <p:sldId id="265" r:id="rId9"/>
    <p:sldId id="266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69" r:id="rId28"/>
    <p:sldId id="286" r:id="rId29"/>
    <p:sldId id="287" r:id="rId30"/>
    <p:sldId id="288" r:id="rId31"/>
    <p:sldId id="289" r:id="rId32"/>
    <p:sldId id="290" r:id="rId33"/>
    <p:sldId id="291" r:id="rId34"/>
    <p:sldId id="315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259" r:id="rId5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09" autoAdjust="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8368C-9D4F-4B52-B632-9BD454730C6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5F840-C147-482B-915E-686A3946C9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3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F840-C147-482B-915E-686A3946C97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21D2-553E-4C61-95E5-F51618682807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7347E-B821-4365-A3BE-CE45785FBF3E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F808-B9BC-4D89-BE7C-45CFD9494330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DAC4-2881-4EFF-866A-0B267E22ED9B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7C08-AF1C-4746-A1A4-4BB3A43F6BB0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1809-D7F2-4554-A65A-BD27AF533AFB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612A-CEDA-4D6E-9C80-95E10F0501DE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40B8-1FDC-4981-8EC8-F62909A963A8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2181-8B08-4A2B-A27F-560AED788A70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E5F4-79E6-4FCE-BF6F-76781C13C2B1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3C34-C522-43C3-8E54-5BF9A91FC41F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FEE3C-7D65-4377-9D53-874D89345034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hyperlink" Target="mailto:zhemchuzhkina@gmail.com" TargetMode="External"/><Relationship Id="rId4" Type="http://schemas.openxmlformats.org/officeDocument/2006/relationships/hyperlink" Target="mailto:levgenden@gmail.com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112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107.emf"/><Relationship Id="rId21" Type="http://schemas.openxmlformats.org/officeDocument/2006/relationships/image" Target="../media/image116.emf"/><Relationship Id="rId7" Type="http://schemas.openxmlformats.org/officeDocument/2006/relationships/image" Target="../media/image109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114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111.emf"/><Relationship Id="rId5" Type="http://schemas.openxmlformats.org/officeDocument/2006/relationships/image" Target="../media/image108.emf"/><Relationship Id="rId15" Type="http://schemas.openxmlformats.org/officeDocument/2006/relationships/image" Target="../media/image113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115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110.emf"/><Relationship Id="rId14" Type="http://schemas.openxmlformats.org/officeDocument/2006/relationships/hyperlink" Target="https://www.facebook.com/digital.septemb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694" y="1226720"/>
            <a:ext cx="7186364" cy="98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2643188"/>
            <a:ext cx="4978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209B7"/>
                </a:solidFill>
              </a:rPr>
              <a:t>Лев </a:t>
            </a:r>
            <a:r>
              <a:rPr lang="ru-RU" sz="2400" dirty="0" err="1" smtClean="0">
                <a:solidFill>
                  <a:srgbClr val="3209B7"/>
                </a:solidFill>
              </a:rPr>
              <a:t>Элевич</a:t>
            </a:r>
            <a:r>
              <a:rPr lang="ru-RU" sz="2400" dirty="0" smtClean="0">
                <a:solidFill>
                  <a:srgbClr val="3209B7"/>
                </a:solidFill>
              </a:rPr>
              <a:t> </a:t>
            </a:r>
            <a:r>
              <a:rPr lang="ru-RU" sz="2400" b="1" dirty="0" smtClean="0">
                <a:solidFill>
                  <a:srgbClr val="3209B7"/>
                </a:solidFill>
              </a:rPr>
              <a:t>Генденштейн</a:t>
            </a:r>
          </a:p>
          <a:p>
            <a:pPr algn="ctr"/>
            <a:r>
              <a:rPr lang="ru-RU" sz="2400" dirty="0" smtClean="0">
                <a:solidFill>
                  <a:srgbClr val="3209B7"/>
                </a:solidFill>
              </a:rPr>
              <a:t>Галина Владимировна </a:t>
            </a:r>
            <a:r>
              <a:rPr lang="ru-RU" sz="2400" b="1" dirty="0" err="1" smtClean="0">
                <a:solidFill>
                  <a:srgbClr val="3209B7"/>
                </a:solidFill>
              </a:rPr>
              <a:t>Жемчужкина</a:t>
            </a:r>
            <a:endParaRPr lang="ru-RU" sz="2400" b="1" dirty="0">
              <a:solidFill>
                <a:srgbClr val="3209B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9343" y="4000510"/>
            <a:ext cx="3296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209B7"/>
                </a:solidFill>
              </a:rPr>
              <a:t>Издательство </a:t>
            </a:r>
            <a:r>
              <a:rPr lang="ru-RU" sz="2400" b="1" dirty="0" smtClean="0">
                <a:solidFill>
                  <a:srgbClr val="3209B7"/>
                </a:solidFill>
              </a:rPr>
              <a:t>«</a:t>
            </a:r>
            <a:r>
              <a:rPr lang="ru-RU" sz="2400" b="1" dirty="0" err="1" smtClean="0">
                <a:solidFill>
                  <a:srgbClr val="3209B7"/>
                </a:solidFill>
              </a:rPr>
              <a:t>Илекса</a:t>
            </a:r>
            <a:r>
              <a:rPr lang="ru-RU" sz="2400" b="1" dirty="0" smtClean="0">
                <a:solidFill>
                  <a:srgbClr val="3209B7"/>
                </a:solidFill>
              </a:rPr>
              <a:t>»</a:t>
            </a:r>
          </a:p>
          <a:p>
            <a:pPr algn="ctr"/>
            <a:r>
              <a:rPr lang="ru-RU" sz="2400" dirty="0" smtClean="0">
                <a:solidFill>
                  <a:srgbClr val="3209B7"/>
                </a:solidFill>
              </a:rPr>
              <a:t>Москва</a:t>
            </a:r>
            <a:endParaRPr lang="ru-RU" sz="2400" dirty="0">
              <a:solidFill>
                <a:srgbClr val="320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5" y="714364"/>
            <a:ext cx="3643023" cy="186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63"/>
            <a:ext cx="519142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46256"/>
            <a:ext cx="5072098" cy="43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1214428"/>
            <a:ext cx="507209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500180"/>
            <a:ext cx="507209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785932"/>
            <a:ext cx="507209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84"/>
            <a:ext cx="521497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571750"/>
            <a:ext cx="507209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3071816"/>
            <a:ext cx="507209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3829058"/>
            <a:ext cx="507209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3" y="714364"/>
            <a:ext cx="3571585" cy="18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6"/>
            <a:ext cx="53378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571750"/>
            <a:ext cx="1542314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05" y="3674000"/>
            <a:ext cx="5242475" cy="9694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1071552"/>
            <a:ext cx="528638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357304"/>
            <a:ext cx="528638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643056"/>
            <a:ext cx="5286380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43122"/>
            <a:ext cx="5357818" cy="142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571882"/>
            <a:ext cx="528638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929072"/>
            <a:ext cx="528638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0694" y="2571750"/>
            <a:ext cx="164307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3" y="714364"/>
            <a:ext cx="3571585" cy="18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t="57750"/>
          <a:stretch>
            <a:fillRect/>
          </a:stretch>
        </p:blipFill>
        <p:spPr bwMode="auto">
          <a:xfrm>
            <a:off x="142844" y="1571618"/>
            <a:ext cx="5209836" cy="67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514614"/>
            <a:ext cx="5197256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857238"/>
            <a:ext cx="5286380" cy="65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42844" y="1571618"/>
            <a:ext cx="5214974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285998"/>
            <a:ext cx="521497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214692"/>
            <a:ext cx="5214974" cy="121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4429138"/>
            <a:ext cx="521497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500048"/>
            <a:ext cx="5324485" cy="34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42844" y="857238"/>
            <a:ext cx="535785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714364"/>
            <a:ext cx="3571584" cy="18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 b="43435"/>
          <a:stretch>
            <a:fillRect/>
          </a:stretch>
        </p:blipFill>
        <p:spPr bwMode="auto">
          <a:xfrm>
            <a:off x="71406" y="642924"/>
            <a:ext cx="533598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143254"/>
            <a:ext cx="5246689" cy="114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06" y="1995656"/>
            <a:ext cx="5357850" cy="9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1183692"/>
            <a:ext cx="521494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928808"/>
            <a:ext cx="5429256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000378"/>
            <a:ext cx="5429256" cy="142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500048"/>
            <a:ext cx="424671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 b="14031"/>
          <a:stretch>
            <a:fillRect/>
          </a:stretch>
        </p:blipFill>
        <p:spPr bwMode="auto">
          <a:xfrm>
            <a:off x="6786578" y="1142990"/>
            <a:ext cx="195133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5"/>
          <a:srcRect t="57774"/>
          <a:stretch>
            <a:fillRect/>
          </a:stretch>
        </p:blipFill>
        <p:spPr bwMode="auto">
          <a:xfrm>
            <a:off x="1724004" y="2285998"/>
            <a:ext cx="4714908" cy="6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/>
        </p:nvGrpSpPr>
        <p:grpSpPr>
          <a:xfrm>
            <a:off x="1571604" y="1214428"/>
            <a:ext cx="4714908" cy="928694"/>
            <a:chOff x="2000232" y="1214428"/>
            <a:chExt cx="4714908" cy="928694"/>
          </a:xfrm>
        </p:grpSpPr>
        <p:pic>
          <p:nvPicPr>
            <p:cNvPr id="6" name="Рисунок 5"/>
            <p:cNvPicPr/>
            <p:nvPr/>
          </p:nvPicPr>
          <p:blipFill>
            <a:blip r:embed="rId5"/>
            <a:srcRect b="41628"/>
            <a:stretch>
              <a:fillRect/>
            </a:stretch>
          </p:blipFill>
          <p:spPr bwMode="auto">
            <a:xfrm>
              <a:off x="2000232" y="1214428"/>
              <a:ext cx="4714908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3786182" y="1857370"/>
              <a:ext cx="1357322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45542" y="1969448"/>
              <a:ext cx="200025" cy="11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Прямоугольник 14"/>
          <p:cNvSpPr/>
          <p:nvPr/>
        </p:nvSpPr>
        <p:spPr>
          <a:xfrm>
            <a:off x="1500166" y="1214428"/>
            <a:ext cx="485778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500166" y="2143122"/>
            <a:ext cx="4929222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643702" y="1071552"/>
            <a:ext cx="2143140" cy="185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6"/>
            <a:ext cx="616303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71487"/>
            <a:ext cx="6500858" cy="164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267378"/>
            <a:ext cx="2466583" cy="244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896378"/>
            <a:ext cx="2930735" cy="291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0048"/>
            <a:ext cx="7864496" cy="135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619900"/>
            <a:ext cx="7254920" cy="245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3286131"/>
            <a:ext cx="5214974" cy="75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071538" y="928676"/>
            <a:ext cx="728667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1428742"/>
            <a:ext cx="7286676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2285998"/>
            <a:ext cx="7286676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143254"/>
            <a:ext cx="521497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786196"/>
            <a:ext cx="521497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8"/>
            <a:ext cx="5065264" cy="368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785800"/>
            <a:ext cx="3714776" cy="115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500048"/>
            <a:ext cx="5357818" cy="428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70"/>
            <a:ext cx="8429684" cy="74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71486"/>
            <a:ext cx="5715040" cy="88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429006"/>
            <a:ext cx="4714908" cy="26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83518"/>
            <a:ext cx="292567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1275" y="1643056"/>
            <a:ext cx="5192725" cy="3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483519"/>
            <a:ext cx="586931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718" y="471214"/>
            <a:ext cx="5864003" cy="433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114" y="466928"/>
            <a:ext cx="5854478" cy="433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5" y="483518"/>
            <a:ext cx="58377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071552"/>
            <a:ext cx="3428989" cy="43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714362"/>
            <a:ext cx="509686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6"/>
            <a:ext cx="8001024" cy="281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06" y="857238"/>
            <a:ext cx="828680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1214428"/>
            <a:ext cx="828680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1571618"/>
            <a:ext cx="828680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2143122"/>
            <a:ext cx="828680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2500312"/>
            <a:ext cx="828680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406" y="2857502"/>
            <a:ext cx="550069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8"/>
            <a:ext cx="8277934" cy="42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714362"/>
            <a:ext cx="807249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285866"/>
            <a:ext cx="778674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650740"/>
            <a:ext cx="835824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214560"/>
            <a:ext cx="835824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000378"/>
            <a:ext cx="8358246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571882"/>
            <a:ext cx="5072098" cy="252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873002"/>
            <a:ext cx="507209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4214824"/>
            <a:ext cx="507209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000114"/>
            <a:ext cx="800105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6"/>
            <a:ext cx="88582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857238"/>
            <a:ext cx="506828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379832"/>
            <a:ext cx="3786214" cy="40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857238"/>
            <a:ext cx="5072098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714758"/>
            <a:ext cx="5072098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357700"/>
            <a:ext cx="5072098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571486"/>
            <a:ext cx="57010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071552"/>
            <a:ext cx="4143404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214560"/>
            <a:ext cx="414340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3143254"/>
            <a:ext cx="428624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642924"/>
            <a:ext cx="1714512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642924"/>
            <a:ext cx="1000194" cy="23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143254"/>
            <a:ext cx="5214974" cy="13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Группа 16"/>
          <p:cNvGrpSpPr/>
          <p:nvPr/>
        </p:nvGrpSpPr>
        <p:grpSpPr>
          <a:xfrm>
            <a:off x="285720" y="571486"/>
            <a:ext cx="8572560" cy="2196498"/>
            <a:chOff x="285720" y="571486"/>
            <a:chExt cx="8572560" cy="219649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720" y="642924"/>
              <a:ext cx="8572560" cy="2125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Прямоугольник 15"/>
            <p:cNvSpPr/>
            <p:nvPr/>
          </p:nvSpPr>
          <p:spPr>
            <a:xfrm>
              <a:off x="642910" y="857238"/>
              <a:ext cx="2428892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429388" y="571486"/>
              <a:ext cx="2428892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85720" y="1142990"/>
            <a:ext cx="8501122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714494"/>
            <a:ext cx="8501122" cy="521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285998"/>
            <a:ext cx="8572560" cy="521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2928940"/>
            <a:ext cx="5072098" cy="521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429006"/>
            <a:ext cx="514353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3714758"/>
            <a:ext cx="514353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214824"/>
            <a:ext cx="514353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571486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9"/>
            <a:ext cx="5857916" cy="161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85998"/>
            <a:ext cx="5286412" cy="158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500048"/>
            <a:ext cx="141914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58" y="1643056"/>
            <a:ext cx="578647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143122"/>
            <a:ext cx="5786478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714626"/>
            <a:ext cx="578647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214692"/>
            <a:ext cx="5786478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429006"/>
            <a:ext cx="578647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500048"/>
            <a:ext cx="1714512" cy="2643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90534"/>
            <a:ext cx="1439541" cy="243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7"/>
            <a:ext cx="7215238" cy="14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071684"/>
            <a:ext cx="1608284" cy="266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5" y="500048"/>
            <a:ext cx="5857915" cy="311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6"/>
            <a:ext cx="607223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714626"/>
            <a:ext cx="6215106" cy="150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00048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571486"/>
            <a:ext cx="4367214" cy="175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144" y="627534"/>
            <a:ext cx="28083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Содержание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других книг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серии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Открываем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Геометрию»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повторяет содержание «Диалогов»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3518"/>
            <a:ext cx="3511653" cy="42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48254" r="77105" b="18926"/>
          <a:stretch/>
        </p:blipFill>
        <p:spPr>
          <a:xfrm>
            <a:off x="117977" y="2683827"/>
            <a:ext cx="1140552" cy="168812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t="48254" r="56668" b="18926"/>
          <a:stretch/>
        </p:blipFill>
        <p:spPr>
          <a:xfrm>
            <a:off x="1511131" y="2683827"/>
            <a:ext cx="1158512" cy="168812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627534"/>
            <a:ext cx="2808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«Геометрические игры»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1059582"/>
            <a:ext cx="4968549" cy="368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46" y="483518"/>
            <a:ext cx="5108927" cy="102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7" y="627534"/>
            <a:ext cx="4968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Зачем играть в геометрические игры?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842297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работают </a:t>
            </a:r>
            <a:r>
              <a:rPr lang="ru-RU" dirty="0">
                <a:cs typeface="Arial" pitchFamily="34" charset="0"/>
              </a:rPr>
              <a:t>в команде, </a:t>
            </a:r>
            <a:r>
              <a:rPr lang="ru-RU" dirty="0" smtClean="0">
                <a:cs typeface="Arial" pitchFamily="34" charset="0"/>
              </a:rPr>
              <a:t>ведут доброжелательный диалог;</a:t>
            </a:r>
            <a:endParaRPr lang="ru-RU" dirty="0"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131590"/>
            <a:ext cx="5472608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 smtClean="0">
                <a:cs typeface="Arial" pitchFamily="34" charset="0"/>
              </a:rPr>
              <a:t>Ученики:</a:t>
            </a:r>
          </a:p>
          <a:p>
            <a:pPr marL="285750" indent="-285750">
              <a:spcBef>
                <a:spcPts val="800"/>
              </a:spcBef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 </a:t>
            </a:r>
            <a:r>
              <a:rPr lang="ru-RU" dirty="0">
                <a:cs typeface="Arial" pitchFamily="34" charset="0"/>
              </a:rPr>
              <a:t>вовлекаются </a:t>
            </a:r>
            <a:r>
              <a:rPr lang="ru-RU" dirty="0" smtClean="0">
                <a:cs typeface="Arial" pitchFamily="34" charset="0"/>
              </a:rPr>
              <a:t>в исследование </a:t>
            </a:r>
            <a:r>
              <a:rPr lang="ru-RU" dirty="0">
                <a:cs typeface="Arial" pitchFamily="34" charset="0"/>
              </a:rPr>
              <a:t>геометрических </a:t>
            </a:r>
            <a:r>
              <a:rPr lang="ru-RU" dirty="0" smtClean="0">
                <a:cs typeface="Arial" pitchFamily="34" charset="0"/>
              </a:rPr>
              <a:t>фигур;</a:t>
            </a:r>
            <a:endParaRPr lang="ru-RU" dirty="0"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2176739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учатся </a:t>
            </a:r>
            <a:r>
              <a:rPr lang="ru-RU" dirty="0">
                <a:cs typeface="Arial" pitchFamily="34" charset="0"/>
              </a:rPr>
              <a:t>задавать вопросы, выдвигать гипотезы, обосновывать или опровергать </a:t>
            </a:r>
            <a:r>
              <a:rPr lang="ru-RU" dirty="0" smtClean="0">
                <a:cs typeface="Arial" pitchFamily="34" charset="0"/>
              </a:rPr>
              <a:t>их;</a:t>
            </a:r>
            <a:endParaRPr lang="ru-RU" dirty="0"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3507854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соревнуются друг с другом.</a:t>
            </a:r>
            <a:endParaRPr lang="ru-RU" dirty="0">
              <a:cs typeface="Arial" pitchFamily="34" charset="0"/>
            </a:endParaRPr>
          </a:p>
        </p:txBody>
      </p:sp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504" y="3507854"/>
            <a:ext cx="5324951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Виды игр</a:t>
            </a:r>
          </a:p>
          <a:p>
            <a:pPr>
              <a:spcBef>
                <a:spcPts val="800"/>
              </a:spcBef>
            </a:pPr>
            <a:r>
              <a:rPr lang="ru-RU" b="1" dirty="0" smtClean="0">
                <a:cs typeface="Arial" pitchFamily="34" charset="0"/>
              </a:rPr>
              <a:t>Геометрический детектив</a:t>
            </a:r>
            <a:endParaRPr lang="ru-RU" dirty="0">
              <a:cs typeface="Arial" pitchFamily="34" charset="0"/>
            </a:endParaRPr>
          </a:p>
          <a:p>
            <a:pPr>
              <a:spcBef>
                <a:spcPts val="800"/>
              </a:spcBef>
            </a:pPr>
            <a:r>
              <a:rPr lang="ru-RU" b="1" dirty="0" smtClean="0">
                <a:cs typeface="Arial" pitchFamily="34" charset="0"/>
              </a:rPr>
              <a:t>Геометрический конструктор</a:t>
            </a:r>
            <a:r>
              <a:rPr lang="ru-RU" dirty="0" smtClean="0">
                <a:cs typeface="Arial" pitchFamily="34" charset="0"/>
              </a:rPr>
              <a:t> </a:t>
            </a:r>
            <a:endParaRPr lang="ru-RU" dirty="0"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7" y="555526"/>
            <a:ext cx="4968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 играть в геометрические игры?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91556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 smtClean="0">
                <a:cs typeface="Arial" pitchFamily="34" charset="0"/>
              </a:rPr>
              <a:t>Сначала учитель выполняет роль ведущего, который поощряет диалог между учениками и обращает внимание на необходимость обоснования утверждений.</a:t>
            </a:r>
            <a:endParaRPr lang="ru-RU" dirty="0"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56363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 smtClean="0">
                <a:cs typeface="Arial" pitchFamily="34" charset="0"/>
              </a:rPr>
              <a:t>Когда ученики будут готовы играть друг с другом, можно объединять их в группы. Например</a:t>
            </a:r>
            <a:r>
              <a:rPr lang="ru-RU" dirty="0">
                <a:cs typeface="Arial" pitchFamily="34" charset="0"/>
              </a:rPr>
              <a:t>,</a:t>
            </a:r>
            <a:r>
              <a:rPr lang="ru-RU" dirty="0" smtClean="0">
                <a:cs typeface="Arial" pitchFamily="34" charset="0"/>
              </a:rPr>
              <a:t> члены группы могут поочерёдно высказывать свои соображения, записывая их с кратким обоснованием.</a:t>
            </a:r>
            <a:endParaRPr lang="ru-RU" dirty="0"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2499742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 smtClean="0">
                <a:cs typeface="Arial" pitchFamily="34" charset="0"/>
              </a:rPr>
              <a:t>Затем представители групп предъявляют классу результаты своей работы с кратким обоснованием.</a:t>
            </a:r>
            <a:endParaRPr lang="ru-RU" dirty="0">
              <a:cs typeface="Arial" pitchFamily="34" charset="0"/>
            </a:endParaRPr>
          </a:p>
        </p:txBody>
      </p:sp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9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627534"/>
            <a:ext cx="3600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Геометрический детектив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145" y="1059582"/>
            <a:ext cx="863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 smtClean="0">
                <a:cs typeface="Arial" pitchFamily="34" charset="0"/>
              </a:rPr>
              <a:t>Задача участников игры – извлечь как можно больше информации из описания фигуры или чертежа.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3" t="4002" b="4271"/>
          <a:stretch/>
        </p:blipFill>
        <p:spPr bwMode="auto">
          <a:xfrm>
            <a:off x="1425026" y="2859781"/>
            <a:ext cx="2314941" cy="17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6" r="40055" b="27750"/>
          <a:stretch/>
        </p:blipFill>
        <p:spPr bwMode="auto">
          <a:xfrm>
            <a:off x="730176" y="1851670"/>
            <a:ext cx="3704640" cy="89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6"/>
            <a:ext cx="8001056" cy="270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1071552"/>
            <a:ext cx="814393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714494"/>
            <a:ext cx="8143932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571750"/>
            <a:ext cx="8143932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3" t="4002" b="4271"/>
          <a:stretch/>
        </p:blipFill>
        <p:spPr bwMode="auto">
          <a:xfrm>
            <a:off x="5796136" y="843558"/>
            <a:ext cx="2314941" cy="17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5125566" cy="34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246422"/>
            <a:ext cx="5040560" cy="324036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616190"/>
            <a:ext cx="5040560" cy="287059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995686"/>
            <a:ext cx="5040560" cy="249109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192254"/>
            <a:ext cx="5040560" cy="22945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2365454"/>
            <a:ext cx="5040560" cy="21213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575601"/>
            <a:ext cx="5040560" cy="191118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2951247"/>
            <a:ext cx="5040560" cy="153553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147814"/>
            <a:ext cx="5040560" cy="133896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3339519"/>
            <a:ext cx="5040560" cy="114726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3922878"/>
            <a:ext cx="5040560" cy="5736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5603" y="522430"/>
            <a:ext cx="4396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Сначала учитель играет роль ведущего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483518"/>
            <a:ext cx="640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Варианты простых заданий «Геометрического детектива»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" y="919478"/>
            <a:ext cx="5373014" cy="143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" y="2499742"/>
            <a:ext cx="541269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3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483518"/>
            <a:ext cx="6912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Варианты более сложных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заданий «Геометрического детектива»</a:t>
            </a: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5"/>
          <a:stretch/>
        </p:blipFill>
        <p:spPr bwMode="auto">
          <a:xfrm>
            <a:off x="120894" y="1131590"/>
            <a:ext cx="6154434" cy="147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" y="2499742"/>
            <a:ext cx="564219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7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627534"/>
            <a:ext cx="3600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Геометрический конструктор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145" y="1059582"/>
            <a:ext cx="863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 smtClean="0">
                <a:cs typeface="Arial" pitchFamily="34" charset="0"/>
              </a:rPr>
              <a:t>Задача участников игры – построить геометрические фигуры, удовлетворяющие заданным условиям.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0" t="6433" b="5049"/>
          <a:stretch/>
        </p:blipFill>
        <p:spPr bwMode="auto">
          <a:xfrm>
            <a:off x="1403681" y="3075806"/>
            <a:ext cx="2220745" cy="15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r="34861" b="9658"/>
          <a:stretch/>
        </p:blipFill>
        <p:spPr bwMode="auto">
          <a:xfrm>
            <a:off x="755576" y="1804242"/>
            <a:ext cx="3516954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1804242"/>
            <a:ext cx="2952328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sz="1600" dirty="0" smtClean="0">
                <a:cs typeface="Arial" pitchFamily="34" charset="0"/>
              </a:rPr>
              <a:t>Много заданий «на клетках»</a:t>
            </a:r>
            <a:br>
              <a:rPr lang="ru-RU" sz="1600" dirty="0" smtClean="0">
                <a:cs typeface="Arial" pitchFamily="34" charset="0"/>
              </a:rPr>
            </a:br>
            <a:r>
              <a:rPr lang="ru-RU" sz="1600" dirty="0" smtClean="0">
                <a:cs typeface="Arial" pitchFamily="34" charset="0"/>
              </a:rPr>
              <a:t>(в соответствии с Примерной Программой).</a:t>
            </a:r>
            <a:endParaRPr lang="ru-RU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5603" y="522430"/>
            <a:ext cx="4468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Сначала учитель играет роль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ведущего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0" y="891762"/>
            <a:ext cx="5152068" cy="12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" y="2179779"/>
            <a:ext cx="5382817" cy="1711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179512" y="2139702"/>
            <a:ext cx="5184576" cy="178118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2175132"/>
            <a:ext cx="5184576" cy="174575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"/>
          <a:stretch/>
        </p:blipFill>
        <p:spPr bwMode="auto">
          <a:xfrm>
            <a:off x="126380" y="826739"/>
            <a:ext cx="5165700" cy="398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139702"/>
            <a:ext cx="5184576" cy="265849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3435846"/>
            <a:ext cx="5184576" cy="13623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175"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483518"/>
            <a:ext cx="7200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Варианты простых заданий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«Геометрического конструктора»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"/>
          <a:stretch>
            <a:fillRect/>
          </a:stretch>
        </p:blipFill>
        <p:spPr bwMode="auto">
          <a:xfrm>
            <a:off x="107506" y="987574"/>
            <a:ext cx="5321750" cy="92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710"/>
            <a:ext cx="5148064" cy="196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1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7" y="483518"/>
            <a:ext cx="7200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Варианты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более сложных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заданий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«Геометрического конструктора»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/>
          <a:stretch/>
        </p:blipFill>
        <p:spPr bwMode="auto">
          <a:xfrm>
            <a:off x="128628" y="877208"/>
            <a:ext cx="4924425" cy="176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2644789"/>
            <a:ext cx="49244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7534"/>
            <a:ext cx="871296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«Задания по геометрии для </a:t>
            </a:r>
            <a:r>
              <a:rPr lang="ru-RU" b="1" i="1" dirty="0" smtClean="0">
                <a:solidFill>
                  <a:srgbClr val="FF0000"/>
                </a:solidFill>
              </a:rPr>
              <a:t>самостоятельных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самостоятельных»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57798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6" y="627534"/>
            <a:ext cx="5616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Примеры более простых заданий «Самостоятельных»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" y="954478"/>
            <a:ext cx="5616624" cy="107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68144" y="629173"/>
            <a:ext cx="3275856" cy="24622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dirty="0" smtClean="0"/>
              <a:t>Каждый ученик решает </a:t>
            </a:r>
            <a:r>
              <a:rPr lang="ru-RU" sz="1600" dirty="0"/>
              <a:t>задачу </a:t>
            </a:r>
            <a:r>
              <a:rPr lang="ru-RU" sz="1600" dirty="0" smtClean="0"/>
              <a:t>со </a:t>
            </a:r>
            <a:r>
              <a:rPr lang="ru-RU" sz="1600" i="1" dirty="0"/>
              <a:t>своими</a:t>
            </a:r>
            <a:r>
              <a:rPr lang="ru-RU" sz="1600" dirty="0"/>
              <a:t> численными </a:t>
            </a:r>
            <a:r>
              <a:rPr lang="ru-RU" sz="1600" dirty="0" smtClean="0"/>
              <a:t>данными или со </a:t>
            </a:r>
            <a:r>
              <a:rPr lang="ru-RU" sz="1600" i="1" dirty="0" smtClean="0"/>
              <a:t>своими</a:t>
            </a:r>
            <a:r>
              <a:rPr lang="ru-RU" sz="1600" dirty="0" smtClean="0"/>
              <a:t> обозначениями точек.</a:t>
            </a:r>
          </a:p>
          <a:p>
            <a:pPr>
              <a:spcBef>
                <a:spcPts val="1200"/>
              </a:spcBef>
            </a:pPr>
            <a:r>
              <a:rPr lang="ru-RU" sz="1600" dirty="0" smtClean="0"/>
              <a:t>Если у соседей по парте все численные данные или все обозначения точек совпадают, выполненные задания не засчитываются (предупредите об этом учеников).</a:t>
            </a:r>
            <a:endParaRPr lang="ru-RU" sz="1600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49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" y="2499742"/>
            <a:ext cx="575774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1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71486"/>
            <a:ext cx="7286644" cy="66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357304"/>
            <a:ext cx="3773490" cy="22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714494"/>
            <a:ext cx="4495806" cy="293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57224" y="1357304"/>
            <a:ext cx="38576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1714494"/>
            <a:ext cx="4643470" cy="300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7" y="627534"/>
            <a:ext cx="388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Примеры более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сложных заданий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Самостоятельных»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/>
          <a:stretch/>
        </p:blipFill>
        <p:spPr bwMode="auto">
          <a:xfrm>
            <a:off x="35496" y="2355726"/>
            <a:ext cx="4857632" cy="233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50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55526"/>
            <a:ext cx="460651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0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0" y="627534"/>
            <a:ext cx="580925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51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52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7534"/>
            <a:ext cx="6480719" cy="26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0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3966" y="142858"/>
            <a:ext cx="419088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53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91478"/>
          <a:stretch>
            <a:fillRect/>
          </a:stretch>
        </p:blipFill>
        <p:spPr bwMode="auto">
          <a:xfrm>
            <a:off x="142844" y="571486"/>
            <a:ext cx="4357718" cy="27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071552"/>
            <a:ext cx="32147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214942" y="571486"/>
            <a:ext cx="3689472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209B7"/>
                </a:solidFill>
              </a:rPr>
              <a:t>Издательство «</a:t>
            </a:r>
            <a:r>
              <a:rPr lang="ru-RU" sz="2400" b="1" dirty="0" err="1" smtClean="0">
                <a:solidFill>
                  <a:srgbClr val="3209B7"/>
                </a:solidFill>
              </a:rPr>
              <a:t>Илекса</a:t>
            </a:r>
            <a:r>
              <a:rPr lang="ru-RU" sz="2400" b="1" dirty="0" smtClean="0">
                <a:solidFill>
                  <a:srgbClr val="3209B7"/>
                </a:solidFill>
              </a:rPr>
              <a:t>»</a:t>
            </a:r>
          </a:p>
          <a:p>
            <a:pPr algn="ctr"/>
            <a:r>
              <a:rPr lang="en-US" sz="2400" b="1" dirty="0" smtClean="0">
                <a:solidFill>
                  <a:srgbClr val="3209B7"/>
                </a:solidFill>
                <a:hlinkClick r:id="rId4"/>
              </a:rPr>
              <a:t>ilexa.ru</a:t>
            </a:r>
            <a:endParaRPr lang="ru-RU" sz="2400" b="1" dirty="0" smtClean="0">
              <a:solidFill>
                <a:srgbClr val="3209B7"/>
              </a:solidFill>
              <a:hlinkClick r:id="rId4"/>
            </a:endParaRPr>
          </a:p>
          <a:p>
            <a:pPr algn="ctr">
              <a:spcBef>
                <a:spcPts val="1200"/>
              </a:spcBef>
            </a:pPr>
            <a:r>
              <a:rPr lang="en-US" sz="2400" dirty="0" smtClean="0">
                <a:solidFill>
                  <a:srgbClr val="3209B7"/>
                </a:solidFill>
                <a:hlinkClick r:id="rId4"/>
              </a:rPr>
              <a:t>levgenden@gmail.com</a:t>
            </a:r>
            <a:endParaRPr lang="en-US" sz="2400" dirty="0" smtClean="0">
              <a:solidFill>
                <a:srgbClr val="3209B7"/>
              </a:solidFill>
            </a:endParaRPr>
          </a:p>
          <a:p>
            <a:pPr algn="ctr"/>
            <a:r>
              <a:rPr lang="en-US" sz="2400" dirty="0" smtClean="0">
                <a:hlinkClick r:id="rId5"/>
              </a:rPr>
              <a:t>zhemchuzhkina@gmail.com</a:t>
            </a:r>
            <a:endParaRPr lang="en-US" sz="2400" b="1" dirty="0" smtClean="0">
              <a:solidFill>
                <a:srgbClr val="3209B7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2943" y="1071552"/>
            <a:ext cx="2857520" cy="367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43570" y="2500312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До новых встреч!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sz="1800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857238"/>
            <a:ext cx="3994153" cy="204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62"/>
            <a:ext cx="4742688" cy="196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71358"/>
            <a:ext cx="4751832" cy="76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824395"/>
            <a:ext cx="4779264" cy="95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42844" y="1000114"/>
            <a:ext cx="128588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357304"/>
            <a:ext cx="4714908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714626"/>
            <a:ext cx="4786346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714758"/>
            <a:ext cx="485778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857238"/>
            <a:ext cx="3708401" cy="190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35298"/>
            <a:ext cx="4929222" cy="106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>
          <a:xfrm>
            <a:off x="6000760" y="785800"/>
            <a:ext cx="571504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090892"/>
            <a:ext cx="5000628" cy="104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429006"/>
            <a:ext cx="5011744" cy="65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42844" y="2071684"/>
            <a:ext cx="5000660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3214692"/>
            <a:ext cx="492922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3714758"/>
            <a:ext cx="5072098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00048"/>
            <a:ext cx="7715272" cy="33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928676"/>
            <a:ext cx="6715172" cy="226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00034" y="928676"/>
            <a:ext cx="6572296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571618"/>
            <a:ext cx="6786610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285998"/>
            <a:ext cx="6786610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86842" y="142858"/>
            <a:ext cx="276212" cy="273844"/>
          </a:xfrm>
        </p:spPr>
        <p:txBody>
          <a:bodyPr/>
          <a:lstStyle/>
          <a:p>
            <a:fld id="{EB81B22D-6BD5-445C-8E95-855BC366B2CB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71552"/>
            <a:ext cx="348198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142990"/>
            <a:ext cx="5597530" cy="24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571486"/>
            <a:ext cx="5872170" cy="24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71406" y="1142990"/>
            <a:ext cx="571504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72" y="1500181"/>
            <a:ext cx="5065408" cy="225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42844" y="1500180"/>
            <a:ext cx="5715040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928808"/>
            <a:ext cx="5715040" cy="32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2285998"/>
            <a:ext cx="514353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2714626"/>
            <a:ext cx="514353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3000378"/>
            <a:ext cx="514353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500444"/>
            <a:ext cx="514353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0070C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381</Words>
  <Application>Microsoft Office PowerPoint</Application>
  <PresentationFormat>Экран (16:9)</PresentationFormat>
  <Paragraphs>132</Paragraphs>
  <Slides>54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107</cp:revision>
  <dcterms:created xsi:type="dcterms:W3CDTF">2019-11-08T08:59:02Z</dcterms:created>
  <dcterms:modified xsi:type="dcterms:W3CDTF">2022-01-24T09:02:49Z</dcterms:modified>
</cp:coreProperties>
</file>