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3"/>
  </p:notesMasterIdLst>
  <p:sldIdLst>
    <p:sldId id="257" r:id="rId3"/>
    <p:sldId id="402" r:id="rId4"/>
    <p:sldId id="403" r:id="rId5"/>
    <p:sldId id="404" r:id="rId6"/>
    <p:sldId id="405" r:id="rId7"/>
    <p:sldId id="406" r:id="rId8"/>
    <p:sldId id="412" r:id="rId9"/>
    <p:sldId id="409" r:id="rId10"/>
    <p:sldId id="410" r:id="rId11"/>
    <p:sldId id="41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A9A9"/>
    <a:srgbClr val="4D5B9C"/>
    <a:srgbClr val="D34F4A"/>
    <a:srgbClr val="FEF8E0"/>
    <a:srgbClr val="606060"/>
    <a:srgbClr val="FCE99A"/>
    <a:srgbClr val="F98B6D"/>
    <a:srgbClr val="262D49"/>
    <a:srgbClr val="F2F2F2"/>
    <a:srgbClr val="DCC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295F4-EAE5-471D-8400-F9B5C35CD9D1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222C9-703B-4C9E-BA9A-89BAE3E682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50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1525" cy="4006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2B679-AE23-4750-8FB0-6513430B89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Титульный слайд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261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льзовательский макет">
  <p:cSld name="Пользовательский макет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3"/>
          <p:cNvSpPr txBox="1">
            <a:spLocks noGrp="1"/>
          </p:cNvSpPr>
          <p:nvPr>
            <p:ph type="title"/>
          </p:nvPr>
        </p:nvSpPr>
        <p:spPr>
          <a:xfrm>
            <a:off x="895351" y="1320800"/>
            <a:ext cx="10399200" cy="23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sldNum" idx="12"/>
          </p:nvPr>
        </p:nvSpPr>
        <p:spPr>
          <a:xfrm>
            <a:off x="11319933" y="6242049"/>
            <a:ext cx="728000" cy="5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sz="1333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46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588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904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04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345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683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Заголовок раздела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838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Два объекта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439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Сравнение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557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Только заголовок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312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Объект с подписью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40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064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831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279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916050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29828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8E0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6"/>
            </a:avLst>
          </a:prstGeom>
          <a:blipFill rotWithShape="1">
            <a:blip r:embed="rId3">
              <a:alphaModFix/>
            </a:blip>
            <a:stretch>
              <a:fillRect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343900" y="720433"/>
            <a:ext cx="9518000" cy="5424400"/>
          </a:xfrm>
          <a:prstGeom prst="roundRect">
            <a:avLst>
              <a:gd name="adj" fmla="val 8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>
            <a:spLocks noGrp="1"/>
          </p:cNvSpPr>
          <p:nvPr>
            <p:ph type="ctrTitle"/>
          </p:nvPr>
        </p:nvSpPr>
        <p:spPr>
          <a:xfrm>
            <a:off x="1524000" y="2934590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ru-RU" sz="3600" b="1" dirty="0"/>
              <a:t>Разработка образовательных практик реализации метапредметного подхода в общеобразовательных организациях</a:t>
            </a:r>
            <a:endParaRPr sz="36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>
            <a:spLocks noGrp="1"/>
          </p:cNvSpPr>
          <p:nvPr>
            <p:ph type="subTitle" idx="1"/>
          </p:nvPr>
        </p:nvSpPr>
        <p:spPr>
          <a:xfrm>
            <a:off x="1524000" y="4679136"/>
            <a:ext cx="9144000" cy="535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Группа «Перезагрузка», 13 декабря 2020г.</a:t>
            </a:r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ECAB0B2-F938-46A7-9A0C-31DDFBDD21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9611" y="1132837"/>
            <a:ext cx="7566577" cy="15611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4;p2">
            <a:extLst>
              <a:ext uri="{FF2B5EF4-FFF2-40B4-BE49-F238E27FC236}">
                <a16:creationId xmlns:a16="http://schemas.microsoft.com/office/drawing/2014/main" id="{BEC65286-F918-4C98-9C34-D2DCFF486D8B}"/>
              </a:ext>
            </a:extLst>
          </p:cNvPr>
          <p:cNvSpPr txBox="1">
            <a:spLocks/>
          </p:cNvSpPr>
          <p:nvPr/>
        </p:nvSpPr>
        <p:spPr>
          <a:xfrm>
            <a:off x="11509513" y="6277792"/>
            <a:ext cx="3876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10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id="{65F2AAAB-D197-4F47-928F-063C4059F423}"/>
              </a:ext>
            </a:extLst>
          </p:cNvPr>
          <p:cNvGrpSpPr/>
          <p:nvPr/>
        </p:nvGrpSpPr>
        <p:grpSpPr>
          <a:xfrm>
            <a:off x="0" y="-11505"/>
            <a:ext cx="5128591" cy="876209"/>
            <a:chOff x="721519" y="924567"/>
            <a:chExt cx="2808717" cy="625840"/>
          </a:xfrm>
        </p:grpSpPr>
        <p:sp>
          <p:nvSpPr>
            <p:cNvPr id="4" name="Arrow: Pentagon 45">
              <a:extLst>
                <a:ext uri="{FF2B5EF4-FFF2-40B4-BE49-F238E27FC236}">
                  <a16:creationId xmlns:a16="http://schemas.microsoft.com/office/drawing/2014/main" id="{D657C63D-6DE8-4755-B53B-0CB9DD5872E1}"/>
                </a:ext>
              </a:extLst>
            </p:cNvPr>
            <p:cNvSpPr/>
            <p:nvPr/>
          </p:nvSpPr>
          <p:spPr bwMode="auto">
            <a:xfrm>
              <a:off x="721519" y="1004485"/>
              <a:ext cx="2808717" cy="545922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5FB86BEE-ACE6-4EA5-B3D1-F36F83AFD248}"/>
                </a:ext>
              </a:extLst>
            </p:cNvPr>
            <p:cNvSpPr/>
            <p:nvPr/>
          </p:nvSpPr>
          <p:spPr bwMode="auto">
            <a:xfrm>
              <a:off x="721519" y="924567"/>
              <a:ext cx="2721105" cy="561669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400" b="1" dirty="0">
                  <a:solidFill>
                    <a:srgbClr val="FFFFFF">
                      <a:lumMod val="100000"/>
                    </a:srgbClr>
                  </a:solidFill>
                </a:rPr>
                <a:t>Дальнейшие шаги</a:t>
              </a:r>
            </a:p>
          </p:txBody>
        </p:sp>
      </p:grpSp>
      <p:sp>
        <p:nvSpPr>
          <p:cNvPr id="6" name="Google Shape;112;p3">
            <a:extLst>
              <a:ext uri="{FF2B5EF4-FFF2-40B4-BE49-F238E27FC236}">
                <a16:creationId xmlns:a16="http://schemas.microsoft.com/office/drawing/2014/main" id="{AC9CA9E7-1F96-4388-AD45-FE4F76259A64}"/>
              </a:ext>
            </a:extLst>
          </p:cNvPr>
          <p:cNvSpPr/>
          <p:nvPr/>
        </p:nvSpPr>
        <p:spPr>
          <a:xfrm>
            <a:off x="0" y="0"/>
            <a:ext cx="688206" cy="762001"/>
          </a:xfrm>
          <a:prstGeom prst="roundRect">
            <a:avLst>
              <a:gd name="adj" fmla="val 6"/>
            </a:avLst>
          </a:prstGeom>
          <a:blipFill rotWithShape="1">
            <a:blip r:embed="rId2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25C1BB1-3D7C-4019-83C2-9550C6F10E12}"/>
              </a:ext>
            </a:extLst>
          </p:cNvPr>
          <p:cNvSpPr/>
          <p:nvPr/>
        </p:nvSpPr>
        <p:spPr>
          <a:xfrm>
            <a:off x="576470" y="1452771"/>
            <a:ext cx="10933043" cy="4165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" lvl="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Разработка различных образовательных ситуаций</a:t>
            </a:r>
          </a:p>
          <a:p>
            <a:pPr marL="393700" lvl="0" indent="-34290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</a:p>
          <a:p>
            <a:pPr marL="50800" lvl="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Разработка маршрутной карты для учителей</a:t>
            </a:r>
          </a:p>
          <a:p>
            <a:pPr marL="393700" lvl="0" indent="-34290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</a:p>
          <a:p>
            <a:pPr marL="50800" lvl="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Расшивка разработанных ситуаций по возрастным группам </a:t>
            </a:r>
          </a:p>
          <a:p>
            <a:pPr marL="393700" lvl="0" indent="-34290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</a:p>
          <a:p>
            <a:pPr marL="50800" lvl="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Разработка методических рекомендаций для школ и учителей</a:t>
            </a:r>
          </a:p>
          <a:p>
            <a:pPr marL="393700" lvl="0" indent="-34290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</a:p>
          <a:p>
            <a:pPr marL="50800" lvl="0" algn="ctr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ts val="2400"/>
              <a:defRPr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Распространение опыта использования образовательных ситуаций в образовательном процессе для обеспечения достижения метапредметных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210946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组合 28"/>
          <p:cNvGrpSpPr/>
          <p:nvPr/>
        </p:nvGrpSpPr>
        <p:grpSpPr>
          <a:xfrm>
            <a:off x="0" y="0"/>
            <a:ext cx="4581939" cy="887110"/>
            <a:chOff x="721519" y="924567"/>
            <a:chExt cx="2958243" cy="651419"/>
          </a:xfrm>
        </p:grpSpPr>
        <p:sp>
          <p:nvSpPr>
            <p:cNvPr id="4" name="Arrow: Pentagon 45"/>
            <p:cNvSpPr/>
            <p:nvPr/>
          </p:nvSpPr>
          <p:spPr bwMode="auto">
            <a:xfrm>
              <a:off x="721519" y="1004486"/>
              <a:ext cx="2958243" cy="571500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/>
            <p:cNvSpPr/>
            <p:nvPr/>
          </p:nvSpPr>
          <p:spPr bwMode="auto">
            <a:xfrm>
              <a:off x="721519" y="924567"/>
              <a:ext cx="2732410" cy="571500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800" b="1" dirty="0">
                  <a:solidFill>
                    <a:srgbClr val="FFFFFF">
                      <a:lumMod val="100000"/>
                    </a:srgbClr>
                  </a:solidFill>
                  <a:latin typeface="Calibri"/>
                  <a:ea typeface="宋体" panose="02010600030101010101" pitchFamily="2" charset="-122"/>
                </a:rPr>
                <a:t>Актуальность</a:t>
              </a:r>
              <a:endParaRPr lang="en-US" altLang="zh-CN" sz="2800" b="1" dirty="0">
                <a:solidFill>
                  <a:srgbClr val="FFFFFF">
                    <a:lumMod val="100000"/>
                  </a:srgbClr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grpSp>
        <p:nvGrpSpPr>
          <p:cNvPr id="26" name="组合 1">
            <a:extLst>
              <a:ext uri="{FF2B5EF4-FFF2-40B4-BE49-F238E27FC236}">
                <a16:creationId xmlns:a16="http://schemas.microsoft.com/office/drawing/2014/main" id="{FCDD82E4-C8FE-426F-9BC0-1692AD40C14B}"/>
              </a:ext>
            </a:extLst>
          </p:cNvPr>
          <p:cNvGrpSpPr/>
          <p:nvPr/>
        </p:nvGrpSpPr>
        <p:grpSpPr>
          <a:xfrm>
            <a:off x="1416556" y="1222852"/>
            <a:ext cx="3796517" cy="1049821"/>
            <a:chOff x="664069" y="1005576"/>
            <a:chExt cx="2294523" cy="673596"/>
          </a:xfrm>
        </p:grpSpPr>
        <p:sp>
          <p:nvSpPr>
            <p:cNvPr id="41" name="Rectangle: Rounded Corners 21">
              <a:extLst>
                <a:ext uri="{FF2B5EF4-FFF2-40B4-BE49-F238E27FC236}">
                  <a16:creationId xmlns:a16="http://schemas.microsoft.com/office/drawing/2014/main" id="{D932EE5C-B9E8-4AA7-9C3F-F54AA08D5F28}"/>
                </a:ext>
              </a:extLst>
            </p:cNvPr>
            <p:cNvSpPr/>
            <p:nvPr/>
          </p:nvSpPr>
          <p:spPr>
            <a:xfrm>
              <a:off x="706117" y="1005576"/>
              <a:ext cx="2162371" cy="673596"/>
            </a:xfrm>
            <a:prstGeom prst="roundRect">
              <a:avLst>
                <a:gd name="adj" fmla="val 2867"/>
              </a:avLst>
            </a:prstGeom>
            <a:solidFill>
              <a:srgbClr val="4D5B9C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TextBox 50">
              <a:extLst>
                <a:ext uri="{FF2B5EF4-FFF2-40B4-BE49-F238E27FC236}">
                  <a16:creationId xmlns:a16="http://schemas.microsoft.com/office/drawing/2014/main" id="{7C116828-58D4-4EF2-8FC6-9E1A93D376DB}"/>
                </a:ext>
              </a:extLst>
            </p:cNvPr>
            <p:cNvSpPr txBox="1"/>
            <p:nvPr/>
          </p:nvSpPr>
          <p:spPr>
            <a:xfrm>
              <a:off x="664069" y="1085851"/>
              <a:ext cx="2294523" cy="372844"/>
            </a:xfrm>
            <a:prstGeom prst="rect">
              <a:avLst/>
            </a:prstGeom>
            <a:noFill/>
          </p:spPr>
          <p:txBody>
            <a:bodyPr wrap="none" anchor="b">
              <a:normAutofit/>
            </a:bodyPr>
            <a:lstStyle/>
            <a:p>
              <a:pPr algn="ctr"/>
              <a:r>
                <a:rPr lang="ru-RU" altLang="zh-CN" sz="2000" b="1" dirty="0">
                  <a:solidFill>
                    <a:schemeClr val="bg1"/>
                  </a:solidFill>
                </a:rPr>
                <a:t>Новые социальные запросы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6" name="组合 51">
            <a:extLst>
              <a:ext uri="{FF2B5EF4-FFF2-40B4-BE49-F238E27FC236}">
                <a16:creationId xmlns:a16="http://schemas.microsoft.com/office/drawing/2014/main" id="{75543AA0-B624-444E-BF91-DE3E609286BF}"/>
              </a:ext>
            </a:extLst>
          </p:cNvPr>
          <p:cNvGrpSpPr/>
          <p:nvPr/>
        </p:nvGrpSpPr>
        <p:grpSpPr>
          <a:xfrm>
            <a:off x="6968989" y="1222852"/>
            <a:ext cx="4013750" cy="1049820"/>
            <a:chOff x="3441356" y="1005576"/>
            <a:chExt cx="2338319" cy="657190"/>
          </a:xfrm>
        </p:grpSpPr>
        <p:sp>
          <p:nvSpPr>
            <p:cNvPr id="56" name="Rectangle: Rounded Corners 32">
              <a:extLst>
                <a:ext uri="{FF2B5EF4-FFF2-40B4-BE49-F238E27FC236}">
                  <a16:creationId xmlns:a16="http://schemas.microsoft.com/office/drawing/2014/main" id="{1580E280-5012-4708-8511-D5EA86D3DB67}"/>
                </a:ext>
              </a:extLst>
            </p:cNvPr>
            <p:cNvSpPr/>
            <p:nvPr/>
          </p:nvSpPr>
          <p:spPr>
            <a:xfrm>
              <a:off x="3485152" y="1005576"/>
              <a:ext cx="2294523" cy="657190"/>
            </a:xfrm>
            <a:prstGeom prst="roundRect">
              <a:avLst>
                <a:gd name="adj" fmla="val 2867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57" name="Group 43">
              <a:extLst>
                <a:ext uri="{FF2B5EF4-FFF2-40B4-BE49-F238E27FC236}">
                  <a16:creationId xmlns:a16="http://schemas.microsoft.com/office/drawing/2014/main" id="{CD412002-34D5-4074-9A5C-6BF276D571B8}"/>
                </a:ext>
              </a:extLst>
            </p:cNvPr>
            <p:cNvGrpSpPr/>
            <p:nvPr/>
          </p:nvGrpSpPr>
          <p:grpSpPr bwMode="auto">
            <a:xfrm>
              <a:off x="4544096" y="1307333"/>
              <a:ext cx="269" cy="432"/>
              <a:chOff x="0" y="0"/>
              <a:chExt cx="359" cy="576"/>
            </a:xfrm>
            <a:solidFill>
              <a:srgbClr val="FFFFFF"/>
            </a:solidFill>
            <a:effectLst/>
          </p:grpSpPr>
          <p:sp>
            <p:nvSpPr>
              <p:cNvPr id="61" name="Straight Connector 44">
                <a:extLst>
                  <a:ext uri="{FF2B5EF4-FFF2-40B4-BE49-F238E27FC236}">
                    <a16:creationId xmlns:a16="http://schemas.microsoft.com/office/drawing/2014/main" id="{4D6F94A4-6444-4B36-A479-991324F70001}"/>
                  </a:ext>
                </a:extLst>
              </p:cNvPr>
              <p:cNvSpPr/>
              <p:nvPr/>
            </p:nvSpPr>
            <p:spPr bwMode="auto">
              <a:xfrm flipH="1">
                <a:off x="2" y="4"/>
                <a:ext cx="0" cy="0"/>
              </a:xfrm>
              <a:prstGeom prst="line">
                <a:avLst/>
              </a:prstGeom>
              <a:grpFill/>
              <a:ln w="12700">
                <a:solidFill>
                  <a:srgbClr val="D42564"/>
                </a:solidFill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2" name="Freeform: Shape 45">
                <a:extLst>
                  <a:ext uri="{FF2B5EF4-FFF2-40B4-BE49-F238E27FC236}">
                    <a16:creationId xmlns:a16="http://schemas.microsoft.com/office/drawing/2014/main" id="{A6FC316F-0EFD-44F7-8495-E7F4CC463C46}"/>
                  </a:ext>
                </a:extLst>
              </p:cNvPr>
              <p:cNvSpPr/>
              <p:nvPr/>
            </p:nvSpPr>
            <p:spPr bwMode="auto">
              <a:xfrm>
                <a:off x="0" y="0"/>
                <a:ext cx="359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w 21600"/>
                  <a:gd name="T19" fmla="*/ 0 h 21600"/>
                  <a:gd name="T20" fmla="*/ 0 w 21600"/>
                  <a:gd name="T21" fmla="*/ 0 h 21600"/>
                  <a:gd name="T22" fmla="*/ 0 w 21600"/>
                  <a:gd name="T23" fmla="*/ 0 h 2160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1600" h="21600">
                    <a:moveTo>
                      <a:pt x="21600" y="12248"/>
                    </a:moveTo>
                    <a:lnTo>
                      <a:pt x="18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8" y="1"/>
                    </a:lnTo>
                    <a:lnTo>
                      <a:pt x="0" y="18203"/>
                    </a:lnTo>
                    <a:lnTo>
                      <a:pt x="7495" y="15059"/>
                    </a:lnTo>
                    <a:lnTo>
                      <a:pt x="12126" y="21600"/>
                    </a:lnTo>
                    <a:lnTo>
                      <a:pt x="17460" y="20130"/>
                    </a:lnTo>
                    <a:lnTo>
                      <a:pt x="12828" y="13588"/>
                    </a:lnTo>
                    <a:lnTo>
                      <a:pt x="21600" y="12248"/>
                    </a:lnTo>
                    <a:close/>
                    <a:moveTo>
                      <a:pt x="21600" y="12248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59" name="TextBox 53">
              <a:extLst>
                <a:ext uri="{FF2B5EF4-FFF2-40B4-BE49-F238E27FC236}">
                  <a16:creationId xmlns:a16="http://schemas.microsoft.com/office/drawing/2014/main" id="{5F361678-FDC9-4856-AB7C-9B2297A37390}"/>
                </a:ext>
              </a:extLst>
            </p:cNvPr>
            <p:cNvSpPr txBox="1"/>
            <p:nvPr/>
          </p:nvSpPr>
          <p:spPr>
            <a:xfrm>
              <a:off x="3441356" y="1087762"/>
              <a:ext cx="2294523" cy="372845"/>
            </a:xfrm>
            <a:prstGeom prst="rect">
              <a:avLst/>
            </a:prstGeom>
            <a:noFill/>
          </p:spPr>
          <p:txBody>
            <a:bodyPr wrap="none" anchor="b">
              <a:normAutofit/>
            </a:bodyPr>
            <a:lstStyle/>
            <a:p>
              <a:pPr algn="ctr"/>
              <a:r>
                <a:rPr lang="ru-RU" altLang="zh-CN" sz="2000" b="1" dirty="0">
                  <a:solidFill>
                    <a:schemeClr val="bg1"/>
                  </a:solidFill>
                </a:rPr>
                <a:t> Требования </a:t>
              </a:r>
              <a:endParaRPr lang="zh-CN" alt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3" name="TextBox 71">
            <a:extLst>
              <a:ext uri="{FF2B5EF4-FFF2-40B4-BE49-F238E27FC236}">
                <a16:creationId xmlns:a16="http://schemas.microsoft.com/office/drawing/2014/main" id="{50AF457E-1623-4C47-ABC8-FC936FF8D958}"/>
              </a:ext>
            </a:extLst>
          </p:cNvPr>
          <p:cNvSpPr txBox="1"/>
          <p:nvPr/>
        </p:nvSpPr>
        <p:spPr>
          <a:xfrm>
            <a:off x="1133290" y="2550998"/>
            <a:ext cx="4492257" cy="2759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9170">
              <a:buFont typeface="Arial" panose="020B0604020202020204" pitchFamily="34" charset="0"/>
              <a:buChar char="•"/>
            </a:pPr>
            <a:r>
              <a:rPr lang="ru-RU" altLang="zh-CN" sz="1733" dirty="0">
                <a:solidFill>
                  <a:srgbClr val="000000">
                    <a:lumMod val="65000"/>
                    <a:lumOff val="35000"/>
                  </a:srgbClr>
                </a:solidFill>
                <a:cs typeface="+mn-ea"/>
                <a:sym typeface="+mn-lt"/>
              </a:rPr>
              <a:t>переход России из индустриального в постиндустриальное информационное общество</a:t>
            </a: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endParaRPr lang="ru-RU" altLang="zh-CN" sz="1733" dirty="0">
              <a:solidFill>
                <a:srgbClr val="000000">
                  <a:lumMod val="65000"/>
                  <a:lumOff val="35000"/>
                </a:srgbClr>
              </a:solidFill>
              <a:cs typeface="+mn-ea"/>
              <a:sym typeface="+mn-lt"/>
            </a:endParaRP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r>
              <a:rPr lang="ru-RU" altLang="zh-CN" sz="1733" dirty="0">
                <a:solidFill>
                  <a:srgbClr val="000000">
                    <a:lumMod val="65000"/>
                    <a:lumOff val="35000"/>
                  </a:srgbClr>
                </a:solidFill>
                <a:cs typeface="+mn-ea"/>
                <a:sym typeface="+mn-lt"/>
              </a:rPr>
              <a:t>процесс глобализации и информатизации</a:t>
            </a: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endParaRPr lang="ru-RU" altLang="zh-CN" sz="1733" dirty="0">
              <a:solidFill>
                <a:srgbClr val="000000">
                  <a:lumMod val="65000"/>
                  <a:lumOff val="35000"/>
                </a:srgbClr>
              </a:solidFill>
              <a:cs typeface="+mn-ea"/>
              <a:sym typeface="+mn-lt"/>
            </a:endParaRP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r>
              <a:rPr lang="ru-RU" altLang="zh-CN" sz="1733" dirty="0">
                <a:solidFill>
                  <a:srgbClr val="000000">
                    <a:lumMod val="65000"/>
                    <a:lumOff val="35000"/>
                  </a:srgbClr>
                </a:solidFill>
                <a:cs typeface="+mn-ea"/>
                <a:sym typeface="+mn-lt"/>
              </a:rPr>
              <a:t>ускорение внедрения новых научных открытий</a:t>
            </a: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endParaRPr lang="ru-RU" altLang="zh-CN" sz="1733" dirty="0">
              <a:solidFill>
                <a:srgbClr val="000000">
                  <a:lumMod val="65000"/>
                  <a:lumOff val="35000"/>
                </a:srgbClr>
              </a:solidFill>
              <a:cs typeface="+mn-ea"/>
              <a:sym typeface="+mn-lt"/>
            </a:endParaRP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r>
              <a:rPr lang="ru-RU" altLang="zh-CN" sz="1733" dirty="0">
                <a:solidFill>
                  <a:srgbClr val="000000">
                    <a:lumMod val="65000"/>
                    <a:lumOff val="35000"/>
                  </a:srgbClr>
                </a:solidFill>
                <a:cs typeface="+mn-ea"/>
                <a:sym typeface="+mn-lt"/>
              </a:rPr>
              <a:t>быстрое обновление знаний и профессий</a:t>
            </a:r>
            <a:endParaRPr lang="zh-CN" altLang="en-US" sz="1733" dirty="0">
              <a:solidFill>
                <a:srgbClr val="000000">
                  <a:lumMod val="65000"/>
                  <a:lumOff val="35000"/>
                </a:srgbClr>
              </a:solidFill>
              <a:latin typeface="Calibri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64" name="TextBox 71">
            <a:extLst>
              <a:ext uri="{FF2B5EF4-FFF2-40B4-BE49-F238E27FC236}">
                <a16:creationId xmlns:a16="http://schemas.microsoft.com/office/drawing/2014/main" id="{53494410-0C67-4FD7-971E-2236E3374F11}"/>
              </a:ext>
            </a:extLst>
          </p:cNvPr>
          <p:cNvSpPr txBox="1"/>
          <p:nvPr/>
        </p:nvSpPr>
        <p:spPr>
          <a:xfrm>
            <a:off x="6500192" y="2550998"/>
            <a:ext cx="4929808" cy="3292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9170">
              <a:buFont typeface="Arial" panose="020B0604020202020204" pitchFamily="34" charset="0"/>
              <a:buChar char="•"/>
            </a:pPr>
            <a:r>
              <a:rPr lang="ru-RU" altLang="zh-CN" sz="1733" dirty="0">
                <a:solidFill>
                  <a:srgbClr val="606060"/>
                </a:solidFill>
                <a:cs typeface="+mn-ea"/>
                <a:sym typeface="+mn-lt"/>
              </a:rPr>
              <a:t>повышенная</a:t>
            </a:r>
            <a:r>
              <a:rPr lang="ru-RU" altLang="zh-CN" sz="1733" dirty="0">
                <a:solidFill>
                  <a:srgbClr val="000000">
                    <a:lumMod val="65000"/>
                    <a:lumOff val="35000"/>
                  </a:srgbClr>
                </a:solidFill>
                <a:cs typeface="+mn-ea"/>
                <a:sym typeface="+mn-lt"/>
              </a:rPr>
              <a:t> профессиональная мобильность и непрерывность образования</a:t>
            </a: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endParaRPr lang="ru-RU" altLang="zh-CN" sz="1733" dirty="0">
              <a:solidFill>
                <a:srgbClr val="000000">
                  <a:lumMod val="65000"/>
                  <a:lumOff val="35000"/>
                </a:srgbClr>
              </a:solidFill>
              <a:cs typeface="+mn-ea"/>
              <a:sym typeface="+mn-lt"/>
            </a:endParaRP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r>
              <a:rPr lang="ru-RU" altLang="zh-CN" sz="1733" dirty="0">
                <a:solidFill>
                  <a:srgbClr val="000000">
                    <a:lumMod val="65000"/>
                    <a:lumOff val="35000"/>
                  </a:srgbClr>
                </a:solidFill>
                <a:cs typeface="+mn-ea"/>
                <a:sym typeface="+mn-lt"/>
              </a:rPr>
              <a:t>обучение интегрирующим, всеобщим для всех предметных областей способам получения информации и умению работать с ней</a:t>
            </a: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endParaRPr lang="ru-RU" altLang="zh-CN" sz="1733" dirty="0">
              <a:solidFill>
                <a:srgbClr val="000000">
                  <a:lumMod val="65000"/>
                  <a:lumOff val="35000"/>
                </a:srgbClr>
              </a:solidFill>
              <a:cs typeface="+mn-ea"/>
              <a:sym typeface="+mn-lt"/>
            </a:endParaRPr>
          </a:p>
          <a:p>
            <a:pPr marL="285750" indent="-285750" defTabSz="1219170">
              <a:buFont typeface="Arial" panose="020B0604020202020204" pitchFamily="34" charset="0"/>
              <a:buChar char="•"/>
            </a:pPr>
            <a:r>
              <a:rPr lang="ru-RU" altLang="zh-CN" sz="1733" dirty="0">
                <a:solidFill>
                  <a:srgbClr val="000000">
                    <a:lumMod val="65000"/>
                    <a:lumOff val="35000"/>
                  </a:srgbClr>
                </a:solidFill>
                <a:cs typeface="+mn-ea"/>
                <a:sym typeface="+mn-lt"/>
              </a:rPr>
              <a:t>обладать не только конкретным набором навыков и умений, а способностью быстро адаптироваться к часто меняющимся условиям организационной среды и эффективно самообразовываться</a:t>
            </a:r>
          </a:p>
        </p:txBody>
      </p:sp>
      <p:sp>
        <p:nvSpPr>
          <p:cNvPr id="67" name="Google Shape;104;p2">
            <a:extLst>
              <a:ext uri="{FF2B5EF4-FFF2-40B4-BE49-F238E27FC236}">
                <a16:creationId xmlns:a16="http://schemas.microsoft.com/office/drawing/2014/main" id="{45BB344D-2A2A-4E5B-AF13-E2D5CA52E507}"/>
              </a:ext>
            </a:extLst>
          </p:cNvPr>
          <p:cNvSpPr txBox="1">
            <a:spLocks/>
          </p:cNvSpPr>
          <p:nvPr/>
        </p:nvSpPr>
        <p:spPr>
          <a:xfrm>
            <a:off x="11569077" y="6277792"/>
            <a:ext cx="3280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2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112;p3">
            <a:extLst>
              <a:ext uri="{FF2B5EF4-FFF2-40B4-BE49-F238E27FC236}">
                <a16:creationId xmlns:a16="http://schemas.microsoft.com/office/drawing/2014/main" id="{B6345C9C-ED22-41E3-92A5-0FE05598198D}"/>
              </a:ext>
            </a:extLst>
          </p:cNvPr>
          <p:cNvSpPr/>
          <p:nvPr/>
        </p:nvSpPr>
        <p:spPr>
          <a:xfrm>
            <a:off x="0" y="-1"/>
            <a:ext cx="688206" cy="762000"/>
          </a:xfrm>
          <a:prstGeom prst="roundRect">
            <a:avLst>
              <a:gd name="adj" fmla="val 6"/>
            </a:avLst>
          </a:prstGeom>
          <a:blipFill rotWithShape="1">
            <a:blip r:embed="rId3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" name="Straight Connector 12">
            <a:extLst>
              <a:ext uri="{FF2B5EF4-FFF2-40B4-BE49-F238E27FC236}">
                <a16:creationId xmlns:a16="http://schemas.microsoft.com/office/drawing/2014/main" id="{F975D599-1AE2-4FC0-8C27-E2876375DF22}"/>
              </a:ext>
            </a:extLst>
          </p:cNvPr>
          <p:cNvCxnSpPr>
            <a:cxnSpLocks/>
          </p:cNvCxnSpPr>
          <p:nvPr/>
        </p:nvCxnSpPr>
        <p:spPr>
          <a:xfrm>
            <a:off x="0" y="6430538"/>
            <a:ext cx="10207487" cy="29816"/>
          </a:xfrm>
          <a:prstGeom prst="line">
            <a:avLst/>
          </a:prstGeom>
          <a:ln>
            <a:solidFill>
              <a:srgbClr val="95A5A6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34">
            <a:extLst>
              <a:ext uri="{FF2B5EF4-FFF2-40B4-BE49-F238E27FC236}">
                <a16:creationId xmlns:a16="http://schemas.microsoft.com/office/drawing/2014/main" id="{9CE0E642-51ED-49CA-855D-A269BEEA8CA7}"/>
              </a:ext>
            </a:extLst>
          </p:cNvPr>
          <p:cNvSpPr txBox="1"/>
          <p:nvPr/>
        </p:nvSpPr>
        <p:spPr>
          <a:xfrm>
            <a:off x="274926" y="6509067"/>
            <a:ext cx="8865832" cy="242374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ru-RU" altLang="zh-CN" sz="700" dirty="0">
                <a:solidFill>
                  <a:sysClr val="windowText" lastClr="000000"/>
                </a:solidFill>
              </a:rPr>
              <a:t>Концепция Федеральной целевой программы развития образования от 29 декабря 2014 г. № 2765-р</a:t>
            </a:r>
          </a:p>
          <a:p>
            <a:pPr>
              <a:lnSpc>
                <a:spcPct val="120000"/>
              </a:lnSpc>
            </a:pPr>
            <a:r>
              <a:rPr lang="ru-RU" altLang="zh-CN" sz="700" dirty="0">
                <a:solidFill>
                  <a:sysClr val="windowText" lastClr="000000"/>
                </a:solidFill>
              </a:rPr>
              <a:t>Новые и перспективные профессии будущего. URL:  https://tass.ru/spec/worldskills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4;p2">
            <a:extLst>
              <a:ext uri="{FF2B5EF4-FFF2-40B4-BE49-F238E27FC236}">
                <a16:creationId xmlns:a16="http://schemas.microsoft.com/office/drawing/2014/main" id="{BEC65286-F918-4C98-9C34-D2DCFF486D8B}"/>
              </a:ext>
            </a:extLst>
          </p:cNvPr>
          <p:cNvSpPr txBox="1">
            <a:spLocks/>
          </p:cNvSpPr>
          <p:nvPr/>
        </p:nvSpPr>
        <p:spPr>
          <a:xfrm>
            <a:off x="11569077" y="6277792"/>
            <a:ext cx="3280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3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id="{65F2AAAB-D197-4F47-928F-063C4059F423}"/>
              </a:ext>
            </a:extLst>
          </p:cNvPr>
          <p:cNvGrpSpPr/>
          <p:nvPr/>
        </p:nvGrpSpPr>
        <p:grpSpPr>
          <a:xfrm>
            <a:off x="0" y="-1407"/>
            <a:ext cx="11575745" cy="868558"/>
            <a:chOff x="721519" y="924567"/>
            <a:chExt cx="2808717" cy="651418"/>
          </a:xfrm>
        </p:grpSpPr>
        <p:sp>
          <p:nvSpPr>
            <p:cNvPr id="4" name="Arrow: Pentagon 45">
              <a:extLst>
                <a:ext uri="{FF2B5EF4-FFF2-40B4-BE49-F238E27FC236}">
                  <a16:creationId xmlns:a16="http://schemas.microsoft.com/office/drawing/2014/main" id="{D657C63D-6DE8-4755-B53B-0CB9DD5872E1}"/>
                </a:ext>
              </a:extLst>
            </p:cNvPr>
            <p:cNvSpPr/>
            <p:nvPr/>
          </p:nvSpPr>
          <p:spPr bwMode="auto">
            <a:xfrm>
              <a:off x="721519" y="1004485"/>
              <a:ext cx="2808717" cy="571500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5FB86BEE-ACE6-4EA5-B3D1-F36F83AFD248}"/>
                </a:ext>
              </a:extLst>
            </p:cNvPr>
            <p:cNvSpPr/>
            <p:nvPr/>
          </p:nvSpPr>
          <p:spPr bwMode="auto">
            <a:xfrm>
              <a:off x="721519" y="924567"/>
              <a:ext cx="2732410" cy="571500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400" b="1" dirty="0">
                  <a:solidFill>
                    <a:srgbClr val="FFFFFF">
                      <a:lumMod val="100000"/>
                    </a:srgbClr>
                  </a:solidFill>
                </a:rPr>
                <a:t>Анализ ситуации: процесс обучения в большинстве сегодняшних школ</a:t>
              </a:r>
              <a:endParaRPr lang="en-US" altLang="zh-CN" sz="2400" b="1" dirty="0">
                <a:solidFill>
                  <a:srgbClr val="FFFFFF">
                    <a:lumMod val="100000"/>
                  </a:srgbClr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6" name="Google Shape;112;p3">
            <a:extLst>
              <a:ext uri="{FF2B5EF4-FFF2-40B4-BE49-F238E27FC236}">
                <a16:creationId xmlns:a16="http://schemas.microsoft.com/office/drawing/2014/main" id="{AC9CA9E7-1F96-4388-AD45-FE4F76259A64}"/>
              </a:ext>
            </a:extLst>
          </p:cNvPr>
          <p:cNvSpPr/>
          <p:nvPr/>
        </p:nvSpPr>
        <p:spPr>
          <a:xfrm>
            <a:off x="0" y="8532"/>
            <a:ext cx="688206" cy="762001"/>
          </a:xfrm>
          <a:prstGeom prst="roundRect">
            <a:avLst>
              <a:gd name="adj" fmla="val 6"/>
            </a:avLst>
          </a:prstGeom>
          <a:blipFill rotWithShape="1">
            <a:blip r:embed="rId2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Rectangle 175">
            <a:extLst>
              <a:ext uri="{FF2B5EF4-FFF2-40B4-BE49-F238E27FC236}">
                <a16:creationId xmlns:a16="http://schemas.microsoft.com/office/drawing/2014/main" id="{2C5C3D8E-D76D-45F1-B27E-08EAC2B8FC53}"/>
              </a:ext>
            </a:extLst>
          </p:cNvPr>
          <p:cNvSpPr/>
          <p:nvPr/>
        </p:nvSpPr>
        <p:spPr bwMode="auto">
          <a:xfrm>
            <a:off x="1599272" y="4302286"/>
            <a:ext cx="45719" cy="415971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75" name="Oval 184">
            <a:extLst>
              <a:ext uri="{FF2B5EF4-FFF2-40B4-BE49-F238E27FC236}">
                <a16:creationId xmlns:a16="http://schemas.microsoft.com/office/drawing/2014/main" id="{F2CB9C3F-8C00-4253-81A0-DFE92660FA60}"/>
              </a:ext>
            </a:extLst>
          </p:cNvPr>
          <p:cNvSpPr/>
          <p:nvPr/>
        </p:nvSpPr>
        <p:spPr bwMode="auto">
          <a:xfrm rot="5400000" flipV="1">
            <a:off x="1090583" y="3407949"/>
            <a:ext cx="1141656" cy="1240994"/>
          </a:xfrm>
          <a:prstGeom prst="ellipse">
            <a:avLst/>
          </a:prstGeom>
          <a:solidFill>
            <a:srgbClr val="4D5B9C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76" name="Oval 185">
            <a:extLst>
              <a:ext uri="{FF2B5EF4-FFF2-40B4-BE49-F238E27FC236}">
                <a16:creationId xmlns:a16="http://schemas.microsoft.com/office/drawing/2014/main" id="{2E0F6769-5B92-45FA-8EE9-2AB10C7972C1}"/>
              </a:ext>
            </a:extLst>
          </p:cNvPr>
          <p:cNvSpPr/>
          <p:nvPr/>
        </p:nvSpPr>
        <p:spPr bwMode="auto">
          <a:xfrm rot="5400000" flipV="1">
            <a:off x="1144011" y="3466036"/>
            <a:ext cx="1030806" cy="1095842"/>
          </a:xfrm>
          <a:prstGeom prst="ellipse">
            <a:avLst/>
          </a:prstGeom>
          <a:solidFill>
            <a:srgbClr val="FFFFFF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77" name="TextBox 94">
            <a:extLst>
              <a:ext uri="{FF2B5EF4-FFF2-40B4-BE49-F238E27FC236}">
                <a16:creationId xmlns:a16="http://schemas.microsoft.com/office/drawing/2014/main" id="{C1A6CE08-CA49-4082-91E4-A8C7DC097C93}"/>
              </a:ext>
            </a:extLst>
          </p:cNvPr>
          <p:cNvSpPr txBox="1"/>
          <p:nvPr/>
        </p:nvSpPr>
        <p:spPr bwMode="auto">
          <a:xfrm>
            <a:off x="1120342" y="3843797"/>
            <a:ext cx="1099662" cy="333165"/>
          </a:xfrm>
          <a:prstGeom prst="rect">
            <a:avLst/>
          </a:prstGeom>
          <a:noFill/>
        </p:spPr>
        <p:txBody>
          <a:bodyPr wrap="none" lIns="0" tIns="0" rIns="0" bIns="0" anchor="ctr" anchorCtr="0">
            <a:normAutofit fontScale="92500" lnSpcReduction="20000"/>
          </a:bodyPr>
          <a:lstStyle/>
          <a:p>
            <a:pPr algn="ctr"/>
            <a:r>
              <a:rPr lang="ru-RU" altLang="zh-CN" sz="1400" b="1" dirty="0">
                <a:solidFill>
                  <a:srgbClr val="4D5B9C"/>
                </a:solidFill>
              </a:rPr>
              <a:t>Передача </a:t>
            </a:r>
          </a:p>
          <a:p>
            <a:pPr algn="ctr"/>
            <a:r>
              <a:rPr lang="ru-RU" altLang="zh-CN" sz="1400" b="1" dirty="0">
                <a:solidFill>
                  <a:srgbClr val="4D5B9C"/>
                </a:solidFill>
              </a:rPr>
              <a:t>информации</a:t>
            </a:r>
          </a:p>
        </p:txBody>
      </p:sp>
      <p:sp>
        <p:nvSpPr>
          <p:cNvPr id="195" name="Rectangle 175">
            <a:extLst>
              <a:ext uri="{FF2B5EF4-FFF2-40B4-BE49-F238E27FC236}">
                <a16:creationId xmlns:a16="http://schemas.microsoft.com/office/drawing/2014/main" id="{E0831A3A-DD96-423A-A52B-26B55CE375CC}"/>
              </a:ext>
            </a:extLst>
          </p:cNvPr>
          <p:cNvSpPr/>
          <p:nvPr/>
        </p:nvSpPr>
        <p:spPr bwMode="auto">
          <a:xfrm>
            <a:off x="1599028" y="5490953"/>
            <a:ext cx="45719" cy="415971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96" name="Oval 188">
            <a:extLst>
              <a:ext uri="{FF2B5EF4-FFF2-40B4-BE49-F238E27FC236}">
                <a16:creationId xmlns:a16="http://schemas.microsoft.com/office/drawing/2014/main" id="{12B3EC39-88C4-4B67-ACDC-6996A02E02E2}"/>
              </a:ext>
            </a:extLst>
          </p:cNvPr>
          <p:cNvSpPr/>
          <p:nvPr/>
        </p:nvSpPr>
        <p:spPr bwMode="auto">
          <a:xfrm rot="5400000" flipV="1">
            <a:off x="1113878" y="4666418"/>
            <a:ext cx="1015466" cy="1095843"/>
          </a:xfrm>
          <a:prstGeom prst="ellipse">
            <a:avLst/>
          </a:prstGeom>
          <a:solidFill>
            <a:srgbClr val="C0000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97" name="Oval 189">
            <a:extLst>
              <a:ext uri="{FF2B5EF4-FFF2-40B4-BE49-F238E27FC236}">
                <a16:creationId xmlns:a16="http://schemas.microsoft.com/office/drawing/2014/main" id="{9D152EC7-4EE0-4C38-AC10-A88407CCFDAB}"/>
              </a:ext>
            </a:extLst>
          </p:cNvPr>
          <p:cNvSpPr/>
          <p:nvPr/>
        </p:nvSpPr>
        <p:spPr bwMode="auto">
          <a:xfrm rot="5400000" flipV="1">
            <a:off x="1172849" y="4736727"/>
            <a:ext cx="901334" cy="958496"/>
          </a:xfrm>
          <a:prstGeom prst="ellipse">
            <a:avLst/>
          </a:prstGeom>
          <a:solidFill>
            <a:srgbClr val="FFFFFF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98" name="TextBox 50">
            <a:extLst>
              <a:ext uri="{FF2B5EF4-FFF2-40B4-BE49-F238E27FC236}">
                <a16:creationId xmlns:a16="http://schemas.microsoft.com/office/drawing/2014/main" id="{7B214508-E3FF-45FD-922F-062FD0F33679}"/>
              </a:ext>
            </a:extLst>
          </p:cNvPr>
          <p:cNvSpPr txBox="1"/>
          <p:nvPr/>
        </p:nvSpPr>
        <p:spPr>
          <a:xfrm>
            <a:off x="954060" y="5043139"/>
            <a:ext cx="1316858" cy="334193"/>
          </a:xfrm>
          <a:prstGeom prst="rect">
            <a:avLst/>
          </a:prstGeom>
          <a:noFill/>
        </p:spPr>
        <p:txBody>
          <a:bodyPr wrap="none" anchor="b">
            <a:normAutofit fontScale="92500" lnSpcReduction="20000"/>
          </a:bodyPr>
          <a:lstStyle/>
          <a:p>
            <a:pPr algn="ctr"/>
            <a:r>
              <a:rPr lang="ru-RU" altLang="zh-CN" sz="2000" b="1" dirty="0">
                <a:solidFill>
                  <a:srgbClr val="D34F4A"/>
                </a:solidFill>
              </a:rPr>
              <a:t>Ученик</a:t>
            </a:r>
            <a:endParaRPr lang="zh-CN" altLang="en-US" sz="2000" b="1" dirty="0">
              <a:solidFill>
                <a:srgbClr val="D34F4A"/>
              </a:solidFill>
            </a:endParaRPr>
          </a:p>
        </p:txBody>
      </p:sp>
      <p:sp>
        <p:nvSpPr>
          <p:cNvPr id="201" name="Oval 188">
            <a:extLst>
              <a:ext uri="{FF2B5EF4-FFF2-40B4-BE49-F238E27FC236}">
                <a16:creationId xmlns:a16="http://schemas.microsoft.com/office/drawing/2014/main" id="{9471430E-FA18-4FFF-9513-9FB34052C128}"/>
              </a:ext>
            </a:extLst>
          </p:cNvPr>
          <p:cNvSpPr/>
          <p:nvPr/>
        </p:nvSpPr>
        <p:spPr bwMode="auto">
          <a:xfrm rot="5400000" flipV="1">
            <a:off x="1191478" y="5319410"/>
            <a:ext cx="887418" cy="1834750"/>
          </a:xfrm>
          <a:prstGeom prst="ellipse">
            <a:avLst/>
          </a:prstGeom>
          <a:solidFill>
            <a:srgbClr val="7030A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02" name="Oval 189">
            <a:extLst>
              <a:ext uri="{FF2B5EF4-FFF2-40B4-BE49-F238E27FC236}">
                <a16:creationId xmlns:a16="http://schemas.microsoft.com/office/drawing/2014/main" id="{0DB04583-A635-440A-B01A-CCDA3A31B37E}"/>
              </a:ext>
            </a:extLst>
          </p:cNvPr>
          <p:cNvSpPr/>
          <p:nvPr/>
        </p:nvSpPr>
        <p:spPr bwMode="auto">
          <a:xfrm rot="5400000" flipV="1">
            <a:off x="1269939" y="5468596"/>
            <a:ext cx="730497" cy="1514395"/>
          </a:xfrm>
          <a:prstGeom prst="ellipse">
            <a:avLst/>
          </a:prstGeom>
          <a:solidFill>
            <a:srgbClr val="FEF8E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04" name="Прямоугольник 203">
            <a:extLst>
              <a:ext uri="{FF2B5EF4-FFF2-40B4-BE49-F238E27FC236}">
                <a16:creationId xmlns:a16="http://schemas.microsoft.com/office/drawing/2014/main" id="{BBB2DE85-6EF6-40E8-B368-0DB3D2B472DB}"/>
              </a:ext>
            </a:extLst>
          </p:cNvPr>
          <p:cNvSpPr/>
          <p:nvPr/>
        </p:nvSpPr>
        <p:spPr>
          <a:xfrm>
            <a:off x="630787" y="5991890"/>
            <a:ext cx="19217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300" b="1" dirty="0">
                <a:solidFill>
                  <a:schemeClr val="accent6">
                    <a:lumMod val="50000"/>
                  </a:schemeClr>
                </a:solidFill>
              </a:rPr>
              <a:t>Меня заставляют</a:t>
            </a:r>
          </a:p>
          <a:p>
            <a:pPr lvl="0" algn="ctr"/>
            <a:r>
              <a:rPr lang="ru-RU" sz="1300" b="1" dirty="0" err="1">
                <a:solidFill>
                  <a:schemeClr val="accent6">
                    <a:lumMod val="50000"/>
                  </a:schemeClr>
                </a:solidFill>
              </a:rPr>
              <a:t>НЕдеятельность</a:t>
            </a:r>
            <a:endParaRPr lang="ru-RU" sz="13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6" name="Oval 184">
            <a:extLst>
              <a:ext uri="{FF2B5EF4-FFF2-40B4-BE49-F238E27FC236}">
                <a16:creationId xmlns:a16="http://schemas.microsoft.com/office/drawing/2014/main" id="{8F3B9192-C95E-42AC-9B51-33E16DD9C2A6}"/>
              </a:ext>
            </a:extLst>
          </p:cNvPr>
          <p:cNvSpPr/>
          <p:nvPr/>
        </p:nvSpPr>
        <p:spPr bwMode="auto">
          <a:xfrm rot="5400000" flipV="1">
            <a:off x="3669730" y="932769"/>
            <a:ext cx="2051836" cy="2109026"/>
          </a:xfrm>
          <a:prstGeom prst="ellipse">
            <a:avLst/>
          </a:prstGeom>
          <a:solidFill>
            <a:srgbClr val="4D5B9C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07" name="Oval 185">
            <a:extLst>
              <a:ext uri="{FF2B5EF4-FFF2-40B4-BE49-F238E27FC236}">
                <a16:creationId xmlns:a16="http://schemas.microsoft.com/office/drawing/2014/main" id="{BA7B51A9-9D26-492A-8D1D-C884276524E4}"/>
              </a:ext>
            </a:extLst>
          </p:cNvPr>
          <p:cNvSpPr/>
          <p:nvPr/>
        </p:nvSpPr>
        <p:spPr bwMode="auto">
          <a:xfrm rot="5400000" flipV="1">
            <a:off x="3756336" y="1037188"/>
            <a:ext cx="1852611" cy="1862345"/>
          </a:xfrm>
          <a:prstGeom prst="ellipse">
            <a:avLst/>
          </a:prstGeom>
          <a:solidFill>
            <a:srgbClr val="FFFFFF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09" name="Прямоугольник 208">
            <a:extLst>
              <a:ext uri="{FF2B5EF4-FFF2-40B4-BE49-F238E27FC236}">
                <a16:creationId xmlns:a16="http://schemas.microsoft.com/office/drawing/2014/main" id="{895996AC-CAF3-4157-963D-32D5C485B87E}"/>
              </a:ext>
            </a:extLst>
          </p:cNvPr>
          <p:cNvSpPr/>
          <p:nvPr/>
        </p:nvSpPr>
        <p:spPr>
          <a:xfrm>
            <a:off x="3804959" y="1158711"/>
            <a:ext cx="176802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300" b="1" dirty="0">
                <a:solidFill>
                  <a:srgbClr val="4D5B9C"/>
                </a:solidFill>
              </a:rPr>
              <a:t>Алгоритм </a:t>
            </a:r>
          </a:p>
          <a:p>
            <a:pPr lvl="0" algn="ctr"/>
            <a:r>
              <a:rPr lang="ru-RU" sz="1300" b="1" dirty="0">
                <a:solidFill>
                  <a:srgbClr val="4D5B9C"/>
                </a:solidFill>
              </a:rPr>
              <a:t>набор инструкций, описывающих порядок действий исполнителя для достижения некоторого результата</a:t>
            </a:r>
          </a:p>
        </p:txBody>
      </p:sp>
      <p:sp>
        <p:nvSpPr>
          <p:cNvPr id="210" name="Oval 188">
            <a:extLst>
              <a:ext uri="{FF2B5EF4-FFF2-40B4-BE49-F238E27FC236}">
                <a16:creationId xmlns:a16="http://schemas.microsoft.com/office/drawing/2014/main" id="{FF1B98AB-F0E7-428D-9B8B-BA6893E3AD87}"/>
              </a:ext>
            </a:extLst>
          </p:cNvPr>
          <p:cNvSpPr/>
          <p:nvPr/>
        </p:nvSpPr>
        <p:spPr bwMode="auto">
          <a:xfrm rot="5400000" flipV="1">
            <a:off x="1121200" y="972094"/>
            <a:ext cx="1015466" cy="1095843"/>
          </a:xfrm>
          <a:prstGeom prst="ellipse">
            <a:avLst/>
          </a:prstGeom>
          <a:solidFill>
            <a:srgbClr val="C0000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11" name="Oval 189">
            <a:extLst>
              <a:ext uri="{FF2B5EF4-FFF2-40B4-BE49-F238E27FC236}">
                <a16:creationId xmlns:a16="http://schemas.microsoft.com/office/drawing/2014/main" id="{DD4775A9-09BB-4718-819F-36957DF5BA09}"/>
              </a:ext>
            </a:extLst>
          </p:cNvPr>
          <p:cNvSpPr/>
          <p:nvPr/>
        </p:nvSpPr>
        <p:spPr bwMode="auto">
          <a:xfrm rot="5400000" flipV="1">
            <a:off x="1207355" y="1046238"/>
            <a:ext cx="845962" cy="958496"/>
          </a:xfrm>
          <a:prstGeom prst="ellipse">
            <a:avLst/>
          </a:prstGeom>
          <a:solidFill>
            <a:srgbClr val="FFFFFF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12" name="TextBox 50">
            <a:extLst>
              <a:ext uri="{FF2B5EF4-FFF2-40B4-BE49-F238E27FC236}">
                <a16:creationId xmlns:a16="http://schemas.microsoft.com/office/drawing/2014/main" id="{BEF9E7B0-CD4F-4F37-9C22-FF2B6F0C7A2F}"/>
              </a:ext>
            </a:extLst>
          </p:cNvPr>
          <p:cNvSpPr txBox="1"/>
          <p:nvPr/>
        </p:nvSpPr>
        <p:spPr>
          <a:xfrm>
            <a:off x="961382" y="1371085"/>
            <a:ext cx="1316858" cy="334193"/>
          </a:xfrm>
          <a:prstGeom prst="rect">
            <a:avLst/>
          </a:prstGeom>
          <a:noFill/>
        </p:spPr>
        <p:txBody>
          <a:bodyPr wrap="none" anchor="b">
            <a:normAutofit fontScale="92500" lnSpcReduction="20000"/>
          </a:bodyPr>
          <a:lstStyle/>
          <a:p>
            <a:pPr algn="ctr"/>
            <a:r>
              <a:rPr lang="ru-RU" altLang="zh-CN" sz="2000" b="1" dirty="0">
                <a:solidFill>
                  <a:srgbClr val="D34F4A"/>
                </a:solidFill>
              </a:rPr>
              <a:t>Учитель</a:t>
            </a:r>
            <a:endParaRPr lang="zh-CN" altLang="en-US" sz="2000" b="1" dirty="0">
              <a:solidFill>
                <a:srgbClr val="D34F4A"/>
              </a:solidFill>
            </a:endParaRPr>
          </a:p>
        </p:txBody>
      </p:sp>
      <p:sp>
        <p:nvSpPr>
          <p:cNvPr id="218" name="Oval 188">
            <a:extLst>
              <a:ext uri="{FF2B5EF4-FFF2-40B4-BE49-F238E27FC236}">
                <a16:creationId xmlns:a16="http://schemas.microsoft.com/office/drawing/2014/main" id="{4A0AE6F1-0D4D-4E46-9F99-3F98345DBDC4}"/>
              </a:ext>
            </a:extLst>
          </p:cNvPr>
          <p:cNvSpPr/>
          <p:nvPr/>
        </p:nvSpPr>
        <p:spPr bwMode="auto">
          <a:xfrm rot="5400000" flipV="1">
            <a:off x="6467044" y="997062"/>
            <a:ext cx="1550671" cy="1644155"/>
          </a:xfrm>
          <a:prstGeom prst="ellipse">
            <a:avLst/>
          </a:prstGeom>
          <a:solidFill>
            <a:srgbClr val="C0000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19" name="Oval 189">
            <a:extLst>
              <a:ext uri="{FF2B5EF4-FFF2-40B4-BE49-F238E27FC236}">
                <a16:creationId xmlns:a16="http://schemas.microsoft.com/office/drawing/2014/main" id="{27B29569-2896-4513-A47D-F1938C6C7732}"/>
              </a:ext>
            </a:extLst>
          </p:cNvPr>
          <p:cNvSpPr/>
          <p:nvPr/>
        </p:nvSpPr>
        <p:spPr bwMode="auto">
          <a:xfrm rot="5400000" flipV="1">
            <a:off x="6528381" y="1065004"/>
            <a:ext cx="1410397" cy="1485399"/>
          </a:xfrm>
          <a:prstGeom prst="ellipse">
            <a:avLst/>
          </a:prstGeom>
          <a:solidFill>
            <a:srgbClr val="FFFFFF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21" name="Прямоугольник 220">
            <a:extLst>
              <a:ext uri="{FF2B5EF4-FFF2-40B4-BE49-F238E27FC236}">
                <a16:creationId xmlns:a16="http://schemas.microsoft.com/office/drawing/2014/main" id="{CB06A6BF-97DE-45B3-9A35-D3B99EA3A99C}"/>
              </a:ext>
            </a:extLst>
          </p:cNvPr>
          <p:cNvSpPr/>
          <p:nvPr/>
        </p:nvSpPr>
        <p:spPr>
          <a:xfrm>
            <a:off x="6580747" y="1339247"/>
            <a:ext cx="135878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300" b="1" dirty="0">
                <a:solidFill>
                  <a:srgbClr val="D34F4A"/>
                </a:solidFill>
              </a:rPr>
              <a:t>Ученик вынужденный ИСПОЛНИТЕЛЬ</a:t>
            </a:r>
          </a:p>
        </p:txBody>
      </p:sp>
      <p:sp>
        <p:nvSpPr>
          <p:cNvPr id="222" name="Oval 188">
            <a:extLst>
              <a:ext uri="{FF2B5EF4-FFF2-40B4-BE49-F238E27FC236}">
                <a16:creationId xmlns:a16="http://schemas.microsoft.com/office/drawing/2014/main" id="{2F5F2CE5-6499-46FD-8ECC-1D3DA8563DEF}"/>
              </a:ext>
            </a:extLst>
          </p:cNvPr>
          <p:cNvSpPr/>
          <p:nvPr/>
        </p:nvSpPr>
        <p:spPr bwMode="auto">
          <a:xfrm rot="5400000" flipV="1">
            <a:off x="9436816" y="517384"/>
            <a:ext cx="978381" cy="2347162"/>
          </a:xfrm>
          <a:prstGeom prst="ellipse">
            <a:avLst/>
          </a:prstGeom>
          <a:solidFill>
            <a:srgbClr val="7030A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23" name="Oval 189">
            <a:extLst>
              <a:ext uri="{FF2B5EF4-FFF2-40B4-BE49-F238E27FC236}">
                <a16:creationId xmlns:a16="http://schemas.microsoft.com/office/drawing/2014/main" id="{16B68AEF-939E-40EB-B59F-17885278596F}"/>
              </a:ext>
            </a:extLst>
          </p:cNvPr>
          <p:cNvSpPr/>
          <p:nvPr/>
        </p:nvSpPr>
        <p:spPr bwMode="auto">
          <a:xfrm rot="5400000" flipV="1">
            <a:off x="9478585" y="703263"/>
            <a:ext cx="805375" cy="1937338"/>
          </a:xfrm>
          <a:prstGeom prst="ellipse">
            <a:avLst/>
          </a:prstGeom>
          <a:solidFill>
            <a:srgbClr val="FEF8E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25" name="Прямоугольник 224">
            <a:extLst>
              <a:ext uri="{FF2B5EF4-FFF2-40B4-BE49-F238E27FC236}">
                <a16:creationId xmlns:a16="http://schemas.microsoft.com/office/drawing/2014/main" id="{69C3ABC6-6325-4FBD-9C1C-243968170717}"/>
              </a:ext>
            </a:extLst>
          </p:cNvPr>
          <p:cNvSpPr/>
          <p:nvPr/>
        </p:nvSpPr>
        <p:spPr>
          <a:xfrm>
            <a:off x="8821818" y="1396343"/>
            <a:ext cx="2109026" cy="495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300" b="1" dirty="0">
                <a:solidFill>
                  <a:schemeClr val="accent6">
                    <a:lumMod val="50000"/>
                  </a:schemeClr>
                </a:solidFill>
              </a:rPr>
              <a:t>Результат</a:t>
            </a:r>
          </a:p>
          <a:p>
            <a:pPr lvl="0" algn="ctr"/>
            <a:r>
              <a:rPr lang="ru-RU" sz="1300" b="1" dirty="0">
                <a:solidFill>
                  <a:schemeClr val="accent6">
                    <a:lumMod val="50000"/>
                  </a:schemeClr>
                </a:solidFill>
              </a:rPr>
              <a:t>Олимпиады, ОГЭ, ЕГЭ </a:t>
            </a:r>
          </a:p>
        </p:txBody>
      </p:sp>
      <p:sp>
        <p:nvSpPr>
          <p:cNvPr id="226" name="TextBox 100">
            <a:extLst>
              <a:ext uri="{FF2B5EF4-FFF2-40B4-BE49-F238E27FC236}">
                <a16:creationId xmlns:a16="http://schemas.microsoft.com/office/drawing/2014/main" id="{3E36B930-BDCB-4F6C-812C-8870ABE5D1C2}"/>
              </a:ext>
            </a:extLst>
          </p:cNvPr>
          <p:cNvSpPr txBox="1"/>
          <p:nvPr/>
        </p:nvSpPr>
        <p:spPr bwMode="auto">
          <a:xfrm>
            <a:off x="3061712" y="4141670"/>
            <a:ext cx="1964267" cy="338103"/>
          </a:xfrm>
          <a:prstGeom prst="rect">
            <a:avLst/>
          </a:prstGeom>
          <a:noFill/>
        </p:spPr>
        <p:txBody>
          <a:bodyPr wrap="none" lIns="0" tIns="0" rIns="0" bIns="0" anchor="ctr" anchorCtr="0">
            <a:noAutofit/>
          </a:bodyPr>
          <a:lstStyle/>
          <a:p>
            <a:pPr algn="l"/>
            <a:r>
              <a:rPr lang="ru-RU" altLang="zh-CN" b="1" dirty="0">
                <a:solidFill>
                  <a:schemeClr val="accent6">
                    <a:lumMod val="50000"/>
                  </a:schemeClr>
                </a:solidFill>
              </a:rPr>
              <a:t>Деятельность  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227" name="TextBox 101">
            <a:extLst>
              <a:ext uri="{FF2B5EF4-FFF2-40B4-BE49-F238E27FC236}">
                <a16:creationId xmlns:a16="http://schemas.microsoft.com/office/drawing/2014/main" id="{952CAE1B-12E7-4002-8415-B50DFC18DC25}"/>
              </a:ext>
            </a:extLst>
          </p:cNvPr>
          <p:cNvSpPr txBox="1"/>
          <p:nvPr/>
        </p:nvSpPr>
        <p:spPr bwMode="auto">
          <a:xfrm>
            <a:off x="3032354" y="4481874"/>
            <a:ext cx="3387948" cy="109275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algn="just"/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это форма активности человека, направленная на познание и  преобразование мира и самого себя. </a:t>
            </a:r>
          </a:p>
          <a:p>
            <a:pPr algn="just"/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Любая деятельность состоит как минимум из трех компонентов: цели, процесса и результата.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2C8D0ED9-676B-4A94-B6E5-6BED4E42EC69}"/>
              </a:ext>
            </a:extLst>
          </p:cNvPr>
          <p:cNvSpPr txBox="1"/>
          <p:nvPr/>
        </p:nvSpPr>
        <p:spPr>
          <a:xfrm>
            <a:off x="1288706" y="1971317"/>
            <a:ext cx="2936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spc="-150" dirty="0">
                <a:latin typeface="Arial Black" panose="020B0A04020102020204" pitchFamily="34" charset="0"/>
              </a:rPr>
              <a:t>О</a:t>
            </a:r>
          </a:p>
          <a:p>
            <a:r>
              <a:rPr lang="ru-RU" sz="1200" b="1" spc="-150" dirty="0">
                <a:latin typeface="Arial Black" panose="020B0A04020102020204" pitchFamily="34" charset="0"/>
              </a:rPr>
              <a:t>Б</a:t>
            </a:r>
          </a:p>
          <a:p>
            <a:r>
              <a:rPr lang="ru-RU" sz="1200" b="1" spc="-150" dirty="0">
                <a:latin typeface="Arial Black" panose="020B0A04020102020204" pitchFamily="34" charset="0"/>
              </a:rPr>
              <a:t>У</a:t>
            </a:r>
          </a:p>
          <a:p>
            <a:r>
              <a:rPr lang="ru-RU" sz="1200" b="1" spc="-150" dirty="0">
                <a:latin typeface="Arial Black" panose="020B0A04020102020204" pitchFamily="34" charset="0"/>
              </a:rPr>
              <a:t>Ч</a:t>
            </a:r>
          </a:p>
          <a:p>
            <a:r>
              <a:rPr lang="ru-RU" sz="1200" b="1" spc="-150" dirty="0">
                <a:latin typeface="Arial Black" panose="020B0A04020102020204" pitchFamily="34" charset="0"/>
              </a:rPr>
              <a:t>Е</a:t>
            </a:r>
          </a:p>
          <a:p>
            <a:r>
              <a:rPr lang="ru-RU" sz="1200" b="1" spc="-150" dirty="0">
                <a:latin typeface="Arial Black" panose="020B0A04020102020204" pitchFamily="34" charset="0"/>
              </a:rPr>
              <a:t>Н</a:t>
            </a:r>
          </a:p>
          <a:p>
            <a:r>
              <a:rPr lang="ru-RU" sz="1200" b="1" spc="-150" dirty="0">
                <a:latin typeface="Arial Black" panose="020B0A04020102020204" pitchFamily="34" charset="0"/>
              </a:rPr>
              <a:t>И</a:t>
            </a:r>
          </a:p>
          <a:p>
            <a:r>
              <a:rPr lang="ru-RU" sz="1200" b="1" spc="-150" dirty="0">
                <a:latin typeface="Arial Black" panose="020B0A04020102020204" pitchFamily="34" charset="0"/>
              </a:rPr>
              <a:t>Е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3FB2EF17-C8D9-49AD-9A97-9BE579A4FD81}"/>
              </a:ext>
            </a:extLst>
          </p:cNvPr>
          <p:cNvSpPr txBox="1"/>
          <p:nvPr/>
        </p:nvSpPr>
        <p:spPr>
          <a:xfrm>
            <a:off x="2171256" y="1335389"/>
            <a:ext cx="15712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spc="140" dirty="0">
                <a:latin typeface="Arial Black" panose="020B0A04020102020204" pitchFamily="34" charset="0"/>
              </a:rPr>
              <a:t>ПОДГОТОВКА</a:t>
            </a:r>
          </a:p>
        </p:txBody>
      </p:sp>
      <p:sp>
        <p:nvSpPr>
          <p:cNvPr id="235" name="Облачко с текстом: прямоугольное со скругленными углами 234">
            <a:extLst>
              <a:ext uri="{FF2B5EF4-FFF2-40B4-BE49-F238E27FC236}">
                <a16:creationId xmlns:a16="http://schemas.microsoft.com/office/drawing/2014/main" id="{6EADD465-700B-4406-A154-78A769F2EE59}"/>
              </a:ext>
            </a:extLst>
          </p:cNvPr>
          <p:cNvSpPr/>
          <p:nvPr/>
        </p:nvSpPr>
        <p:spPr>
          <a:xfrm>
            <a:off x="2763079" y="3925958"/>
            <a:ext cx="3727802" cy="1934588"/>
          </a:xfrm>
          <a:prstGeom prst="wedgeRoundRectCallout">
            <a:avLst>
              <a:gd name="adj1" fmla="val -57271"/>
              <a:gd name="adj2" fmla="val 70026"/>
              <a:gd name="adj3" fmla="val 16667"/>
            </a:avLst>
          </a:prstGeom>
          <a:noFill/>
          <a:ln>
            <a:solidFill>
              <a:srgbClr val="A9A9A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7" name="Connector: Elbow 84">
            <a:extLst>
              <a:ext uri="{FF2B5EF4-FFF2-40B4-BE49-F238E27FC236}">
                <a16:creationId xmlns:a16="http://schemas.microsoft.com/office/drawing/2014/main" id="{A308EF06-9CCB-45D9-BBF6-15AF6E30F5AF}"/>
              </a:ext>
            </a:extLst>
          </p:cNvPr>
          <p:cNvCxnSpPr>
            <a:cxnSpLocks/>
            <a:stCxn id="204" idx="1"/>
            <a:endCxn id="212" idx="1"/>
          </p:cNvCxnSpPr>
          <p:nvPr/>
        </p:nvCxnSpPr>
        <p:spPr>
          <a:xfrm rot="10800000" flipH="1">
            <a:off x="630786" y="1538182"/>
            <a:ext cx="330595" cy="4699930"/>
          </a:xfrm>
          <a:prstGeom prst="bentConnector3">
            <a:avLst>
              <a:gd name="adj1" fmla="val -69148"/>
            </a:avLst>
          </a:prstGeom>
          <a:ln w="31750" cap="rnd">
            <a:solidFill>
              <a:srgbClr val="D34F4A"/>
            </a:solidFill>
            <a:prstDash val="sysDash"/>
            <a:bevel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矩形 19">
            <a:extLst>
              <a:ext uri="{FF2B5EF4-FFF2-40B4-BE49-F238E27FC236}">
                <a16:creationId xmlns:a16="http://schemas.microsoft.com/office/drawing/2014/main" id="{7857B3FA-C713-4C12-9B78-55E3D359A333}"/>
              </a:ext>
            </a:extLst>
          </p:cNvPr>
          <p:cNvSpPr/>
          <p:nvPr/>
        </p:nvSpPr>
        <p:spPr>
          <a:xfrm>
            <a:off x="8524970" y="3597703"/>
            <a:ext cx="2286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altLang="zh-CN" sz="2400" b="1" spc="400" dirty="0">
                <a:solidFill>
                  <a:schemeClr val="tx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Проблема</a:t>
            </a:r>
            <a:endParaRPr lang="zh-CN" altLang="en-US" sz="2400" b="1" spc="400" dirty="0">
              <a:solidFill>
                <a:schemeClr val="tx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51" name="TextBox 71">
            <a:extLst>
              <a:ext uri="{FF2B5EF4-FFF2-40B4-BE49-F238E27FC236}">
                <a16:creationId xmlns:a16="http://schemas.microsoft.com/office/drawing/2014/main" id="{C905FAED-190F-4B76-B781-DA768BD2A947}"/>
              </a:ext>
            </a:extLst>
          </p:cNvPr>
          <p:cNvSpPr txBox="1"/>
          <p:nvPr/>
        </p:nvSpPr>
        <p:spPr>
          <a:xfrm>
            <a:off x="7608969" y="4247886"/>
            <a:ext cx="4118777" cy="189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000000"/>
              </a:buClr>
              <a:buSzPts val="1400"/>
              <a:defRPr/>
            </a:pP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Calibri"/>
                <a:ea typeface="宋体" panose="02010600030101010101" pitchFamily="2" charset="-122"/>
                <a:cs typeface="+mn-ea"/>
                <a:sym typeface="+mn-lt"/>
              </a:rPr>
              <a:t> </a:t>
            </a:r>
            <a:r>
              <a:rPr lang="ru-RU" sz="2000" b="1" kern="0" dirty="0">
                <a:solidFill>
                  <a:schemeClr val="tx2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Существующий процесс </a:t>
            </a:r>
            <a:r>
              <a:rPr lang="ru-RU" sz="2000" kern="0" dirty="0">
                <a:solidFill>
                  <a:schemeClr val="tx2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обучения создает несоответствие между результатами и  требуемыми</a:t>
            </a:r>
            <a:endParaRPr lang="ru-RU" sz="2000" kern="0" dirty="0">
              <a:solidFill>
                <a:schemeClr val="tx2">
                  <a:lumMod val="75000"/>
                </a:schemeClr>
              </a:solidFill>
              <a:ea typeface="Arial"/>
              <a:cs typeface="Arial"/>
              <a:sym typeface="Arial"/>
            </a:endParaRPr>
          </a:p>
          <a:p>
            <a:pPr lvl="0" algn="ctr">
              <a:buClr>
                <a:srgbClr val="000000"/>
              </a:buClr>
              <a:buSzPts val="1400"/>
              <a:defRPr/>
            </a:pPr>
            <a:r>
              <a:rPr lang="ru-RU" sz="2000" kern="0" dirty="0">
                <a:solidFill>
                  <a:schemeClr val="tx2">
                    <a:lumMod val="75000"/>
                  </a:schemeClr>
                </a:solidFill>
                <a:ea typeface="Calibri"/>
                <a:cs typeface="Calibri"/>
                <a:sym typeface="Calibri"/>
              </a:rPr>
              <a:t> компетенциями в современном обществе</a:t>
            </a:r>
            <a:endParaRPr lang="ru-RU" sz="2000" kern="0" dirty="0">
              <a:solidFill>
                <a:schemeClr val="tx2">
                  <a:lumMod val="75000"/>
                </a:schemeClr>
              </a:solidFill>
              <a:ea typeface="Arial"/>
              <a:cs typeface="Arial"/>
              <a:sym typeface="Arial"/>
            </a:endParaRPr>
          </a:p>
          <a:p>
            <a:pPr defTabSz="1219170"/>
            <a:endParaRPr lang="zh-CN" altLang="en-US" dirty="0">
              <a:solidFill>
                <a:schemeClr val="tx2">
                  <a:lumMod val="75000"/>
                </a:schemeClr>
              </a:solidFill>
              <a:latin typeface="Calibri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A1E286F8-4FC9-4D19-91AC-7AB7654BE42F}"/>
              </a:ext>
            </a:extLst>
          </p:cNvPr>
          <p:cNvSpPr txBox="1"/>
          <p:nvPr/>
        </p:nvSpPr>
        <p:spPr>
          <a:xfrm>
            <a:off x="1069888" y="1989404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Arial Black" panose="020B0A04020102020204" pitchFamily="34" charset="0"/>
              </a:rPr>
              <a:t>1.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D6C0EC5C-B6CF-4590-A95E-A880B7995779}"/>
              </a:ext>
            </a:extLst>
          </p:cNvPr>
          <p:cNvSpPr txBox="1"/>
          <p:nvPr/>
        </p:nvSpPr>
        <p:spPr>
          <a:xfrm>
            <a:off x="2134504" y="115924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Arial Black" panose="020B0A04020102020204" pitchFamily="34" charset="0"/>
              </a:rPr>
              <a:t>2.</a:t>
            </a:r>
          </a:p>
        </p:txBody>
      </p:sp>
      <p:cxnSp>
        <p:nvCxnSpPr>
          <p:cNvPr id="255" name="Прямая со стрелкой 254">
            <a:extLst>
              <a:ext uri="{FF2B5EF4-FFF2-40B4-BE49-F238E27FC236}">
                <a16:creationId xmlns:a16="http://schemas.microsoft.com/office/drawing/2014/main" id="{FBB29FCB-26F0-42C7-BA05-98DDF51BAACC}"/>
              </a:ext>
            </a:extLst>
          </p:cNvPr>
          <p:cNvCxnSpPr>
            <a:cxnSpLocks/>
          </p:cNvCxnSpPr>
          <p:nvPr/>
        </p:nvCxnSpPr>
        <p:spPr>
          <a:xfrm>
            <a:off x="2220004" y="1612388"/>
            <a:ext cx="1421131" cy="13824"/>
          </a:xfrm>
          <a:prstGeom prst="straightConnector1">
            <a:avLst/>
          </a:prstGeom>
          <a:ln w="28575">
            <a:solidFill>
              <a:srgbClr val="D34F4A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8" name="Прямая со стрелкой 257">
            <a:extLst>
              <a:ext uri="{FF2B5EF4-FFF2-40B4-BE49-F238E27FC236}">
                <a16:creationId xmlns:a16="http://schemas.microsoft.com/office/drawing/2014/main" id="{59A9A415-4BAC-467A-B1D5-76538E9B5A7B}"/>
              </a:ext>
            </a:extLst>
          </p:cNvPr>
          <p:cNvCxnSpPr>
            <a:cxnSpLocks/>
          </p:cNvCxnSpPr>
          <p:nvPr/>
        </p:nvCxnSpPr>
        <p:spPr>
          <a:xfrm>
            <a:off x="5750161" y="1588133"/>
            <a:ext cx="6599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0" name="Прямая со стрелкой 259">
            <a:extLst>
              <a:ext uri="{FF2B5EF4-FFF2-40B4-BE49-F238E27FC236}">
                <a16:creationId xmlns:a16="http://schemas.microsoft.com/office/drawing/2014/main" id="{30B747A8-6BE1-426D-8271-346DA26CB7C8}"/>
              </a:ext>
            </a:extLst>
          </p:cNvPr>
          <p:cNvCxnSpPr>
            <a:cxnSpLocks/>
          </p:cNvCxnSpPr>
          <p:nvPr/>
        </p:nvCxnSpPr>
        <p:spPr>
          <a:xfrm>
            <a:off x="8064457" y="1612388"/>
            <a:ext cx="6599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1" name="Прямая со стрелкой 260">
            <a:extLst>
              <a:ext uri="{FF2B5EF4-FFF2-40B4-BE49-F238E27FC236}">
                <a16:creationId xmlns:a16="http://schemas.microsoft.com/office/drawing/2014/main" id="{34F1B9DB-1BAD-4BE9-9A7D-0A3227C2295A}"/>
              </a:ext>
            </a:extLst>
          </p:cNvPr>
          <p:cNvCxnSpPr>
            <a:cxnSpLocks/>
          </p:cNvCxnSpPr>
          <p:nvPr/>
        </p:nvCxnSpPr>
        <p:spPr>
          <a:xfrm>
            <a:off x="1639598" y="2046002"/>
            <a:ext cx="0" cy="1382998"/>
          </a:xfrm>
          <a:prstGeom prst="straightConnector1">
            <a:avLst/>
          </a:prstGeom>
          <a:ln w="28575">
            <a:solidFill>
              <a:srgbClr val="D34F4A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22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4;p2">
            <a:extLst>
              <a:ext uri="{FF2B5EF4-FFF2-40B4-BE49-F238E27FC236}">
                <a16:creationId xmlns:a16="http://schemas.microsoft.com/office/drawing/2014/main" id="{BEC65286-F918-4C98-9C34-D2DCFF486D8B}"/>
              </a:ext>
            </a:extLst>
          </p:cNvPr>
          <p:cNvSpPr txBox="1">
            <a:spLocks/>
          </p:cNvSpPr>
          <p:nvPr/>
        </p:nvSpPr>
        <p:spPr>
          <a:xfrm>
            <a:off x="11569077" y="6277792"/>
            <a:ext cx="3280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4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id="{65F2AAAB-D197-4F47-928F-063C4059F423}"/>
              </a:ext>
            </a:extLst>
          </p:cNvPr>
          <p:cNvGrpSpPr/>
          <p:nvPr/>
        </p:nvGrpSpPr>
        <p:grpSpPr>
          <a:xfrm>
            <a:off x="0" y="-2346"/>
            <a:ext cx="5946138" cy="866870"/>
            <a:chOff x="687038" y="924567"/>
            <a:chExt cx="2843198" cy="646586"/>
          </a:xfrm>
        </p:grpSpPr>
        <p:sp>
          <p:nvSpPr>
            <p:cNvPr id="4" name="Arrow: Pentagon 45">
              <a:extLst>
                <a:ext uri="{FF2B5EF4-FFF2-40B4-BE49-F238E27FC236}">
                  <a16:creationId xmlns:a16="http://schemas.microsoft.com/office/drawing/2014/main" id="{D657C63D-6DE8-4755-B53B-0CB9DD5872E1}"/>
                </a:ext>
              </a:extLst>
            </p:cNvPr>
            <p:cNvSpPr/>
            <p:nvPr/>
          </p:nvSpPr>
          <p:spPr bwMode="auto">
            <a:xfrm>
              <a:off x="687038" y="1004485"/>
              <a:ext cx="2843198" cy="566668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5FB86BEE-ACE6-4EA5-B3D1-F36F83AFD248}"/>
                </a:ext>
              </a:extLst>
            </p:cNvPr>
            <p:cNvSpPr/>
            <p:nvPr/>
          </p:nvSpPr>
          <p:spPr bwMode="auto">
            <a:xfrm>
              <a:off x="721519" y="924567"/>
              <a:ext cx="2732410" cy="571500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400" b="1" dirty="0">
                  <a:solidFill>
                    <a:srgbClr val="FFFFFF">
                      <a:lumMod val="100000"/>
                    </a:srgbClr>
                  </a:solidFill>
                </a:rPr>
                <a:t>Амбиция: базовый процесс </a:t>
              </a:r>
              <a:endParaRPr lang="en-US" altLang="zh-CN" sz="2400" b="1" dirty="0">
                <a:solidFill>
                  <a:srgbClr val="FFFFFF">
                    <a:lumMod val="100000"/>
                  </a:srgbClr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6" name="Google Shape;112;p3">
            <a:extLst>
              <a:ext uri="{FF2B5EF4-FFF2-40B4-BE49-F238E27FC236}">
                <a16:creationId xmlns:a16="http://schemas.microsoft.com/office/drawing/2014/main" id="{AC9CA9E7-1F96-4388-AD45-FE4F76259A64}"/>
              </a:ext>
            </a:extLst>
          </p:cNvPr>
          <p:cNvSpPr/>
          <p:nvPr/>
        </p:nvSpPr>
        <p:spPr>
          <a:xfrm>
            <a:off x="0" y="0"/>
            <a:ext cx="688206" cy="762001"/>
          </a:xfrm>
          <a:prstGeom prst="roundRect">
            <a:avLst>
              <a:gd name="adj" fmla="val 6"/>
            </a:avLst>
          </a:prstGeom>
          <a:blipFill rotWithShape="1">
            <a:blip r:embed="rId2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99BE0DA8-8F96-43C6-B9DF-CF272A5C86FF}"/>
              </a:ext>
            </a:extLst>
          </p:cNvPr>
          <p:cNvSpPr/>
          <p:nvPr/>
        </p:nvSpPr>
        <p:spPr>
          <a:xfrm>
            <a:off x="5401800" y="1966023"/>
            <a:ext cx="3404226" cy="9194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b="1" dirty="0">
                <a:solidFill>
                  <a:srgbClr val="606060"/>
                </a:solidFill>
                <a:sym typeface="Arial"/>
              </a:rPr>
              <a:t>Образовательный запрос </a:t>
            </a:r>
          </a:p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dirty="0">
                <a:solidFill>
                  <a:srgbClr val="606060"/>
                </a:solidFill>
                <a:sym typeface="Arial"/>
              </a:rPr>
              <a:t>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sym typeface="Arial"/>
              </a:rPr>
              <a:t>формулирование потребности в приобретении компетентности необходимой для  восприятия целостной картины мира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8A7D1BF-A26B-4372-97C9-3FDE10635630}"/>
              </a:ext>
            </a:extLst>
          </p:cNvPr>
          <p:cNvSpPr/>
          <p:nvPr/>
        </p:nvSpPr>
        <p:spPr>
          <a:xfrm>
            <a:off x="9171550" y="1971939"/>
            <a:ext cx="2444075" cy="9194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b="1" kern="0" dirty="0">
                <a:solidFill>
                  <a:schemeClr val="accent4">
                    <a:lumMod val="50000"/>
                  </a:schemeClr>
                </a:solidFill>
                <a:ea typeface="Arial"/>
                <a:cs typeface="Arial"/>
                <a:sym typeface="Arial"/>
              </a:rPr>
              <a:t>Цель</a:t>
            </a:r>
            <a:endParaRPr lang="ru-RU" sz="1200" b="1" kern="0" dirty="0">
              <a:solidFill>
                <a:schemeClr val="accent6">
                  <a:lumMod val="75000"/>
                </a:schemeClr>
              </a:solidFill>
              <a:ea typeface="Arial"/>
              <a:cs typeface="Arial"/>
              <a:sym typeface="Arial"/>
            </a:endParaRPr>
          </a:p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accent6">
                    <a:lumMod val="75000"/>
                  </a:schemeClr>
                </a:solidFill>
                <a:ea typeface="Arial"/>
                <a:cs typeface="Arial"/>
                <a:sym typeface="Arial"/>
              </a:rPr>
              <a:t>проектирование новых условий и преобразование себя в них на основе запроса и интересов </a:t>
            </a:r>
          </a:p>
        </p:txBody>
      </p:sp>
      <p:grpSp>
        <p:nvGrpSpPr>
          <p:cNvPr id="71" name="组合 1">
            <a:extLst>
              <a:ext uri="{FF2B5EF4-FFF2-40B4-BE49-F238E27FC236}">
                <a16:creationId xmlns:a16="http://schemas.microsoft.com/office/drawing/2014/main" id="{977834B0-D1FD-446F-AF9E-D8E0A42743F0}"/>
              </a:ext>
            </a:extLst>
          </p:cNvPr>
          <p:cNvGrpSpPr/>
          <p:nvPr/>
        </p:nvGrpSpPr>
        <p:grpSpPr>
          <a:xfrm>
            <a:off x="5693805" y="3523414"/>
            <a:ext cx="1795738" cy="335617"/>
            <a:chOff x="640041" y="1005576"/>
            <a:chExt cx="2294523" cy="673596"/>
          </a:xfrm>
        </p:grpSpPr>
        <p:sp>
          <p:nvSpPr>
            <p:cNvPr id="72" name="Rectangle: Rounded Corners 21">
              <a:extLst>
                <a:ext uri="{FF2B5EF4-FFF2-40B4-BE49-F238E27FC236}">
                  <a16:creationId xmlns:a16="http://schemas.microsoft.com/office/drawing/2014/main" id="{84CE9540-DB78-43B5-B7E5-DEABB492C0CA}"/>
                </a:ext>
              </a:extLst>
            </p:cNvPr>
            <p:cNvSpPr/>
            <p:nvPr/>
          </p:nvSpPr>
          <p:spPr>
            <a:xfrm>
              <a:off x="706117" y="1005576"/>
              <a:ext cx="2162371" cy="673596"/>
            </a:xfrm>
            <a:prstGeom prst="roundRect">
              <a:avLst>
                <a:gd name="adj" fmla="val 2867"/>
              </a:avLst>
            </a:prstGeom>
            <a:solidFill>
              <a:srgbClr val="4D5B9C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TextBox 50">
              <a:extLst>
                <a:ext uri="{FF2B5EF4-FFF2-40B4-BE49-F238E27FC236}">
                  <a16:creationId xmlns:a16="http://schemas.microsoft.com/office/drawing/2014/main" id="{12BCCA4A-20A4-4E1E-A382-633F1E133306}"/>
                </a:ext>
              </a:extLst>
            </p:cNvPr>
            <p:cNvSpPr txBox="1"/>
            <p:nvPr/>
          </p:nvSpPr>
          <p:spPr>
            <a:xfrm>
              <a:off x="640041" y="1244293"/>
              <a:ext cx="2294523" cy="372844"/>
            </a:xfrm>
            <a:prstGeom prst="rect">
              <a:avLst/>
            </a:prstGeom>
            <a:noFill/>
          </p:spPr>
          <p:txBody>
            <a:bodyPr wrap="none" anchor="b">
              <a:noAutofit/>
            </a:bodyPr>
            <a:lstStyle/>
            <a:p>
              <a:pPr algn="ctr"/>
              <a:r>
                <a:rPr lang="ru-RU" altLang="zh-CN" b="1" dirty="0">
                  <a:solidFill>
                    <a:schemeClr val="bg1"/>
                  </a:solidFill>
                </a:rPr>
                <a:t>Учитель </a:t>
              </a:r>
            </a:p>
          </p:txBody>
        </p:sp>
      </p:grp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67114BEE-9A4C-472A-A2DD-DEAB34D02446}"/>
              </a:ext>
            </a:extLst>
          </p:cNvPr>
          <p:cNvSpPr/>
          <p:nvPr/>
        </p:nvSpPr>
        <p:spPr>
          <a:xfrm>
            <a:off x="5044599" y="3861627"/>
            <a:ext cx="2683288" cy="5107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Arial"/>
                <a:cs typeface="Arial"/>
                <a:sym typeface="Arial"/>
              </a:rPr>
              <a:t>Организует деятельность ученика по освоению способов и методов </a:t>
            </a:r>
          </a:p>
        </p:txBody>
      </p:sp>
      <p:grpSp>
        <p:nvGrpSpPr>
          <p:cNvPr id="75" name="组合 1">
            <a:extLst>
              <a:ext uri="{FF2B5EF4-FFF2-40B4-BE49-F238E27FC236}">
                <a16:creationId xmlns:a16="http://schemas.microsoft.com/office/drawing/2014/main" id="{1CD0A96C-9081-4224-8632-54D4B67D40F4}"/>
              </a:ext>
            </a:extLst>
          </p:cNvPr>
          <p:cNvGrpSpPr/>
          <p:nvPr/>
        </p:nvGrpSpPr>
        <p:grpSpPr>
          <a:xfrm>
            <a:off x="9894150" y="3523414"/>
            <a:ext cx="1772521" cy="366647"/>
            <a:chOff x="640041" y="1005576"/>
            <a:chExt cx="2294523" cy="673596"/>
          </a:xfrm>
        </p:grpSpPr>
        <p:sp>
          <p:nvSpPr>
            <p:cNvPr id="76" name="Rectangle: Rounded Corners 21">
              <a:extLst>
                <a:ext uri="{FF2B5EF4-FFF2-40B4-BE49-F238E27FC236}">
                  <a16:creationId xmlns:a16="http://schemas.microsoft.com/office/drawing/2014/main" id="{688411C6-2300-4F1C-B0FE-8E3CA2713D2A}"/>
                </a:ext>
              </a:extLst>
            </p:cNvPr>
            <p:cNvSpPr/>
            <p:nvPr/>
          </p:nvSpPr>
          <p:spPr>
            <a:xfrm>
              <a:off x="706117" y="1005576"/>
              <a:ext cx="2162371" cy="673596"/>
            </a:xfrm>
            <a:prstGeom prst="roundRect">
              <a:avLst>
                <a:gd name="adj" fmla="val 2867"/>
              </a:avLst>
            </a:prstGeom>
            <a:solidFill>
              <a:srgbClr val="4D5B9C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7" name="TextBox 50">
              <a:extLst>
                <a:ext uri="{FF2B5EF4-FFF2-40B4-BE49-F238E27FC236}">
                  <a16:creationId xmlns:a16="http://schemas.microsoft.com/office/drawing/2014/main" id="{ED8A9530-E68B-4312-9226-29BFF53DDADF}"/>
                </a:ext>
              </a:extLst>
            </p:cNvPr>
            <p:cNvSpPr txBox="1"/>
            <p:nvPr/>
          </p:nvSpPr>
          <p:spPr>
            <a:xfrm>
              <a:off x="640041" y="1244292"/>
              <a:ext cx="2294523" cy="372844"/>
            </a:xfrm>
            <a:prstGeom prst="rect">
              <a:avLst/>
            </a:prstGeom>
            <a:noFill/>
          </p:spPr>
          <p:txBody>
            <a:bodyPr wrap="none" anchor="b">
              <a:noAutofit/>
            </a:bodyPr>
            <a:lstStyle/>
            <a:p>
              <a:pPr algn="ctr"/>
              <a:r>
                <a:rPr lang="ru-RU" altLang="zh-CN" b="1" dirty="0">
                  <a:solidFill>
                    <a:schemeClr val="bg1"/>
                  </a:solidFill>
                </a:rPr>
                <a:t>Ученик </a:t>
              </a:r>
            </a:p>
          </p:txBody>
        </p:sp>
      </p:grp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608B81F3-72C5-4516-BAD1-63ACE31747B0}"/>
              </a:ext>
            </a:extLst>
          </p:cNvPr>
          <p:cNvSpPr/>
          <p:nvPr/>
        </p:nvSpPr>
        <p:spPr>
          <a:xfrm>
            <a:off x="9650344" y="3892334"/>
            <a:ext cx="2150131" cy="5107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Arial"/>
                <a:cs typeface="Arial"/>
                <a:sym typeface="Arial"/>
              </a:rPr>
              <a:t>Действует по принципу</a:t>
            </a:r>
          </a:p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Arial"/>
                <a:cs typeface="Arial"/>
                <a:sym typeface="Arial"/>
              </a:rPr>
              <a:t>  «Я сам»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96005A38-E4C2-491F-8437-934A8395934A}"/>
              </a:ext>
            </a:extLst>
          </p:cNvPr>
          <p:cNvSpPr/>
          <p:nvPr/>
        </p:nvSpPr>
        <p:spPr>
          <a:xfrm>
            <a:off x="7453248" y="4693045"/>
            <a:ext cx="2148958" cy="112371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b="1" kern="0" dirty="0">
                <a:solidFill>
                  <a:schemeClr val="accent4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Результат</a:t>
            </a:r>
            <a:r>
              <a:rPr lang="ru-RU" sz="1200" b="1" u="sng" kern="0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ru-RU" sz="1200" kern="0" dirty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УУД,</a:t>
            </a:r>
          </a:p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становление человека как личности и как субъекта деятельности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B57D1A-423C-4EF3-B86B-57427A90E0E7}"/>
              </a:ext>
            </a:extLst>
          </p:cNvPr>
          <p:cNvSpPr txBox="1"/>
          <p:nvPr/>
        </p:nvSpPr>
        <p:spPr>
          <a:xfrm>
            <a:off x="7981582" y="3951326"/>
            <a:ext cx="14150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u="sng" dirty="0">
                <a:solidFill>
                  <a:schemeClr val="accent4">
                    <a:lumMod val="50000"/>
                  </a:schemeClr>
                </a:solidFill>
                <a:ea typeface="微软雅黑" panose="020B0503020204020204" pitchFamily="34" charset="-122"/>
              </a:rPr>
              <a:t>Метапредмет</a:t>
            </a:r>
          </a:p>
        </p:txBody>
      </p:sp>
      <p:cxnSp>
        <p:nvCxnSpPr>
          <p:cNvPr id="81" name="Прямая со стрелкой 80">
            <a:extLst>
              <a:ext uri="{FF2B5EF4-FFF2-40B4-BE49-F238E27FC236}">
                <a16:creationId xmlns:a16="http://schemas.microsoft.com/office/drawing/2014/main" id="{DA4AE982-DFE8-4E31-BC4C-D52A01812A13}"/>
              </a:ext>
            </a:extLst>
          </p:cNvPr>
          <p:cNvCxnSpPr>
            <a:cxnSpLocks/>
          </p:cNvCxnSpPr>
          <p:nvPr/>
        </p:nvCxnSpPr>
        <p:spPr>
          <a:xfrm>
            <a:off x="7781673" y="3905683"/>
            <a:ext cx="1868671" cy="0"/>
          </a:xfrm>
          <a:prstGeom prst="straightConnector1">
            <a:avLst/>
          </a:prstGeom>
          <a:ln w="28575">
            <a:solidFill>
              <a:srgbClr val="4D5B9C"/>
            </a:solidFill>
            <a:prstDash val="sys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3" name="Прямая со стрелкой 82">
            <a:extLst>
              <a:ext uri="{FF2B5EF4-FFF2-40B4-BE49-F238E27FC236}">
                <a16:creationId xmlns:a16="http://schemas.microsoft.com/office/drawing/2014/main" id="{E5A5914C-DF3F-46E1-8820-C0331BA7FF37}"/>
              </a:ext>
            </a:extLst>
          </p:cNvPr>
          <p:cNvCxnSpPr>
            <a:cxnSpLocks/>
          </p:cNvCxnSpPr>
          <p:nvPr/>
        </p:nvCxnSpPr>
        <p:spPr>
          <a:xfrm flipH="1">
            <a:off x="7781674" y="4308849"/>
            <a:ext cx="1814884" cy="0"/>
          </a:xfrm>
          <a:prstGeom prst="straightConnector1">
            <a:avLst/>
          </a:prstGeom>
          <a:ln w="28575">
            <a:solidFill>
              <a:srgbClr val="4D5B9C"/>
            </a:solidFill>
            <a:prstDash val="sys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7" name="Arrow: Bent 172">
            <a:extLst>
              <a:ext uri="{FF2B5EF4-FFF2-40B4-BE49-F238E27FC236}">
                <a16:creationId xmlns:a16="http://schemas.microsoft.com/office/drawing/2014/main" id="{0CBCD9CA-4279-4001-8636-B4214E72C2CF}"/>
              </a:ext>
            </a:extLst>
          </p:cNvPr>
          <p:cNvSpPr/>
          <p:nvPr/>
        </p:nvSpPr>
        <p:spPr bwMode="auto">
          <a:xfrm rot="5400000">
            <a:off x="9280314" y="1096723"/>
            <a:ext cx="260043" cy="1492107"/>
          </a:xfrm>
          <a:prstGeom prst="bentArrow">
            <a:avLst>
              <a:gd name="adj1" fmla="val 6416"/>
              <a:gd name="adj2" fmla="val 25000"/>
              <a:gd name="adj3" fmla="val 0"/>
              <a:gd name="adj4" fmla="val 43750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8" name="Arrow: Bent 174">
            <a:extLst>
              <a:ext uri="{FF2B5EF4-FFF2-40B4-BE49-F238E27FC236}">
                <a16:creationId xmlns:a16="http://schemas.microsoft.com/office/drawing/2014/main" id="{E7EB4C44-4A32-4E74-9784-1036972FB064}"/>
              </a:ext>
            </a:extLst>
          </p:cNvPr>
          <p:cNvSpPr/>
          <p:nvPr/>
        </p:nvSpPr>
        <p:spPr bwMode="auto">
          <a:xfrm rot="16200000" flipH="1">
            <a:off x="7807031" y="1096723"/>
            <a:ext cx="260043" cy="1492107"/>
          </a:xfrm>
          <a:prstGeom prst="bentArrow">
            <a:avLst>
              <a:gd name="adj1" fmla="val 6416"/>
              <a:gd name="adj2" fmla="val 25000"/>
              <a:gd name="adj3" fmla="val 0"/>
              <a:gd name="adj4" fmla="val 43750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</a:ln>
        </p:spPr>
        <p:txBody>
          <a:bodyPr anchor="ctr"/>
          <a:lstStyle/>
          <a:p>
            <a:pPr algn="ctr"/>
            <a:endParaRPr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66F5A4DC-76F8-4710-B627-8F572506E4FE}"/>
              </a:ext>
            </a:extLst>
          </p:cNvPr>
          <p:cNvCxnSpPr>
            <a:cxnSpLocks/>
          </p:cNvCxnSpPr>
          <p:nvPr/>
        </p:nvCxnSpPr>
        <p:spPr>
          <a:xfrm>
            <a:off x="8712465" y="1406938"/>
            <a:ext cx="0" cy="305817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3" name="Arrow: Bent 172">
            <a:extLst>
              <a:ext uri="{FF2B5EF4-FFF2-40B4-BE49-F238E27FC236}">
                <a16:creationId xmlns:a16="http://schemas.microsoft.com/office/drawing/2014/main" id="{4CD2E74F-DB28-47D8-AB8D-0913AD74B295}"/>
              </a:ext>
            </a:extLst>
          </p:cNvPr>
          <p:cNvSpPr/>
          <p:nvPr/>
        </p:nvSpPr>
        <p:spPr bwMode="auto">
          <a:xfrm rot="16200000">
            <a:off x="7931534" y="2228296"/>
            <a:ext cx="137605" cy="1492107"/>
          </a:xfrm>
          <a:prstGeom prst="bentArrow">
            <a:avLst>
              <a:gd name="adj1" fmla="val 6416"/>
              <a:gd name="adj2" fmla="val 25000"/>
              <a:gd name="adj3" fmla="val 0"/>
              <a:gd name="adj4" fmla="val 43750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94" name="Arrow: Bent 174">
            <a:extLst>
              <a:ext uri="{FF2B5EF4-FFF2-40B4-BE49-F238E27FC236}">
                <a16:creationId xmlns:a16="http://schemas.microsoft.com/office/drawing/2014/main" id="{B8F4D5FD-898C-4760-939E-4E16182CC916}"/>
              </a:ext>
            </a:extLst>
          </p:cNvPr>
          <p:cNvSpPr/>
          <p:nvPr/>
        </p:nvSpPr>
        <p:spPr bwMode="auto">
          <a:xfrm rot="5400000" flipH="1">
            <a:off x="9389716" y="2228296"/>
            <a:ext cx="137605" cy="1492107"/>
          </a:xfrm>
          <a:prstGeom prst="bentArrow">
            <a:avLst>
              <a:gd name="adj1" fmla="val 6416"/>
              <a:gd name="adj2" fmla="val 25000"/>
              <a:gd name="adj3" fmla="val 0"/>
              <a:gd name="adj4" fmla="val 43750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03" name="Arrow: Bent 172">
            <a:extLst>
              <a:ext uri="{FF2B5EF4-FFF2-40B4-BE49-F238E27FC236}">
                <a16:creationId xmlns:a16="http://schemas.microsoft.com/office/drawing/2014/main" id="{E13BF2E3-9516-4B8B-BA17-B27F9B9B6EBF}"/>
              </a:ext>
            </a:extLst>
          </p:cNvPr>
          <p:cNvSpPr/>
          <p:nvPr/>
        </p:nvSpPr>
        <p:spPr bwMode="auto">
          <a:xfrm rot="5400000">
            <a:off x="9328497" y="2641276"/>
            <a:ext cx="260043" cy="1492107"/>
          </a:xfrm>
          <a:prstGeom prst="bentArrow">
            <a:avLst>
              <a:gd name="adj1" fmla="val 6416"/>
              <a:gd name="adj2" fmla="val 25000"/>
              <a:gd name="adj3" fmla="val 0"/>
              <a:gd name="adj4" fmla="val 43750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04" name="Arrow: Bent 174">
            <a:extLst>
              <a:ext uri="{FF2B5EF4-FFF2-40B4-BE49-F238E27FC236}">
                <a16:creationId xmlns:a16="http://schemas.microsoft.com/office/drawing/2014/main" id="{53AD052F-E55C-4247-BC1F-810E4658A30A}"/>
              </a:ext>
            </a:extLst>
          </p:cNvPr>
          <p:cNvSpPr/>
          <p:nvPr/>
        </p:nvSpPr>
        <p:spPr bwMode="auto">
          <a:xfrm rot="16200000" flipH="1">
            <a:off x="7855214" y="2641276"/>
            <a:ext cx="260043" cy="1492107"/>
          </a:xfrm>
          <a:prstGeom prst="bentArrow">
            <a:avLst>
              <a:gd name="adj1" fmla="val 6416"/>
              <a:gd name="adj2" fmla="val 25000"/>
              <a:gd name="adj3" fmla="val 0"/>
              <a:gd name="adj4" fmla="val 43750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</a:ln>
        </p:spPr>
        <p:txBody>
          <a:bodyPr anchor="ctr"/>
          <a:lstStyle/>
          <a:p>
            <a:pPr algn="ctr"/>
            <a:endParaRPr/>
          </a:p>
        </p:txBody>
      </p:sp>
      <p:cxnSp>
        <p:nvCxnSpPr>
          <p:cNvPr id="105" name="Прямая соединительная линия 104">
            <a:extLst>
              <a:ext uri="{FF2B5EF4-FFF2-40B4-BE49-F238E27FC236}">
                <a16:creationId xmlns:a16="http://schemas.microsoft.com/office/drawing/2014/main" id="{A6D53A47-5E05-4729-9AB8-1D859F0D9247}"/>
              </a:ext>
            </a:extLst>
          </p:cNvPr>
          <p:cNvCxnSpPr>
            <a:cxnSpLocks/>
          </p:cNvCxnSpPr>
          <p:nvPr/>
        </p:nvCxnSpPr>
        <p:spPr>
          <a:xfrm>
            <a:off x="8830942" y="3043152"/>
            <a:ext cx="0" cy="214155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8" name="Connector: Elbow 84">
            <a:extLst>
              <a:ext uri="{FF2B5EF4-FFF2-40B4-BE49-F238E27FC236}">
                <a16:creationId xmlns:a16="http://schemas.microsoft.com/office/drawing/2014/main" id="{80CEC358-F700-4544-8A77-1E82625B42D2}"/>
              </a:ext>
            </a:extLst>
          </p:cNvPr>
          <p:cNvCxnSpPr>
            <a:cxnSpLocks/>
            <a:stCxn id="14" idx="2"/>
            <a:endCxn id="16" idx="1"/>
          </p:cNvCxnSpPr>
          <p:nvPr/>
        </p:nvCxnSpPr>
        <p:spPr>
          <a:xfrm rot="16200000" flipH="1">
            <a:off x="6478497" y="4280150"/>
            <a:ext cx="882496" cy="1067005"/>
          </a:xfrm>
          <a:prstGeom prst="bentConnector2">
            <a:avLst/>
          </a:prstGeom>
          <a:ln w="31750" cap="rnd">
            <a:solidFill>
              <a:schemeClr val="accent6">
                <a:lumMod val="75000"/>
              </a:schemeClr>
            </a:solidFill>
            <a:prstDash val="solid"/>
            <a:bevel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or: Elbow 84">
            <a:extLst>
              <a:ext uri="{FF2B5EF4-FFF2-40B4-BE49-F238E27FC236}">
                <a16:creationId xmlns:a16="http://schemas.microsoft.com/office/drawing/2014/main" id="{A2934A18-DB52-49AE-967C-429D4E7A1A30}"/>
              </a:ext>
            </a:extLst>
          </p:cNvPr>
          <p:cNvCxnSpPr>
            <a:cxnSpLocks/>
            <a:endCxn id="16" idx="3"/>
          </p:cNvCxnSpPr>
          <p:nvPr/>
        </p:nvCxnSpPr>
        <p:spPr>
          <a:xfrm rot="10800000" flipV="1">
            <a:off x="9602207" y="4402221"/>
            <a:ext cx="1130093" cy="852680"/>
          </a:xfrm>
          <a:prstGeom prst="bentConnector3">
            <a:avLst>
              <a:gd name="adj1" fmla="val -1011"/>
            </a:avLst>
          </a:prstGeom>
          <a:ln w="31750" cap="rnd">
            <a:solidFill>
              <a:schemeClr val="accent6">
                <a:lumMod val="75000"/>
              </a:schemeClr>
            </a:solidFill>
            <a:prstDash val="solid"/>
            <a:bevel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Прямоугольник 239">
            <a:extLst>
              <a:ext uri="{FF2B5EF4-FFF2-40B4-BE49-F238E27FC236}">
                <a16:creationId xmlns:a16="http://schemas.microsoft.com/office/drawing/2014/main" id="{5EB0A3BE-B89C-4FDC-A651-6EB32E221B7D}"/>
              </a:ext>
            </a:extLst>
          </p:cNvPr>
          <p:cNvSpPr/>
          <p:nvPr/>
        </p:nvSpPr>
        <p:spPr>
          <a:xfrm>
            <a:off x="190359" y="1125499"/>
            <a:ext cx="379203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200"/>
              <a:defRPr/>
            </a:pPr>
            <a:r>
              <a:rPr lang="ru-RU" sz="1600" b="1" u="sng" kern="0" dirty="0">
                <a:solidFill>
                  <a:srgbClr val="606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Метапредметный подход</a:t>
            </a:r>
            <a:endParaRPr lang="ru-RU" sz="1600" kern="0" dirty="0">
              <a:solidFill>
                <a:srgbClr val="60606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buClr>
                <a:srgbClr val="000000"/>
              </a:buClr>
              <a:buSzPts val="1200"/>
              <a:defRPr/>
            </a:pPr>
            <a:r>
              <a:rPr lang="ru-RU" sz="1600" b="1" u="sng" kern="0" dirty="0">
                <a:solidFill>
                  <a:srgbClr val="606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ru-RU" sz="1600" kern="0" dirty="0">
              <a:solidFill>
                <a:srgbClr val="606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just">
              <a:spcAft>
                <a:spcPts val="600"/>
              </a:spcAft>
              <a:buClr>
                <a:srgbClr val="000000"/>
              </a:buClr>
              <a:buSzPts val="1200"/>
              <a:buFont typeface="Arial"/>
              <a:buChar char="•"/>
              <a:defRPr/>
            </a:pPr>
            <a:r>
              <a:rPr lang="ru-RU" sz="1600" kern="0" dirty="0">
                <a:solidFill>
                  <a:srgbClr val="606060"/>
                </a:solidFill>
                <a:ea typeface="Calibri"/>
                <a:cs typeface="Calibri"/>
                <a:sym typeface="Calibri"/>
              </a:rPr>
              <a:t>Решения задач в социальной сфере и профессиональной деятельности; </a:t>
            </a:r>
            <a:endParaRPr lang="ru-RU" sz="1600" kern="0" dirty="0">
              <a:solidFill>
                <a:srgbClr val="606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just">
              <a:spcAft>
                <a:spcPts val="600"/>
              </a:spcAft>
              <a:buClr>
                <a:srgbClr val="000000"/>
              </a:buClr>
              <a:buSzPts val="1200"/>
              <a:buFont typeface="Arial"/>
              <a:buChar char="•"/>
              <a:defRPr/>
            </a:pPr>
            <a:r>
              <a:rPr lang="ru-RU" sz="1600" kern="0" dirty="0">
                <a:solidFill>
                  <a:srgbClr val="606060"/>
                </a:solidFill>
                <a:ea typeface="Calibri"/>
                <a:cs typeface="Calibri"/>
                <a:sym typeface="Calibri"/>
              </a:rPr>
              <a:t>Не заучивать, а осмысленно понимать процесс возникновения знания; </a:t>
            </a:r>
            <a:endParaRPr lang="ru-RU" sz="1600" kern="0" dirty="0">
              <a:solidFill>
                <a:srgbClr val="606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just">
              <a:buClr>
                <a:srgbClr val="000000"/>
              </a:buClr>
              <a:buSzPts val="1200"/>
              <a:buFont typeface="Arial"/>
              <a:buChar char="•"/>
              <a:defRPr/>
            </a:pPr>
            <a:r>
              <a:rPr lang="ru-RU" sz="1600" kern="0" dirty="0">
                <a:solidFill>
                  <a:srgbClr val="606060"/>
                </a:solidFill>
                <a:ea typeface="Calibri"/>
                <a:cs typeface="Calibri"/>
                <a:sym typeface="Calibri"/>
              </a:rPr>
              <a:t>Не исключает предметной формы обучения.</a:t>
            </a:r>
            <a:endParaRPr lang="ru-RU" sz="1600" kern="0" dirty="0">
              <a:solidFill>
                <a:srgbClr val="606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63774DD3-4054-422F-9BDC-AF9109E4778E}"/>
              </a:ext>
            </a:extLst>
          </p:cNvPr>
          <p:cNvCxnSpPr>
            <a:cxnSpLocks/>
          </p:cNvCxnSpPr>
          <p:nvPr/>
        </p:nvCxnSpPr>
        <p:spPr>
          <a:xfrm>
            <a:off x="0" y="6430538"/>
            <a:ext cx="10207487" cy="29816"/>
          </a:xfrm>
          <a:prstGeom prst="line">
            <a:avLst/>
          </a:prstGeom>
          <a:ln>
            <a:solidFill>
              <a:srgbClr val="95A5A6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34">
            <a:extLst>
              <a:ext uri="{FF2B5EF4-FFF2-40B4-BE49-F238E27FC236}">
                <a16:creationId xmlns:a16="http://schemas.microsoft.com/office/drawing/2014/main" id="{06C5AAFA-CC5B-4F1D-B299-C53216FF3233}"/>
              </a:ext>
            </a:extLst>
          </p:cNvPr>
          <p:cNvSpPr txBox="1"/>
          <p:nvPr/>
        </p:nvSpPr>
        <p:spPr>
          <a:xfrm>
            <a:off x="274926" y="6509067"/>
            <a:ext cx="8865832" cy="242374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rmAutofit lnSpcReduction="10000"/>
          </a:bodyPr>
          <a:lstStyle/>
          <a:p>
            <a:pPr lvl="0">
              <a:buClr>
                <a:srgbClr val="000000"/>
              </a:buClr>
              <a:defRPr/>
            </a:pPr>
            <a:r>
              <a:rPr lang="ru-RU" sz="800" kern="0" dirty="0">
                <a:solidFill>
                  <a:srgbClr val="333333"/>
                </a:solidFill>
                <a:latin typeface="Arial"/>
                <a:cs typeface="Arial"/>
                <a:sym typeface="Arial"/>
              </a:rPr>
              <a:t>Метапредметный подход в современном образовании в условиях реализации ФГОС / О. В. Станкевич, С. В. Шевченко, Е. Ю. Баркалова [и др.]. — Текст : непосредственный // Молодой ученый. — 2017. — № 50 (184). — С. 271-274. — URL: https://moluch.ru/archive/184/47158/ (дата обращения: 29.11.2020).</a:t>
            </a:r>
            <a:endParaRPr lang="ru-RU" sz="8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22" name="组合 1">
            <a:extLst>
              <a:ext uri="{FF2B5EF4-FFF2-40B4-BE49-F238E27FC236}">
                <a16:creationId xmlns:a16="http://schemas.microsoft.com/office/drawing/2014/main" id="{98CF8C76-662B-4615-80F8-A895A50A8B5E}"/>
              </a:ext>
            </a:extLst>
          </p:cNvPr>
          <p:cNvGrpSpPr/>
          <p:nvPr/>
        </p:nvGrpSpPr>
        <p:grpSpPr>
          <a:xfrm>
            <a:off x="7193950" y="969323"/>
            <a:ext cx="3013537" cy="510041"/>
            <a:chOff x="640041" y="1005576"/>
            <a:chExt cx="2294523" cy="677580"/>
          </a:xfrm>
        </p:grpSpPr>
        <p:sp>
          <p:nvSpPr>
            <p:cNvPr id="123" name="Rectangle: Rounded Corners 21">
              <a:extLst>
                <a:ext uri="{FF2B5EF4-FFF2-40B4-BE49-F238E27FC236}">
                  <a16:creationId xmlns:a16="http://schemas.microsoft.com/office/drawing/2014/main" id="{1EB52AF0-2783-425B-84A4-E2BA087F811E}"/>
                </a:ext>
              </a:extLst>
            </p:cNvPr>
            <p:cNvSpPr/>
            <p:nvPr/>
          </p:nvSpPr>
          <p:spPr>
            <a:xfrm>
              <a:off x="706117" y="1005576"/>
              <a:ext cx="2162371" cy="673596"/>
            </a:xfrm>
            <a:prstGeom prst="roundRect">
              <a:avLst>
                <a:gd name="adj" fmla="val 2867"/>
              </a:avLst>
            </a:prstGeom>
            <a:solidFill>
              <a:srgbClr val="4D5B9C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600"/>
            </a:p>
          </p:txBody>
        </p:sp>
        <p:sp>
          <p:nvSpPr>
            <p:cNvPr id="124" name="TextBox 50">
              <a:extLst>
                <a:ext uri="{FF2B5EF4-FFF2-40B4-BE49-F238E27FC236}">
                  <a16:creationId xmlns:a16="http://schemas.microsoft.com/office/drawing/2014/main" id="{99B4A569-E1F2-451A-9B9E-8AB0F1AA4267}"/>
                </a:ext>
              </a:extLst>
            </p:cNvPr>
            <p:cNvSpPr txBox="1"/>
            <p:nvPr/>
          </p:nvSpPr>
          <p:spPr>
            <a:xfrm>
              <a:off x="640041" y="1310312"/>
              <a:ext cx="2294523" cy="372844"/>
            </a:xfrm>
            <a:prstGeom prst="rect">
              <a:avLst/>
            </a:prstGeom>
            <a:noFill/>
          </p:spPr>
          <p:txBody>
            <a:bodyPr wrap="none" anchor="b">
              <a:noAutofit/>
            </a:bodyPr>
            <a:lstStyle/>
            <a:p>
              <a:pPr algn="ctr"/>
              <a:r>
                <a:rPr lang="ru-RU" altLang="zh-CN" sz="1600" b="1" dirty="0">
                  <a:solidFill>
                    <a:schemeClr val="bg1"/>
                  </a:solidFill>
                </a:rPr>
                <a:t>Ученик И Учитель </a:t>
              </a:r>
            </a:p>
            <a:p>
              <a:pPr algn="ctr"/>
              <a:r>
                <a:rPr lang="ru-RU" altLang="zh-CN" sz="1600" b="1" dirty="0">
                  <a:solidFill>
                    <a:schemeClr val="bg1"/>
                  </a:solidFill>
                </a:rPr>
                <a:t>СОУЧАСТНИКИ</a:t>
              </a:r>
              <a:endParaRPr lang="zh-CN" altLang="en-US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6" name="Прямоугольник 125">
            <a:extLst>
              <a:ext uri="{FF2B5EF4-FFF2-40B4-BE49-F238E27FC236}">
                <a16:creationId xmlns:a16="http://schemas.microsoft.com/office/drawing/2014/main" id="{E08DB6A3-3AFE-449F-A6E4-CC9BB865771D}"/>
              </a:ext>
            </a:extLst>
          </p:cNvPr>
          <p:cNvSpPr/>
          <p:nvPr/>
        </p:nvSpPr>
        <p:spPr>
          <a:xfrm>
            <a:off x="-100523" y="5086376"/>
            <a:ext cx="43737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Обеспечение формирования метапредметных результатов в образовательном процессе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553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4;p2">
            <a:extLst>
              <a:ext uri="{FF2B5EF4-FFF2-40B4-BE49-F238E27FC236}">
                <a16:creationId xmlns:a16="http://schemas.microsoft.com/office/drawing/2014/main" id="{BEC65286-F918-4C98-9C34-D2DCFF486D8B}"/>
              </a:ext>
            </a:extLst>
          </p:cNvPr>
          <p:cNvSpPr txBox="1">
            <a:spLocks/>
          </p:cNvSpPr>
          <p:nvPr/>
        </p:nvSpPr>
        <p:spPr>
          <a:xfrm>
            <a:off x="11569077" y="6277792"/>
            <a:ext cx="3280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5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id="{65F2AAAB-D197-4F47-928F-063C4059F423}"/>
              </a:ext>
            </a:extLst>
          </p:cNvPr>
          <p:cNvGrpSpPr/>
          <p:nvPr/>
        </p:nvGrpSpPr>
        <p:grpSpPr>
          <a:xfrm>
            <a:off x="0" y="-11505"/>
            <a:ext cx="8373517" cy="882903"/>
            <a:chOff x="721519" y="924567"/>
            <a:chExt cx="2808717" cy="651418"/>
          </a:xfrm>
        </p:grpSpPr>
        <p:sp>
          <p:nvSpPr>
            <p:cNvPr id="4" name="Arrow: Pentagon 45">
              <a:extLst>
                <a:ext uri="{FF2B5EF4-FFF2-40B4-BE49-F238E27FC236}">
                  <a16:creationId xmlns:a16="http://schemas.microsoft.com/office/drawing/2014/main" id="{D657C63D-6DE8-4755-B53B-0CB9DD5872E1}"/>
                </a:ext>
              </a:extLst>
            </p:cNvPr>
            <p:cNvSpPr/>
            <p:nvPr/>
          </p:nvSpPr>
          <p:spPr bwMode="auto">
            <a:xfrm>
              <a:off x="721519" y="1004485"/>
              <a:ext cx="2808717" cy="571500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5FB86BEE-ACE6-4EA5-B3D1-F36F83AFD248}"/>
                </a:ext>
              </a:extLst>
            </p:cNvPr>
            <p:cNvSpPr/>
            <p:nvPr/>
          </p:nvSpPr>
          <p:spPr bwMode="auto">
            <a:xfrm>
              <a:off x="721519" y="924567"/>
              <a:ext cx="2732410" cy="571500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400" b="1" dirty="0">
                  <a:solidFill>
                    <a:srgbClr val="FFFFFF">
                      <a:lumMod val="100000"/>
                    </a:srgbClr>
                  </a:solidFill>
                </a:rPr>
                <a:t>Обзор современных подходов </a:t>
              </a:r>
              <a:endParaRPr lang="en-US" altLang="zh-CN" sz="2400" b="1" dirty="0">
                <a:solidFill>
                  <a:srgbClr val="FFFFFF">
                    <a:lumMod val="100000"/>
                  </a:srgbClr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6" name="Google Shape;112;p3">
            <a:extLst>
              <a:ext uri="{FF2B5EF4-FFF2-40B4-BE49-F238E27FC236}">
                <a16:creationId xmlns:a16="http://schemas.microsoft.com/office/drawing/2014/main" id="{AC9CA9E7-1F96-4388-AD45-FE4F76259A64}"/>
              </a:ext>
            </a:extLst>
          </p:cNvPr>
          <p:cNvSpPr/>
          <p:nvPr/>
        </p:nvSpPr>
        <p:spPr>
          <a:xfrm>
            <a:off x="0" y="0"/>
            <a:ext cx="688206" cy="762001"/>
          </a:xfrm>
          <a:prstGeom prst="roundRect">
            <a:avLst>
              <a:gd name="adj" fmla="val 6"/>
            </a:avLst>
          </a:prstGeom>
          <a:blipFill rotWithShape="1">
            <a:blip r:embed="rId2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99BE0DA8-8F96-43C6-B9DF-CF272A5C86FF}"/>
              </a:ext>
            </a:extLst>
          </p:cNvPr>
          <p:cNvSpPr/>
          <p:nvPr/>
        </p:nvSpPr>
        <p:spPr>
          <a:xfrm>
            <a:off x="1073426" y="2095564"/>
            <a:ext cx="4503439" cy="71508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buClr>
                <a:srgbClr val="000000"/>
              </a:buClr>
              <a:buSzPts val="1200"/>
              <a:defRPr/>
            </a:pPr>
            <a:r>
              <a:rPr lang="ru-RU" sz="1200" dirty="0">
                <a:solidFill>
                  <a:srgbClr val="606060"/>
                </a:solidFill>
                <a:sym typeface="Arial"/>
              </a:rPr>
              <a:t>Метапредметность – фундамент образовательного объекта, то  что  предшествует учебному предмету.  </a:t>
            </a:r>
          </a:p>
          <a:p>
            <a:pPr lvl="0" algn="just">
              <a:buClr>
                <a:srgbClr val="000000"/>
              </a:buClr>
              <a:buSzPts val="1200"/>
              <a:defRPr/>
            </a:pPr>
            <a:r>
              <a:rPr lang="ru-RU" sz="1200" dirty="0">
                <a:solidFill>
                  <a:srgbClr val="606060"/>
                </a:solidFill>
                <a:sym typeface="Arial"/>
              </a:rPr>
              <a:t>Метапредметы – числа, буквы, мироведение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8A7D1BF-A26B-4372-97C9-3FDE10635630}"/>
              </a:ext>
            </a:extLst>
          </p:cNvPr>
          <p:cNvSpPr/>
          <p:nvPr/>
        </p:nvSpPr>
        <p:spPr>
          <a:xfrm>
            <a:off x="1073426" y="4110644"/>
            <a:ext cx="4503439" cy="9194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rgbClr val="606060"/>
                </a:solidFill>
                <a:ea typeface="Arial"/>
                <a:cs typeface="Arial"/>
                <a:sym typeface="Arial"/>
              </a:rPr>
              <a:t>Метапредметность –  это мыследеятельность, которая обеспечивает процесс обучения в рамках любого предмета и  не относится к конкретному учебному предмету. </a:t>
            </a:r>
          </a:p>
          <a:p>
            <a:pPr lvl="0" algn="just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rgbClr val="606060"/>
                </a:solidFill>
                <a:ea typeface="Arial"/>
                <a:cs typeface="Arial"/>
                <a:sym typeface="Arial"/>
              </a:rPr>
              <a:t>Метапредметы – знак, проблема, задача, знание</a:t>
            </a:r>
          </a:p>
        </p:txBody>
      </p: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63774DD3-4054-422F-9BDC-AF9109E4778E}"/>
              </a:ext>
            </a:extLst>
          </p:cNvPr>
          <p:cNvCxnSpPr>
            <a:cxnSpLocks/>
          </p:cNvCxnSpPr>
          <p:nvPr/>
        </p:nvCxnSpPr>
        <p:spPr>
          <a:xfrm>
            <a:off x="0" y="6400746"/>
            <a:ext cx="10207487" cy="29816"/>
          </a:xfrm>
          <a:prstGeom prst="line">
            <a:avLst/>
          </a:prstGeom>
          <a:ln>
            <a:solidFill>
              <a:srgbClr val="95A5A6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34">
            <a:extLst>
              <a:ext uri="{FF2B5EF4-FFF2-40B4-BE49-F238E27FC236}">
                <a16:creationId xmlns:a16="http://schemas.microsoft.com/office/drawing/2014/main" id="{06C5AAFA-CC5B-4F1D-B299-C53216FF3233}"/>
              </a:ext>
            </a:extLst>
          </p:cNvPr>
          <p:cNvSpPr txBox="1"/>
          <p:nvPr/>
        </p:nvSpPr>
        <p:spPr>
          <a:xfrm>
            <a:off x="29817" y="6468450"/>
            <a:ext cx="11797748" cy="348934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0000"/>
              </a:buClr>
              <a:buSzPts val="1000"/>
              <a:defRPr/>
            </a:pP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Хуторской А.В. Метапредметный подход в обучении : Научно-методическое пособие. — М. : Издательство «</a:t>
            </a:r>
            <a:r>
              <a:rPr lang="ru-RU" sz="800" i="1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Эйдос</a:t>
            </a: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»; Издательство Института образования человека, 2012. — 50 с. : ил. (Серия «Новые стандарты»).</a:t>
            </a:r>
          </a:p>
          <a:p>
            <a:pPr lvl="0">
              <a:lnSpc>
                <a:spcPct val="90000"/>
              </a:lnSpc>
              <a:buClr>
                <a:srgbClr val="000000"/>
              </a:buClr>
              <a:buSzPts val="1000"/>
              <a:defRPr/>
            </a:pP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Научные подходы к интерпретации понятия «Метапредметность в образовании» </a:t>
            </a:r>
            <a:r>
              <a:rPr lang="en-US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URL</a:t>
            </a: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: </a:t>
            </a:r>
            <a:r>
              <a:rPr lang="en-US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https://cyberleninka.ru/article/n/nauchnye-podhody-k-interpretatsii-ponyatiya-metapredmetnost-v-obrazovanii</a:t>
            </a:r>
            <a:endParaRPr lang="ru-RU" sz="800" i="1" kern="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pPr lvl="0">
              <a:lnSpc>
                <a:spcPct val="90000"/>
              </a:lnSpc>
              <a:buClr>
                <a:srgbClr val="000000"/>
              </a:buClr>
              <a:buSzPts val="1000"/>
              <a:defRPr/>
            </a:pP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Как проектировать универсальные учебные </a:t>
            </a:r>
            <a:r>
              <a:rPr lang="ru-RU" sz="800" i="1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действияв</a:t>
            </a: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начальной школе : от действия к мысли: пособие </a:t>
            </a:r>
            <a:r>
              <a:rPr lang="ru-RU" sz="800" i="1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дляучителя</a:t>
            </a: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/ [А.Г. </a:t>
            </a:r>
            <a:r>
              <a:rPr lang="ru-RU" sz="800" i="1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Асмолов</a:t>
            </a: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, Г.В. </a:t>
            </a:r>
            <a:r>
              <a:rPr lang="ru-RU" sz="800" i="1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Бурменская</a:t>
            </a: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, О.А. Карабанова и др.]; под ред. А.Г. </a:t>
            </a:r>
            <a:r>
              <a:rPr lang="ru-RU" sz="800" i="1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Асмолова</a:t>
            </a: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. — М. : Просвещение, 2008. — 151 с. : ил. </a:t>
            </a:r>
          </a:p>
        </p:txBody>
      </p:sp>
      <p:grpSp>
        <p:nvGrpSpPr>
          <p:cNvPr id="122" name="组合 1">
            <a:extLst>
              <a:ext uri="{FF2B5EF4-FFF2-40B4-BE49-F238E27FC236}">
                <a16:creationId xmlns:a16="http://schemas.microsoft.com/office/drawing/2014/main" id="{98CF8C76-662B-4615-80F8-A895A50A8B5E}"/>
              </a:ext>
            </a:extLst>
          </p:cNvPr>
          <p:cNvGrpSpPr/>
          <p:nvPr/>
        </p:nvGrpSpPr>
        <p:grpSpPr>
          <a:xfrm>
            <a:off x="7343847" y="2577796"/>
            <a:ext cx="2654156" cy="462266"/>
            <a:chOff x="1594338" y="1347494"/>
            <a:chExt cx="2162371" cy="251155"/>
          </a:xfrm>
        </p:grpSpPr>
        <p:sp>
          <p:nvSpPr>
            <p:cNvPr id="123" name="Rectangle: Rounded Corners 21">
              <a:extLst>
                <a:ext uri="{FF2B5EF4-FFF2-40B4-BE49-F238E27FC236}">
                  <a16:creationId xmlns:a16="http://schemas.microsoft.com/office/drawing/2014/main" id="{1EB52AF0-2783-425B-84A4-E2BA087F811E}"/>
                </a:ext>
              </a:extLst>
            </p:cNvPr>
            <p:cNvSpPr/>
            <p:nvPr/>
          </p:nvSpPr>
          <p:spPr>
            <a:xfrm>
              <a:off x="1594338" y="1347494"/>
              <a:ext cx="2162371" cy="238944"/>
            </a:xfrm>
            <a:prstGeom prst="roundRect">
              <a:avLst>
                <a:gd name="adj" fmla="val 2867"/>
              </a:avLst>
            </a:prstGeom>
            <a:solidFill>
              <a:srgbClr val="4D5B9C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200"/>
            </a:p>
          </p:txBody>
        </p:sp>
        <p:sp>
          <p:nvSpPr>
            <p:cNvPr id="124" name="TextBox 50">
              <a:extLst>
                <a:ext uri="{FF2B5EF4-FFF2-40B4-BE49-F238E27FC236}">
                  <a16:creationId xmlns:a16="http://schemas.microsoft.com/office/drawing/2014/main" id="{99B4A569-E1F2-451A-9B9E-8AB0F1AA4267}"/>
                </a:ext>
              </a:extLst>
            </p:cNvPr>
            <p:cNvSpPr txBox="1"/>
            <p:nvPr/>
          </p:nvSpPr>
          <p:spPr>
            <a:xfrm>
              <a:off x="1644011" y="1363481"/>
              <a:ext cx="2112698" cy="235168"/>
            </a:xfrm>
            <a:prstGeom prst="rect">
              <a:avLst/>
            </a:prstGeom>
            <a:noFill/>
          </p:spPr>
          <p:txBody>
            <a:bodyPr wrap="none" anchor="b">
              <a:noAutofit/>
            </a:bodyPr>
            <a:lstStyle/>
            <a:p>
              <a:pPr algn="ctr"/>
              <a:r>
                <a:rPr lang="ru-RU" altLang="zh-CN" sz="1200" b="1" dirty="0">
                  <a:solidFill>
                    <a:schemeClr val="bg1"/>
                  </a:solidFill>
                </a:rPr>
                <a:t>ФГОС </a:t>
              </a:r>
            </a:p>
            <a:p>
              <a:pPr algn="ctr"/>
              <a:r>
                <a:rPr lang="ru-RU" altLang="zh-CN" sz="1200" b="1" dirty="0">
                  <a:solidFill>
                    <a:schemeClr val="bg1"/>
                  </a:solidFill>
                </a:rPr>
                <a:t>(А. Г. </a:t>
              </a:r>
              <a:r>
                <a:rPr lang="ru-RU" altLang="zh-CN" sz="1200" b="1" dirty="0" err="1">
                  <a:solidFill>
                    <a:schemeClr val="bg1"/>
                  </a:solidFill>
                </a:rPr>
                <a:t>Асмолов</a:t>
              </a:r>
              <a:r>
                <a:rPr lang="ru-RU" altLang="zh-CN" sz="1200" b="1" dirty="0">
                  <a:solidFill>
                    <a:schemeClr val="bg1"/>
                  </a:solidFill>
                </a:rPr>
                <a:t>, О. А. Карабанова и др.)</a:t>
              </a:r>
            </a:p>
          </p:txBody>
        </p:sp>
      </p:grpSp>
      <p:sp>
        <p:nvSpPr>
          <p:cNvPr id="126" name="Прямоугольник 125">
            <a:extLst>
              <a:ext uri="{FF2B5EF4-FFF2-40B4-BE49-F238E27FC236}">
                <a16:creationId xmlns:a16="http://schemas.microsoft.com/office/drawing/2014/main" id="{E08DB6A3-3AFE-449F-A6E4-CC9BB865771D}"/>
              </a:ext>
            </a:extLst>
          </p:cNvPr>
          <p:cNvSpPr/>
          <p:nvPr/>
        </p:nvSpPr>
        <p:spPr>
          <a:xfrm>
            <a:off x="60287" y="910917"/>
            <a:ext cx="120238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defRPr/>
            </a:pPr>
            <a:r>
              <a:rPr lang="ru-RU" sz="1600" b="1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Традиционная система образовательного процесса применяет  методику трансляции информации, что блокирует получение метапредметных результатов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grpSp>
        <p:nvGrpSpPr>
          <p:cNvPr id="38" name="组合 51">
            <a:extLst>
              <a:ext uri="{FF2B5EF4-FFF2-40B4-BE49-F238E27FC236}">
                <a16:creationId xmlns:a16="http://schemas.microsoft.com/office/drawing/2014/main" id="{5040D76C-E239-4B71-A09E-2ACCCBE2701F}"/>
              </a:ext>
            </a:extLst>
          </p:cNvPr>
          <p:cNvGrpSpPr/>
          <p:nvPr/>
        </p:nvGrpSpPr>
        <p:grpSpPr>
          <a:xfrm>
            <a:off x="2331168" y="1661662"/>
            <a:ext cx="1907670" cy="433902"/>
            <a:chOff x="3787808" y="1166785"/>
            <a:chExt cx="1111365" cy="271624"/>
          </a:xfrm>
        </p:grpSpPr>
        <p:sp>
          <p:nvSpPr>
            <p:cNvPr id="39" name="Rectangle: Rounded Corners 32">
              <a:extLst>
                <a:ext uri="{FF2B5EF4-FFF2-40B4-BE49-F238E27FC236}">
                  <a16:creationId xmlns:a16="http://schemas.microsoft.com/office/drawing/2014/main" id="{3169BB56-7F5C-4338-B021-BD030DF4C5ED}"/>
                </a:ext>
              </a:extLst>
            </p:cNvPr>
            <p:cNvSpPr/>
            <p:nvPr/>
          </p:nvSpPr>
          <p:spPr>
            <a:xfrm>
              <a:off x="3787808" y="1181244"/>
              <a:ext cx="1111365" cy="257165"/>
            </a:xfrm>
            <a:prstGeom prst="roundRect">
              <a:avLst>
                <a:gd name="adj" fmla="val 2867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400"/>
            </a:p>
          </p:txBody>
        </p:sp>
        <p:grpSp>
          <p:nvGrpSpPr>
            <p:cNvPr id="40" name="Group 43">
              <a:extLst>
                <a:ext uri="{FF2B5EF4-FFF2-40B4-BE49-F238E27FC236}">
                  <a16:creationId xmlns:a16="http://schemas.microsoft.com/office/drawing/2014/main" id="{7CD0EE0E-1FB7-4F0F-803D-EA07CAE53B51}"/>
                </a:ext>
              </a:extLst>
            </p:cNvPr>
            <p:cNvGrpSpPr/>
            <p:nvPr/>
          </p:nvGrpSpPr>
          <p:grpSpPr bwMode="auto">
            <a:xfrm>
              <a:off x="4544096" y="1307333"/>
              <a:ext cx="269" cy="432"/>
              <a:chOff x="0" y="0"/>
              <a:chExt cx="359" cy="576"/>
            </a:xfrm>
            <a:solidFill>
              <a:srgbClr val="FFFFFF"/>
            </a:solidFill>
            <a:effectLst/>
          </p:grpSpPr>
          <p:sp>
            <p:nvSpPr>
              <p:cNvPr id="42" name="Straight Connector 44">
                <a:extLst>
                  <a:ext uri="{FF2B5EF4-FFF2-40B4-BE49-F238E27FC236}">
                    <a16:creationId xmlns:a16="http://schemas.microsoft.com/office/drawing/2014/main" id="{E37BE47E-D7E0-4765-869A-B984636D1BFE}"/>
                  </a:ext>
                </a:extLst>
              </p:cNvPr>
              <p:cNvSpPr/>
              <p:nvPr/>
            </p:nvSpPr>
            <p:spPr bwMode="auto">
              <a:xfrm flipH="1">
                <a:off x="2" y="4"/>
                <a:ext cx="0" cy="0"/>
              </a:xfrm>
              <a:prstGeom prst="line">
                <a:avLst/>
              </a:prstGeom>
              <a:grpFill/>
              <a:ln w="12700">
                <a:solidFill>
                  <a:srgbClr val="D42564"/>
                </a:solidFill>
                <a:miter lim="800000"/>
              </a:ln>
            </p:spPr>
            <p:txBody>
              <a:bodyPr anchor="ctr"/>
              <a:lstStyle/>
              <a:p>
                <a:pPr algn="ctr"/>
                <a:endParaRPr sz="1400"/>
              </a:p>
            </p:txBody>
          </p:sp>
          <p:sp>
            <p:nvSpPr>
              <p:cNvPr id="43" name="Freeform: Shape 45">
                <a:extLst>
                  <a:ext uri="{FF2B5EF4-FFF2-40B4-BE49-F238E27FC236}">
                    <a16:creationId xmlns:a16="http://schemas.microsoft.com/office/drawing/2014/main" id="{8ED02E0E-3236-4D10-ADFF-B69CA9FEF7A1}"/>
                  </a:ext>
                </a:extLst>
              </p:cNvPr>
              <p:cNvSpPr/>
              <p:nvPr/>
            </p:nvSpPr>
            <p:spPr bwMode="auto">
              <a:xfrm>
                <a:off x="0" y="0"/>
                <a:ext cx="359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w 21600"/>
                  <a:gd name="T19" fmla="*/ 0 h 21600"/>
                  <a:gd name="T20" fmla="*/ 0 w 21600"/>
                  <a:gd name="T21" fmla="*/ 0 h 21600"/>
                  <a:gd name="T22" fmla="*/ 0 w 21600"/>
                  <a:gd name="T23" fmla="*/ 0 h 2160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1600" h="21600">
                    <a:moveTo>
                      <a:pt x="21600" y="12248"/>
                    </a:moveTo>
                    <a:lnTo>
                      <a:pt x="18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8" y="1"/>
                    </a:lnTo>
                    <a:lnTo>
                      <a:pt x="0" y="18203"/>
                    </a:lnTo>
                    <a:lnTo>
                      <a:pt x="7495" y="15059"/>
                    </a:lnTo>
                    <a:lnTo>
                      <a:pt x="12126" y="21600"/>
                    </a:lnTo>
                    <a:lnTo>
                      <a:pt x="17460" y="20130"/>
                    </a:lnTo>
                    <a:lnTo>
                      <a:pt x="12828" y="13588"/>
                    </a:lnTo>
                    <a:lnTo>
                      <a:pt x="21600" y="12248"/>
                    </a:lnTo>
                    <a:close/>
                    <a:moveTo>
                      <a:pt x="21600" y="12248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sz="1400"/>
              </a:p>
            </p:txBody>
          </p:sp>
        </p:grpSp>
        <p:sp>
          <p:nvSpPr>
            <p:cNvPr id="41" name="TextBox 53">
              <a:extLst>
                <a:ext uri="{FF2B5EF4-FFF2-40B4-BE49-F238E27FC236}">
                  <a16:creationId xmlns:a16="http://schemas.microsoft.com/office/drawing/2014/main" id="{B877C6D6-FC52-4651-B371-A8CDCC85153A}"/>
                </a:ext>
              </a:extLst>
            </p:cNvPr>
            <p:cNvSpPr txBox="1"/>
            <p:nvPr/>
          </p:nvSpPr>
          <p:spPr>
            <a:xfrm>
              <a:off x="3822783" y="1166785"/>
              <a:ext cx="1041415" cy="257164"/>
            </a:xfrm>
            <a:prstGeom prst="rect">
              <a:avLst/>
            </a:prstGeom>
            <a:noFill/>
          </p:spPr>
          <p:txBody>
            <a:bodyPr wrap="none" anchor="b">
              <a:normAutofit/>
            </a:bodyPr>
            <a:lstStyle/>
            <a:p>
              <a:pPr algn="ctr"/>
              <a:r>
                <a:rPr lang="ru-RU" altLang="zh-CN" sz="1400" b="1" dirty="0">
                  <a:solidFill>
                    <a:schemeClr val="bg1"/>
                  </a:solidFill>
                </a:rPr>
                <a:t>А.В. Хуторской</a:t>
              </a:r>
            </a:p>
          </p:txBody>
        </p:sp>
      </p:grpSp>
      <p:grpSp>
        <p:nvGrpSpPr>
          <p:cNvPr id="44" name="组合 51">
            <a:extLst>
              <a:ext uri="{FF2B5EF4-FFF2-40B4-BE49-F238E27FC236}">
                <a16:creationId xmlns:a16="http://schemas.microsoft.com/office/drawing/2014/main" id="{1056F956-D65F-40BB-908F-2718750FCE8E}"/>
              </a:ext>
            </a:extLst>
          </p:cNvPr>
          <p:cNvGrpSpPr/>
          <p:nvPr/>
        </p:nvGrpSpPr>
        <p:grpSpPr>
          <a:xfrm>
            <a:off x="2279088" y="3676740"/>
            <a:ext cx="1907670" cy="433904"/>
            <a:chOff x="3787808" y="1166784"/>
            <a:chExt cx="1111365" cy="271625"/>
          </a:xfrm>
        </p:grpSpPr>
        <p:sp>
          <p:nvSpPr>
            <p:cNvPr id="45" name="Rectangle: Rounded Corners 32">
              <a:extLst>
                <a:ext uri="{FF2B5EF4-FFF2-40B4-BE49-F238E27FC236}">
                  <a16:creationId xmlns:a16="http://schemas.microsoft.com/office/drawing/2014/main" id="{3D475D5A-7184-46FB-ADBA-A4F10E091614}"/>
                </a:ext>
              </a:extLst>
            </p:cNvPr>
            <p:cNvSpPr/>
            <p:nvPr/>
          </p:nvSpPr>
          <p:spPr>
            <a:xfrm>
              <a:off x="3787808" y="1181244"/>
              <a:ext cx="1111365" cy="257165"/>
            </a:xfrm>
            <a:prstGeom prst="roundRect">
              <a:avLst>
                <a:gd name="adj" fmla="val 2867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400"/>
            </a:p>
          </p:txBody>
        </p:sp>
        <p:grpSp>
          <p:nvGrpSpPr>
            <p:cNvPr id="46" name="Group 43">
              <a:extLst>
                <a:ext uri="{FF2B5EF4-FFF2-40B4-BE49-F238E27FC236}">
                  <a16:creationId xmlns:a16="http://schemas.microsoft.com/office/drawing/2014/main" id="{48B51A49-5132-46E8-BDF3-19BD164DA807}"/>
                </a:ext>
              </a:extLst>
            </p:cNvPr>
            <p:cNvGrpSpPr/>
            <p:nvPr/>
          </p:nvGrpSpPr>
          <p:grpSpPr bwMode="auto">
            <a:xfrm>
              <a:off x="4544096" y="1307333"/>
              <a:ext cx="269" cy="432"/>
              <a:chOff x="0" y="0"/>
              <a:chExt cx="359" cy="576"/>
            </a:xfrm>
            <a:solidFill>
              <a:srgbClr val="FFFFFF"/>
            </a:solidFill>
            <a:effectLst/>
          </p:grpSpPr>
          <p:sp>
            <p:nvSpPr>
              <p:cNvPr id="48" name="Straight Connector 44">
                <a:extLst>
                  <a:ext uri="{FF2B5EF4-FFF2-40B4-BE49-F238E27FC236}">
                    <a16:creationId xmlns:a16="http://schemas.microsoft.com/office/drawing/2014/main" id="{82BB4840-D8DE-4426-BED9-829CC143B099}"/>
                  </a:ext>
                </a:extLst>
              </p:cNvPr>
              <p:cNvSpPr/>
              <p:nvPr/>
            </p:nvSpPr>
            <p:spPr bwMode="auto">
              <a:xfrm flipH="1">
                <a:off x="2" y="4"/>
                <a:ext cx="0" cy="0"/>
              </a:xfrm>
              <a:prstGeom prst="line">
                <a:avLst/>
              </a:prstGeom>
              <a:grpFill/>
              <a:ln w="12700">
                <a:solidFill>
                  <a:srgbClr val="D42564"/>
                </a:solidFill>
                <a:miter lim="800000"/>
              </a:ln>
            </p:spPr>
            <p:txBody>
              <a:bodyPr anchor="ctr"/>
              <a:lstStyle/>
              <a:p>
                <a:pPr algn="ctr"/>
                <a:endParaRPr sz="1400"/>
              </a:p>
            </p:txBody>
          </p:sp>
          <p:sp>
            <p:nvSpPr>
              <p:cNvPr id="49" name="Freeform: Shape 45">
                <a:extLst>
                  <a:ext uri="{FF2B5EF4-FFF2-40B4-BE49-F238E27FC236}">
                    <a16:creationId xmlns:a16="http://schemas.microsoft.com/office/drawing/2014/main" id="{27538F72-9182-45D5-BD24-56CA31E7BCFD}"/>
                  </a:ext>
                </a:extLst>
              </p:cNvPr>
              <p:cNvSpPr/>
              <p:nvPr/>
            </p:nvSpPr>
            <p:spPr bwMode="auto">
              <a:xfrm>
                <a:off x="0" y="0"/>
                <a:ext cx="359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w 21600"/>
                  <a:gd name="T19" fmla="*/ 0 h 21600"/>
                  <a:gd name="T20" fmla="*/ 0 w 21600"/>
                  <a:gd name="T21" fmla="*/ 0 h 21600"/>
                  <a:gd name="T22" fmla="*/ 0 w 21600"/>
                  <a:gd name="T23" fmla="*/ 0 h 2160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1600" h="21600">
                    <a:moveTo>
                      <a:pt x="21600" y="12248"/>
                    </a:moveTo>
                    <a:lnTo>
                      <a:pt x="18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8" y="1"/>
                    </a:lnTo>
                    <a:lnTo>
                      <a:pt x="0" y="18203"/>
                    </a:lnTo>
                    <a:lnTo>
                      <a:pt x="7495" y="15059"/>
                    </a:lnTo>
                    <a:lnTo>
                      <a:pt x="12126" y="21600"/>
                    </a:lnTo>
                    <a:lnTo>
                      <a:pt x="17460" y="20130"/>
                    </a:lnTo>
                    <a:lnTo>
                      <a:pt x="12828" y="13588"/>
                    </a:lnTo>
                    <a:lnTo>
                      <a:pt x="21600" y="12248"/>
                    </a:lnTo>
                    <a:close/>
                    <a:moveTo>
                      <a:pt x="21600" y="12248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sz="1400"/>
              </a:p>
            </p:txBody>
          </p:sp>
        </p:grpSp>
        <p:sp>
          <p:nvSpPr>
            <p:cNvPr id="47" name="TextBox 53">
              <a:extLst>
                <a:ext uri="{FF2B5EF4-FFF2-40B4-BE49-F238E27FC236}">
                  <a16:creationId xmlns:a16="http://schemas.microsoft.com/office/drawing/2014/main" id="{815F411D-7871-4CD1-93FE-ABF14A4965E6}"/>
                </a:ext>
              </a:extLst>
            </p:cNvPr>
            <p:cNvSpPr txBox="1"/>
            <p:nvPr/>
          </p:nvSpPr>
          <p:spPr>
            <a:xfrm>
              <a:off x="3822783" y="1166784"/>
              <a:ext cx="1041415" cy="257164"/>
            </a:xfrm>
            <a:prstGeom prst="rect">
              <a:avLst/>
            </a:prstGeom>
            <a:noFill/>
          </p:spPr>
          <p:txBody>
            <a:bodyPr wrap="none" anchor="b">
              <a:normAutofit/>
            </a:bodyPr>
            <a:lstStyle/>
            <a:p>
              <a:pPr algn="ctr"/>
              <a:r>
                <a:rPr lang="ru-RU" altLang="zh-CN" sz="1400" b="1" dirty="0">
                  <a:solidFill>
                    <a:schemeClr val="bg1"/>
                  </a:solidFill>
                </a:rPr>
                <a:t>Ю.В. Громыко</a:t>
              </a:r>
            </a:p>
          </p:txBody>
        </p:sp>
      </p:grp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C6793563-7E60-486F-9D42-A38DF15B58EE}"/>
              </a:ext>
            </a:extLst>
          </p:cNvPr>
          <p:cNvSpPr/>
          <p:nvPr/>
        </p:nvSpPr>
        <p:spPr>
          <a:xfrm>
            <a:off x="6072211" y="2988162"/>
            <a:ext cx="5258398" cy="1328023"/>
          </a:xfrm>
          <a:prstGeom prst="roundRect">
            <a:avLst/>
          </a:prstGeom>
          <a:ln>
            <a:solidFill>
              <a:srgbClr val="4D5B9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rgbClr val="606060"/>
                </a:solidFill>
                <a:ea typeface="Calibri"/>
                <a:cs typeface="Calibri"/>
                <a:sym typeface="Calibri"/>
              </a:rPr>
              <a:t>Метапредметные результаты - это  универсальные учебные действия, освоенные обучающимися на базе одного, нескольких или всех учебных предметов и применимые как в рамках образовательного процесса, так и при решении проблем в реальных жизненных ситуациях.  Обеспечивающие  школьникам  способность к самостоятельной работе, саморазвитию и самосовершенствованию.</a:t>
            </a:r>
            <a:endParaRPr lang="ru-RU" sz="1200" kern="0" dirty="0">
              <a:solidFill>
                <a:srgbClr val="606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Arrow: Bent 172">
            <a:extLst>
              <a:ext uri="{FF2B5EF4-FFF2-40B4-BE49-F238E27FC236}">
                <a16:creationId xmlns:a16="http://schemas.microsoft.com/office/drawing/2014/main" id="{11C2256E-E98F-4903-B802-7B9B6A94FE3C}"/>
              </a:ext>
            </a:extLst>
          </p:cNvPr>
          <p:cNvSpPr/>
          <p:nvPr/>
        </p:nvSpPr>
        <p:spPr bwMode="auto">
          <a:xfrm rot="10800000">
            <a:off x="5585535" y="3965551"/>
            <a:ext cx="260041" cy="800170"/>
          </a:xfrm>
          <a:prstGeom prst="bentArrow">
            <a:avLst>
              <a:gd name="adj1" fmla="val 6416"/>
              <a:gd name="adj2" fmla="val 25000"/>
              <a:gd name="adj3" fmla="val 0"/>
              <a:gd name="adj4" fmla="val 43750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52" name="Arrow: Bent 174">
            <a:extLst>
              <a:ext uri="{FF2B5EF4-FFF2-40B4-BE49-F238E27FC236}">
                <a16:creationId xmlns:a16="http://schemas.microsoft.com/office/drawing/2014/main" id="{49D8EECE-C52F-41B7-B2DA-5E34DA8C62FC}"/>
              </a:ext>
            </a:extLst>
          </p:cNvPr>
          <p:cNvSpPr/>
          <p:nvPr/>
        </p:nvSpPr>
        <p:spPr bwMode="auto">
          <a:xfrm flipH="1">
            <a:off x="5585554" y="2550867"/>
            <a:ext cx="260043" cy="1492107"/>
          </a:xfrm>
          <a:prstGeom prst="bentArrow">
            <a:avLst>
              <a:gd name="adj1" fmla="val 6416"/>
              <a:gd name="adj2" fmla="val 25000"/>
              <a:gd name="adj3" fmla="val 0"/>
              <a:gd name="adj4" fmla="val 43750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accent6">
                <a:lumMod val="75000"/>
              </a:schemeClr>
            </a:solidFill>
            <a:round/>
          </a:ln>
        </p:spPr>
        <p:txBody>
          <a:bodyPr anchor="ctr"/>
          <a:lstStyle/>
          <a:p>
            <a:pPr algn="ctr"/>
            <a:endParaRPr/>
          </a:p>
        </p:txBody>
      </p: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4283A719-3656-47C2-B44D-9552A051BE53}"/>
              </a:ext>
            </a:extLst>
          </p:cNvPr>
          <p:cNvCxnSpPr>
            <a:cxnSpLocks/>
          </p:cNvCxnSpPr>
          <p:nvPr/>
        </p:nvCxnSpPr>
        <p:spPr>
          <a:xfrm flipH="1">
            <a:off x="5845578" y="3652173"/>
            <a:ext cx="226632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A51B8DD-B3F0-475F-A879-413C03E1A1C7}"/>
              </a:ext>
            </a:extLst>
          </p:cNvPr>
          <p:cNvSpPr/>
          <p:nvPr/>
        </p:nvSpPr>
        <p:spPr>
          <a:xfrm>
            <a:off x="105213" y="5729410"/>
            <a:ext cx="119339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000000"/>
              </a:buClr>
              <a:buSzPts val="1400"/>
              <a:defRPr/>
            </a:pPr>
            <a:r>
              <a:rPr lang="ru-RU" sz="1600" b="1" i="1" kern="0" dirty="0">
                <a:solidFill>
                  <a:srgbClr val="4D5B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Метапредметный подход </a:t>
            </a:r>
            <a:r>
              <a:rPr lang="ru-RU" sz="1600" kern="0" dirty="0">
                <a:solidFill>
                  <a:srgbClr val="4D5B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организация деятельности обучающихся, которая обеспечивает овладение ключевыми компетенциями, составляющими основу умения учиться. </a:t>
            </a:r>
            <a:endParaRPr lang="ru-RU" sz="1600" kern="0" dirty="0">
              <a:solidFill>
                <a:srgbClr val="4D5B9C"/>
              </a:solidFill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065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4;p2">
            <a:extLst>
              <a:ext uri="{FF2B5EF4-FFF2-40B4-BE49-F238E27FC236}">
                <a16:creationId xmlns:a16="http://schemas.microsoft.com/office/drawing/2014/main" id="{BEC65286-F918-4C98-9C34-D2DCFF486D8B}"/>
              </a:ext>
            </a:extLst>
          </p:cNvPr>
          <p:cNvSpPr txBox="1">
            <a:spLocks/>
          </p:cNvSpPr>
          <p:nvPr/>
        </p:nvSpPr>
        <p:spPr>
          <a:xfrm>
            <a:off x="11569077" y="6277792"/>
            <a:ext cx="3280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6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id="{65F2AAAB-D197-4F47-928F-063C4059F423}"/>
              </a:ext>
            </a:extLst>
          </p:cNvPr>
          <p:cNvGrpSpPr/>
          <p:nvPr/>
        </p:nvGrpSpPr>
        <p:grpSpPr>
          <a:xfrm>
            <a:off x="1" y="-11505"/>
            <a:ext cx="5416826" cy="873551"/>
            <a:chOff x="721519" y="924567"/>
            <a:chExt cx="2808717" cy="625840"/>
          </a:xfrm>
        </p:grpSpPr>
        <p:sp>
          <p:nvSpPr>
            <p:cNvPr id="4" name="Arrow: Pentagon 45">
              <a:extLst>
                <a:ext uri="{FF2B5EF4-FFF2-40B4-BE49-F238E27FC236}">
                  <a16:creationId xmlns:a16="http://schemas.microsoft.com/office/drawing/2014/main" id="{D657C63D-6DE8-4755-B53B-0CB9DD5872E1}"/>
                </a:ext>
              </a:extLst>
            </p:cNvPr>
            <p:cNvSpPr/>
            <p:nvPr/>
          </p:nvSpPr>
          <p:spPr bwMode="auto">
            <a:xfrm>
              <a:off x="721519" y="1004485"/>
              <a:ext cx="2808717" cy="545922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5FB86BEE-ACE6-4EA5-B3D1-F36F83AFD248}"/>
                </a:ext>
              </a:extLst>
            </p:cNvPr>
            <p:cNvSpPr/>
            <p:nvPr/>
          </p:nvSpPr>
          <p:spPr bwMode="auto">
            <a:xfrm>
              <a:off x="721519" y="924567"/>
              <a:ext cx="2721105" cy="561669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400" b="1" dirty="0">
                  <a:solidFill>
                    <a:srgbClr val="FFFFFF">
                      <a:lumMod val="100000"/>
                    </a:srgbClr>
                  </a:solidFill>
                </a:rPr>
                <a:t>Модель решения</a:t>
              </a:r>
              <a:endParaRPr lang="en-US" altLang="zh-CN" sz="2400" b="1" dirty="0">
                <a:solidFill>
                  <a:srgbClr val="FFFFFF">
                    <a:lumMod val="100000"/>
                  </a:srgbClr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6" name="Google Shape;112;p3">
            <a:extLst>
              <a:ext uri="{FF2B5EF4-FFF2-40B4-BE49-F238E27FC236}">
                <a16:creationId xmlns:a16="http://schemas.microsoft.com/office/drawing/2014/main" id="{AC9CA9E7-1F96-4388-AD45-FE4F76259A64}"/>
              </a:ext>
            </a:extLst>
          </p:cNvPr>
          <p:cNvSpPr/>
          <p:nvPr/>
        </p:nvSpPr>
        <p:spPr>
          <a:xfrm>
            <a:off x="0" y="0"/>
            <a:ext cx="688206" cy="762001"/>
          </a:xfrm>
          <a:prstGeom prst="roundRect">
            <a:avLst>
              <a:gd name="adj" fmla="val 6"/>
            </a:avLst>
          </a:prstGeom>
          <a:blipFill rotWithShape="1">
            <a:blip r:embed="rId2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63774DD3-4054-422F-9BDC-AF9109E4778E}"/>
              </a:ext>
            </a:extLst>
          </p:cNvPr>
          <p:cNvCxnSpPr>
            <a:cxnSpLocks/>
          </p:cNvCxnSpPr>
          <p:nvPr/>
        </p:nvCxnSpPr>
        <p:spPr>
          <a:xfrm>
            <a:off x="0" y="6400746"/>
            <a:ext cx="10207487" cy="29816"/>
          </a:xfrm>
          <a:prstGeom prst="line">
            <a:avLst/>
          </a:prstGeom>
          <a:ln>
            <a:solidFill>
              <a:srgbClr val="95A5A6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34">
            <a:extLst>
              <a:ext uri="{FF2B5EF4-FFF2-40B4-BE49-F238E27FC236}">
                <a16:creationId xmlns:a16="http://schemas.microsoft.com/office/drawing/2014/main" id="{06C5AAFA-CC5B-4F1D-B299-C53216FF3233}"/>
              </a:ext>
            </a:extLst>
          </p:cNvPr>
          <p:cNvSpPr txBox="1"/>
          <p:nvPr/>
        </p:nvSpPr>
        <p:spPr>
          <a:xfrm>
            <a:off x="216740" y="6468450"/>
            <a:ext cx="8259418" cy="348934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0000"/>
              </a:buClr>
              <a:buSzPts val="1000"/>
              <a:defRPr/>
            </a:pPr>
            <a:r>
              <a:rPr lang="ru-RU" sz="800" i="1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Землянская</a:t>
            </a:r>
            <a:r>
              <a:rPr lang="ru-RU" sz="800" i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Елена Николаевна Образовательные ситуации как единица событий образовательного процесса // Наука и школа. 2020. №3. URL: https://cyberleninka.ru/article/n/obrazovatelnye-situatsii-kak-edinitsa-sobytiy-obrazovatelnogo-protsessa (дата обращения: 29.11.2020).</a:t>
            </a:r>
          </a:p>
        </p:txBody>
      </p:sp>
      <p:sp>
        <p:nvSpPr>
          <p:cNvPr id="77" name="Google Shape;220;p6">
            <a:extLst>
              <a:ext uri="{FF2B5EF4-FFF2-40B4-BE49-F238E27FC236}">
                <a16:creationId xmlns:a16="http://schemas.microsoft.com/office/drawing/2014/main" id="{6A0F6BE1-C4C9-4F47-A17D-3796B498AF14}"/>
              </a:ext>
            </a:extLst>
          </p:cNvPr>
          <p:cNvSpPr/>
          <p:nvPr/>
        </p:nvSpPr>
        <p:spPr>
          <a:xfrm rot="2505378">
            <a:off x="3093039" y="4125374"/>
            <a:ext cx="1435763" cy="1247692"/>
          </a:xfrm>
          <a:prstGeom prst="ellipse">
            <a:avLst/>
          </a:prstGeom>
          <a:solidFill>
            <a:srgbClr val="F98B6D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Предмет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8" name="Google Shape;229;p6">
            <a:extLst>
              <a:ext uri="{FF2B5EF4-FFF2-40B4-BE49-F238E27FC236}">
                <a16:creationId xmlns:a16="http://schemas.microsoft.com/office/drawing/2014/main" id="{FA230F4C-C4F1-4A42-96CE-316E84B2BF71}"/>
              </a:ext>
            </a:extLst>
          </p:cNvPr>
          <p:cNvCxnSpPr>
            <a:cxnSpLocks/>
            <a:endCxn id="77" idx="6"/>
          </p:cNvCxnSpPr>
          <p:nvPr/>
        </p:nvCxnSpPr>
        <p:spPr>
          <a:xfrm flipH="1" flipV="1">
            <a:off x="4346449" y="5227303"/>
            <a:ext cx="406157" cy="268835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sp>
        <p:nvSpPr>
          <p:cNvPr id="79" name="Google Shape;217;p6">
            <a:extLst>
              <a:ext uri="{FF2B5EF4-FFF2-40B4-BE49-F238E27FC236}">
                <a16:creationId xmlns:a16="http://schemas.microsoft.com/office/drawing/2014/main" id="{4CC56EA2-45F6-4FF8-82CE-766F682EEF93}"/>
              </a:ext>
            </a:extLst>
          </p:cNvPr>
          <p:cNvSpPr/>
          <p:nvPr/>
        </p:nvSpPr>
        <p:spPr>
          <a:xfrm rot="1574773">
            <a:off x="4027393" y="4803432"/>
            <a:ext cx="1466018" cy="1311649"/>
          </a:xfrm>
          <a:prstGeom prst="ellipse">
            <a:avLst/>
          </a:prstGeom>
          <a:solidFill>
            <a:srgbClr val="A9A9A9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Предмет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221;p6">
            <a:extLst>
              <a:ext uri="{FF2B5EF4-FFF2-40B4-BE49-F238E27FC236}">
                <a16:creationId xmlns:a16="http://schemas.microsoft.com/office/drawing/2014/main" id="{ACC81494-7960-45AB-A291-9B09D7F12191}"/>
              </a:ext>
            </a:extLst>
          </p:cNvPr>
          <p:cNvSpPr/>
          <p:nvPr/>
        </p:nvSpPr>
        <p:spPr>
          <a:xfrm rot="304194">
            <a:off x="5156734" y="5077459"/>
            <a:ext cx="1456501" cy="1300576"/>
          </a:xfrm>
          <a:prstGeom prst="ellipse">
            <a:avLst/>
          </a:prstGeom>
          <a:solidFill>
            <a:srgbClr val="7030A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  <a:defRPr/>
            </a:pPr>
            <a:r>
              <a:rPr lang="ru-RU" sz="1600" b="1" kern="0" dirty="0">
                <a:solidFill>
                  <a:srgbClr val="FFFFFF"/>
                </a:solidFill>
                <a:ea typeface="Calibri"/>
                <a:cs typeface="Calibri"/>
                <a:sym typeface="Calibri"/>
              </a:rPr>
              <a:t>Предмет</a:t>
            </a:r>
            <a:endParaRPr sz="1600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216;p6">
            <a:extLst>
              <a:ext uri="{FF2B5EF4-FFF2-40B4-BE49-F238E27FC236}">
                <a16:creationId xmlns:a16="http://schemas.microsoft.com/office/drawing/2014/main" id="{5F42D8FE-46C1-450B-A626-9F4DA7787CC3}"/>
              </a:ext>
            </a:extLst>
          </p:cNvPr>
          <p:cNvSpPr/>
          <p:nvPr/>
        </p:nvSpPr>
        <p:spPr>
          <a:xfrm rot="20749370">
            <a:off x="6295941" y="5081915"/>
            <a:ext cx="1518410" cy="1212450"/>
          </a:xfrm>
          <a:prstGeom prst="ellipse">
            <a:avLst/>
          </a:prstGeom>
          <a:solidFill>
            <a:srgbClr val="FCE99A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Предмет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214;p6">
            <a:extLst>
              <a:ext uri="{FF2B5EF4-FFF2-40B4-BE49-F238E27FC236}">
                <a16:creationId xmlns:a16="http://schemas.microsoft.com/office/drawing/2014/main" id="{6141337E-2D05-438E-949F-226465A408AB}"/>
              </a:ext>
            </a:extLst>
          </p:cNvPr>
          <p:cNvSpPr/>
          <p:nvPr/>
        </p:nvSpPr>
        <p:spPr>
          <a:xfrm rot="19579527">
            <a:off x="7414136" y="4641106"/>
            <a:ext cx="1469608" cy="1288975"/>
          </a:xfrm>
          <a:prstGeom prst="ellipse">
            <a:avLst/>
          </a:prstGeom>
          <a:solidFill>
            <a:srgbClr val="4D5B9C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Предмет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212;p6">
            <a:extLst>
              <a:ext uri="{FF2B5EF4-FFF2-40B4-BE49-F238E27FC236}">
                <a16:creationId xmlns:a16="http://schemas.microsoft.com/office/drawing/2014/main" id="{E38652E4-2CA6-41E8-8C7D-3301E589AFAF}"/>
              </a:ext>
            </a:extLst>
          </p:cNvPr>
          <p:cNvSpPr/>
          <p:nvPr/>
        </p:nvSpPr>
        <p:spPr>
          <a:xfrm rot="17630007">
            <a:off x="8185099" y="3630402"/>
            <a:ext cx="1379927" cy="1372744"/>
          </a:xfrm>
          <a:prstGeom prst="ellipse">
            <a:avLst/>
          </a:prstGeom>
          <a:solidFill>
            <a:srgbClr val="D34F4A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  <a:defRPr/>
            </a:pPr>
            <a:r>
              <a:rPr lang="ru-RU" sz="1600" b="1" kern="0" dirty="0">
                <a:solidFill>
                  <a:srgbClr val="FFFFFF"/>
                </a:solidFill>
                <a:ea typeface="Calibri"/>
                <a:cs typeface="Calibri"/>
                <a:sym typeface="Calibri"/>
              </a:rPr>
              <a:t>Предмет</a:t>
            </a:r>
            <a:endParaRPr sz="1600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208;p6">
            <a:extLst>
              <a:ext uri="{FF2B5EF4-FFF2-40B4-BE49-F238E27FC236}">
                <a16:creationId xmlns:a16="http://schemas.microsoft.com/office/drawing/2014/main" id="{2ECF8B22-BC8A-478C-B8A1-9FE2A74B3B40}"/>
              </a:ext>
            </a:extLst>
          </p:cNvPr>
          <p:cNvSpPr/>
          <p:nvPr/>
        </p:nvSpPr>
        <p:spPr>
          <a:xfrm>
            <a:off x="3369455" y="1488973"/>
            <a:ext cx="5554429" cy="4100667"/>
          </a:xfrm>
          <a:prstGeom prst="ellipse">
            <a:avLst/>
          </a:prstGeom>
          <a:gradFill flip="none" rotWithShape="1">
            <a:gsLst>
              <a:gs pos="0">
                <a:srgbClr val="4D5B9C">
                  <a:shade val="30000"/>
                  <a:satMod val="115000"/>
                  <a:lumMod val="86000"/>
                  <a:lumOff val="14000"/>
                  <a:alpha val="97000"/>
                </a:srgbClr>
              </a:gs>
              <a:gs pos="50000">
                <a:srgbClr val="4D5B9C">
                  <a:shade val="67500"/>
                  <a:satMod val="115000"/>
                </a:srgbClr>
              </a:gs>
              <a:gs pos="100000">
                <a:srgbClr val="4D5B9C">
                  <a:shade val="100000"/>
                  <a:satMod val="115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210;p6">
            <a:extLst>
              <a:ext uri="{FF2B5EF4-FFF2-40B4-BE49-F238E27FC236}">
                <a16:creationId xmlns:a16="http://schemas.microsoft.com/office/drawing/2014/main" id="{72AEA3C6-7DE8-4FF8-A227-DAA3D5135D83}"/>
              </a:ext>
            </a:extLst>
          </p:cNvPr>
          <p:cNvSpPr/>
          <p:nvPr/>
        </p:nvSpPr>
        <p:spPr>
          <a:xfrm rot="21126583">
            <a:off x="5498232" y="4061228"/>
            <a:ext cx="2165269" cy="1380314"/>
          </a:xfrm>
          <a:prstGeom prst="ellipse">
            <a:avLst/>
          </a:prstGeom>
          <a:solidFill>
            <a:srgbClr val="FEF8E0"/>
          </a:solidFill>
          <a:ln>
            <a:noFill/>
          </a:ln>
          <a:effectLst>
            <a:outerShdw blurRad="50800" dist="38100" dir="2700000" algn="tl" rotWithShape="0">
              <a:srgbClr val="FFFFFF">
                <a:lumMod val="50000"/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Black" panose="020B0A04020102020204" pitchFamily="34" charset="0"/>
                <a:ea typeface="Calibri"/>
                <a:cs typeface="Calibri"/>
                <a:sym typeface="Calibri"/>
              </a:rPr>
              <a:t>Исполнение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 Black" panose="020B0A040201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213;p6">
            <a:extLst>
              <a:ext uri="{FF2B5EF4-FFF2-40B4-BE49-F238E27FC236}">
                <a16:creationId xmlns:a16="http://schemas.microsoft.com/office/drawing/2014/main" id="{7FC4E283-C7CE-4770-9CEC-B5BCCBD6B1BF}"/>
              </a:ext>
            </a:extLst>
          </p:cNvPr>
          <p:cNvSpPr/>
          <p:nvPr/>
        </p:nvSpPr>
        <p:spPr>
          <a:xfrm rot="21274543">
            <a:off x="6777620" y="2486724"/>
            <a:ext cx="1984162" cy="1380315"/>
          </a:xfrm>
          <a:prstGeom prst="ellipse">
            <a:avLst/>
          </a:prstGeom>
          <a:solidFill>
            <a:srgbClr val="FEF8E0"/>
          </a:solidFill>
          <a:ln>
            <a:noFill/>
          </a:ln>
          <a:effectLst>
            <a:outerShdw blurRad="50800" dist="38100" dir="2700000" algn="tl" rotWithShape="0">
              <a:srgbClr val="FFFFFF">
                <a:lumMod val="50000"/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Black" panose="020B0A04020102020204" pitchFamily="34" charset="0"/>
                <a:ea typeface="Calibri"/>
                <a:cs typeface="Calibri"/>
                <a:sym typeface="Calibri"/>
              </a:rPr>
              <a:t>Рефлексия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 Black" panose="020B0A040201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215;p6">
            <a:extLst>
              <a:ext uri="{FF2B5EF4-FFF2-40B4-BE49-F238E27FC236}">
                <a16:creationId xmlns:a16="http://schemas.microsoft.com/office/drawing/2014/main" id="{6D1A2205-CF2A-465C-A62A-9CE92A0CCC6A}"/>
              </a:ext>
            </a:extLst>
          </p:cNvPr>
          <p:cNvSpPr/>
          <p:nvPr/>
        </p:nvSpPr>
        <p:spPr>
          <a:xfrm rot="21249127">
            <a:off x="3745536" y="2988576"/>
            <a:ext cx="2126108" cy="1492235"/>
          </a:xfrm>
          <a:prstGeom prst="ellipse">
            <a:avLst/>
          </a:prstGeom>
          <a:solidFill>
            <a:srgbClr val="FEF8E0"/>
          </a:solidFill>
          <a:ln>
            <a:noFill/>
          </a:ln>
          <a:effectLst>
            <a:outerShdw blurRad="50800" dist="38100" dir="2700000" algn="tl" rotWithShape="0">
              <a:srgbClr val="FFFFFF">
                <a:lumMod val="50000"/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 panose="020B0A040201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209;p6">
            <a:extLst>
              <a:ext uri="{FF2B5EF4-FFF2-40B4-BE49-F238E27FC236}">
                <a16:creationId xmlns:a16="http://schemas.microsoft.com/office/drawing/2014/main" id="{449D529F-BF50-45E4-B30A-0B5AD3E6055A}"/>
              </a:ext>
            </a:extLst>
          </p:cNvPr>
          <p:cNvSpPr/>
          <p:nvPr/>
        </p:nvSpPr>
        <p:spPr>
          <a:xfrm rot="20175952">
            <a:off x="3292746" y="1292999"/>
            <a:ext cx="3231034" cy="875165"/>
          </a:xfrm>
          <a:prstGeom prst="ellipse">
            <a:avLst/>
          </a:prstGeom>
          <a:gradFill flip="none" rotWithShape="1">
            <a:gsLst>
              <a:gs pos="0">
                <a:srgbClr val="D34F4A">
                  <a:shade val="30000"/>
                  <a:satMod val="115000"/>
                  <a:alpha val="59000"/>
                  <a:lumMod val="68000"/>
                  <a:lumOff val="32000"/>
                </a:srgbClr>
              </a:gs>
              <a:gs pos="50000">
                <a:srgbClr val="D34F4A">
                  <a:shade val="67500"/>
                  <a:satMod val="115000"/>
                </a:srgbClr>
              </a:gs>
              <a:gs pos="100000">
                <a:srgbClr val="D34F4A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noFill/>
            <a:prstDash val="solid"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Calibri"/>
                <a:cs typeface="Calibri"/>
                <a:sym typeface="Calibri"/>
              </a:rPr>
              <a:t>Образовательная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rPr>
              <a:t> </a:t>
            </a: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Calibri"/>
                <a:cs typeface="Calibri"/>
                <a:sym typeface="Calibri"/>
              </a:rPr>
              <a:t>ситуация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 panose="020B0A040201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230;p6">
            <a:extLst>
              <a:ext uri="{FF2B5EF4-FFF2-40B4-BE49-F238E27FC236}">
                <a16:creationId xmlns:a16="http://schemas.microsoft.com/office/drawing/2014/main" id="{84DF6233-09AF-42A6-A28C-1F0D05E744A9}"/>
              </a:ext>
            </a:extLst>
          </p:cNvPr>
          <p:cNvSpPr txBox="1"/>
          <p:nvPr/>
        </p:nvSpPr>
        <p:spPr>
          <a:xfrm>
            <a:off x="5273233" y="2111951"/>
            <a:ext cx="2493606" cy="411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  <a:defRPr/>
            </a:pPr>
            <a:r>
              <a:rPr lang="ru-RU" sz="1600" b="1" kern="0" dirty="0">
                <a:solidFill>
                  <a:srgbClr val="FFFFFF"/>
                </a:solidFill>
                <a:latin typeface="Arial Black" panose="020B0A04020102020204" pitchFamily="34" charset="0"/>
                <a:ea typeface="Calibri"/>
                <a:cs typeface="Calibri"/>
                <a:sym typeface="Calibri"/>
              </a:rPr>
              <a:t>Образовательная  среда</a:t>
            </a:r>
            <a:endParaRPr sz="1600" b="1" kern="0" dirty="0">
              <a:solidFill>
                <a:srgbClr val="000000"/>
              </a:solidFill>
              <a:latin typeface="Arial Black" panose="020B0A04020102020204" pitchFamily="34" charset="0"/>
              <a:cs typeface="Arial"/>
              <a:sym typeface="Arial"/>
            </a:endParaRPr>
          </a:p>
        </p:txBody>
      </p:sp>
      <p:sp>
        <p:nvSpPr>
          <p:cNvPr id="90" name="Прямоугольник 89">
            <a:extLst>
              <a:ext uri="{FF2B5EF4-FFF2-40B4-BE49-F238E27FC236}">
                <a16:creationId xmlns:a16="http://schemas.microsoft.com/office/drawing/2014/main" id="{EDA02F1A-E5A9-47C9-AB84-D2FC79C01FCA}"/>
              </a:ext>
            </a:extLst>
          </p:cNvPr>
          <p:cNvSpPr/>
          <p:nvPr/>
        </p:nvSpPr>
        <p:spPr>
          <a:xfrm rot="21119054">
            <a:off x="3974480" y="3530008"/>
            <a:ext cx="17584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  <a:defRPr/>
            </a:pPr>
            <a:r>
              <a:rPr lang="ru-RU" sz="1400" kern="0" dirty="0">
                <a:solidFill>
                  <a:srgbClr val="7030A0"/>
                </a:solidFill>
                <a:latin typeface="Arial Black" panose="020B0A04020102020204" pitchFamily="34" charset="0"/>
                <a:ea typeface="Calibri"/>
                <a:cs typeface="Calibri"/>
                <a:sym typeface="Calibri"/>
              </a:rPr>
              <a:t>Замысливание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239D4BD-D9C1-46D7-9629-742F3452477B}"/>
              </a:ext>
            </a:extLst>
          </p:cNvPr>
          <p:cNvSpPr txBox="1"/>
          <p:nvPr/>
        </p:nvSpPr>
        <p:spPr>
          <a:xfrm>
            <a:off x="95154" y="1315675"/>
            <a:ext cx="29715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Образовательная ситуация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Arial" panose="020B0604020202020204" pitchFamily="34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нацелена на достижение личного образовательного результата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Arial" panose="020B0604020202020204" pitchFamily="34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интегрированный характер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учитывает индивидуальные возможности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Arial" panose="020B0604020202020204" pitchFamily="34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составляет противоречие между имеющимися знаниями обучающегося и новыми для него фактами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Arial" panose="020B0604020202020204" pitchFamily="34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функция учителя заключается в сопровождении образовательного процесса</a:t>
            </a:r>
          </a:p>
        </p:txBody>
      </p:sp>
      <p:sp>
        <p:nvSpPr>
          <p:cNvPr id="92" name="Прямоугольник 91">
            <a:extLst>
              <a:ext uri="{FF2B5EF4-FFF2-40B4-BE49-F238E27FC236}">
                <a16:creationId xmlns:a16="http://schemas.microsoft.com/office/drawing/2014/main" id="{A821BBF0-D4C0-4B32-A9D4-21176D0644A4}"/>
              </a:ext>
            </a:extLst>
          </p:cNvPr>
          <p:cNvSpPr/>
          <p:nvPr/>
        </p:nvSpPr>
        <p:spPr>
          <a:xfrm>
            <a:off x="8822581" y="263883"/>
            <a:ext cx="3263936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Цикл образовательной ситуации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Arial" panose="020B0604020202020204" pitchFamily="34" charset="0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2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Замысливание – </a:t>
            </a:r>
            <a:r>
              <a: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инициация деятельности и ее проблематизация. Создание личностной мотивации учеников к поиску ответа на проблемный вопрос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Arial" panose="020B0604020202020204" pitchFamily="34" charset="0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2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Исполнение</a:t>
            </a:r>
            <a:r>
              <a: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 –  организация  и поддержка поисковой, творческой самостоятельности, активизации жизненного опыта учащихся 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Arial" panose="020B0604020202020204" pitchFamily="34" charset="0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2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Рефлексия – </a:t>
            </a:r>
            <a:r>
              <a: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Arial" panose="020B0604020202020204" pitchFamily="34" charset="0"/>
                <a:sym typeface="Arial"/>
              </a:rPr>
              <a:t>оценка продукта, процесса и образовательных достижений.</a:t>
            </a:r>
          </a:p>
        </p:txBody>
      </p:sp>
    </p:spTree>
    <p:extLst>
      <p:ext uri="{BB962C8B-B14F-4D97-AF65-F5344CB8AC3E}">
        <p14:creationId xmlns:p14="http://schemas.microsoft.com/office/powerpoint/2010/main" val="54215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4;p2">
            <a:extLst>
              <a:ext uri="{FF2B5EF4-FFF2-40B4-BE49-F238E27FC236}">
                <a16:creationId xmlns:a16="http://schemas.microsoft.com/office/drawing/2014/main" id="{BEC65286-F918-4C98-9C34-D2DCFF486D8B}"/>
              </a:ext>
            </a:extLst>
          </p:cNvPr>
          <p:cNvSpPr txBox="1">
            <a:spLocks/>
          </p:cNvSpPr>
          <p:nvPr/>
        </p:nvSpPr>
        <p:spPr>
          <a:xfrm>
            <a:off x="11617658" y="6394440"/>
            <a:ext cx="3280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7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id="{65F2AAAB-D197-4F47-928F-063C4059F423}"/>
              </a:ext>
            </a:extLst>
          </p:cNvPr>
          <p:cNvGrpSpPr/>
          <p:nvPr/>
        </p:nvGrpSpPr>
        <p:grpSpPr>
          <a:xfrm>
            <a:off x="0" y="-11505"/>
            <a:ext cx="9531625" cy="873551"/>
            <a:chOff x="721519" y="924567"/>
            <a:chExt cx="2808717" cy="625840"/>
          </a:xfrm>
        </p:grpSpPr>
        <p:sp>
          <p:nvSpPr>
            <p:cNvPr id="4" name="Arrow: Pentagon 45">
              <a:extLst>
                <a:ext uri="{FF2B5EF4-FFF2-40B4-BE49-F238E27FC236}">
                  <a16:creationId xmlns:a16="http://schemas.microsoft.com/office/drawing/2014/main" id="{D657C63D-6DE8-4755-B53B-0CB9DD5872E1}"/>
                </a:ext>
              </a:extLst>
            </p:cNvPr>
            <p:cNvSpPr/>
            <p:nvPr/>
          </p:nvSpPr>
          <p:spPr bwMode="auto">
            <a:xfrm>
              <a:off x="721519" y="1004485"/>
              <a:ext cx="2808717" cy="545922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5FB86BEE-ACE6-4EA5-B3D1-F36F83AFD248}"/>
                </a:ext>
              </a:extLst>
            </p:cNvPr>
            <p:cNvSpPr/>
            <p:nvPr/>
          </p:nvSpPr>
          <p:spPr bwMode="auto">
            <a:xfrm>
              <a:off x="721519" y="924567"/>
              <a:ext cx="2721105" cy="561669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400" b="1" dirty="0">
                  <a:solidFill>
                    <a:srgbClr val="FFFFFF">
                      <a:lumMod val="100000"/>
                    </a:srgbClr>
                  </a:solidFill>
                </a:rPr>
                <a:t>Проектное решение – образовательная ситуация</a:t>
              </a:r>
              <a:endParaRPr lang="en-US" altLang="zh-CN" sz="2400" b="1" dirty="0">
                <a:solidFill>
                  <a:srgbClr val="FFFFFF">
                    <a:lumMod val="100000"/>
                  </a:srgbClr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6" name="Google Shape;112;p3">
            <a:extLst>
              <a:ext uri="{FF2B5EF4-FFF2-40B4-BE49-F238E27FC236}">
                <a16:creationId xmlns:a16="http://schemas.microsoft.com/office/drawing/2014/main" id="{AC9CA9E7-1F96-4388-AD45-FE4F76259A64}"/>
              </a:ext>
            </a:extLst>
          </p:cNvPr>
          <p:cNvSpPr/>
          <p:nvPr/>
        </p:nvSpPr>
        <p:spPr>
          <a:xfrm>
            <a:off x="0" y="0"/>
            <a:ext cx="688206" cy="762001"/>
          </a:xfrm>
          <a:prstGeom prst="roundRect">
            <a:avLst>
              <a:gd name="adj" fmla="val 6"/>
            </a:avLst>
          </a:prstGeom>
          <a:blipFill rotWithShape="1">
            <a:blip r:embed="rId2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组合 1">
            <a:extLst>
              <a:ext uri="{FF2B5EF4-FFF2-40B4-BE49-F238E27FC236}">
                <a16:creationId xmlns:a16="http://schemas.microsoft.com/office/drawing/2014/main" id="{8ECBDBE1-4408-443B-A693-B68782AE6580}"/>
              </a:ext>
            </a:extLst>
          </p:cNvPr>
          <p:cNvGrpSpPr/>
          <p:nvPr/>
        </p:nvGrpSpPr>
        <p:grpSpPr>
          <a:xfrm>
            <a:off x="2513023" y="1135044"/>
            <a:ext cx="6721283" cy="5162910"/>
            <a:chOff x="2904516" y="1026606"/>
            <a:chExt cx="3453649" cy="3342677"/>
          </a:xfrm>
        </p:grpSpPr>
        <p:sp>
          <p:nvSpPr>
            <p:cNvPr id="20" name="Oval 3">
              <a:extLst>
                <a:ext uri="{FF2B5EF4-FFF2-40B4-BE49-F238E27FC236}">
                  <a16:creationId xmlns:a16="http://schemas.microsoft.com/office/drawing/2014/main" id="{E228278C-A43A-406D-AC2D-7343338BB527}"/>
                </a:ext>
              </a:extLst>
            </p:cNvPr>
            <p:cNvSpPr/>
            <p:nvPr/>
          </p:nvSpPr>
          <p:spPr bwMode="auto">
            <a:xfrm>
              <a:off x="3847470" y="2110823"/>
              <a:ext cx="1645849" cy="1172654"/>
            </a:xfrm>
            <a:prstGeom prst="ellipse">
              <a:avLst/>
            </a:prstGeom>
            <a:solidFill>
              <a:srgbClr val="4D5B9C"/>
            </a:solidFill>
            <a:ln w="76200">
              <a:solidFill>
                <a:srgbClr val="4D5B9C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Freeform: Shape 4">
              <a:extLst>
                <a:ext uri="{FF2B5EF4-FFF2-40B4-BE49-F238E27FC236}">
                  <a16:creationId xmlns:a16="http://schemas.microsoft.com/office/drawing/2014/main" id="{9336D641-1F01-4689-BF8E-85A0143BB6E2}"/>
                </a:ext>
              </a:extLst>
            </p:cNvPr>
            <p:cNvSpPr/>
            <p:nvPr/>
          </p:nvSpPr>
          <p:spPr bwMode="auto">
            <a:xfrm>
              <a:off x="3034308" y="1026606"/>
              <a:ext cx="2459012" cy="1392024"/>
            </a:xfrm>
            <a:custGeom>
              <a:avLst/>
              <a:gdLst>
                <a:gd name="T0" fmla="*/ 1248 w 1248"/>
                <a:gd name="T1" fmla="*/ 706 h 706"/>
                <a:gd name="T2" fmla="*/ 1233 w 1248"/>
                <a:gd name="T3" fmla="*/ 520 h 706"/>
                <a:gd name="T4" fmla="*/ 1192 w 1248"/>
                <a:gd name="T5" fmla="*/ 567 h 706"/>
                <a:gd name="T6" fmla="*/ 1182 w 1248"/>
                <a:gd name="T7" fmla="*/ 542 h 706"/>
                <a:gd name="T8" fmla="*/ 623 w 1248"/>
                <a:gd name="T9" fmla="*/ 282 h 706"/>
                <a:gd name="T10" fmla="*/ 312 w 1248"/>
                <a:gd name="T11" fmla="*/ 0 h 706"/>
                <a:gd name="T12" fmla="*/ 0 w 1248"/>
                <a:gd name="T13" fmla="*/ 312 h 706"/>
                <a:gd name="T14" fmla="*/ 226 w 1248"/>
                <a:gd name="T15" fmla="*/ 612 h 706"/>
                <a:gd name="T16" fmla="*/ 226 w 1248"/>
                <a:gd name="T17" fmla="*/ 613 h 706"/>
                <a:gd name="T18" fmla="*/ 250 w 1248"/>
                <a:gd name="T19" fmla="*/ 619 h 706"/>
                <a:gd name="T20" fmla="*/ 251 w 1248"/>
                <a:gd name="T21" fmla="*/ 618 h 706"/>
                <a:gd name="T22" fmla="*/ 251 w 1248"/>
                <a:gd name="T23" fmla="*/ 619 h 706"/>
                <a:gd name="T24" fmla="*/ 511 w 1248"/>
                <a:gd name="T25" fmla="*/ 369 h 706"/>
                <a:gd name="T26" fmla="*/ 627 w 1248"/>
                <a:gd name="T27" fmla="*/ 329 h 706"/>
                <a:gd name="T28" fmla="*/ 1181 w 1248"/>
                <a:gd name="T29" fmla="*/ 572 h 706"/>
                <a:gd name="T30" fmla="*/ 1117 w 1248"/>
                <a:gd name="T31" fmla="*/ 573 h 706"/>
                <a:gd name="T32" fmla="*/ 1248 w 1248"/>
                <a:gd name="T33" fmla="*/ 706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48" h="706">
                  <a:moveTo>
                    <a:pt x="1248" y="706"/>
                  </a:moveTo>
                  <a:cubicBezTo>
                    <a:pt x="1233" y="520"/>
                    <a:pt x="1233" y="520"/>
                    <a:pt x="1233" y="520"/>
                  </a:cubicBezTo>
                  <a:cubicBezTo>
                    <a:pt x="1192" y="567"/>
                    <a:pt x="1192" y="567"/>
                    <a:pt x="1192" y="567"/>
                  </a:cubicBezTo>
                  <a:cubicBezTo>
                    <a:pt x="1188" y="556"/>
                    <a:pt x="1187" y="553"/>
                    <a:pt x="1182" y="542"/>
                  </a:cubicBezTo>
                  <a:cubicBezTo>
                    <a:pt x="1086" y="336"/>
                    <a:pt x="851" y="233"/>
                    <a:pt x="623" y="282"/>
                  </a:cubicBezTo>
                  <a:cubicBezTo>
                    <a:pt x="607" y="124"/>
                    <a:pt x="474" y="0"/>
                    <a:pt x="312" y="0"/>
                  </a:cubicBezTo>
                  <a:cubicBezTo>
                    <a:pt x="140" y="0"/>
                    <a:pt x="0" y="140"/>
                    <a:pt x="0" y="312"/>
                  </a:cubicBezTo>
                  <a:cubicBezTo>
                    <a:pt x="0" y="455"/>
                    <a:pt x="96" y="575"/>
                    <a:pt x="226" y="612"/>
                  </a:cubicBezTo>
                  <a:cubicBezTo>
                    <a:pt x="226" y="613"/>
                    <a:pt x="226" y="613"/>
                    <a:pt x="226" y="613"/>
                  </a:cubicBezTo>
                  <a:cubicBezTo>
                    <a:pt x="234" y="615"/>
                    <a:pt x="242" y="617"/>
                    <a:pt x="250" y="619"/>
                  </a:cubicBezTo>
                  <a:cubicBezTo>
                    <a:pt x="250" y="619"/>
                    <a:pt x="251" y="619"/>
                    <a:pt x="251" y="618"/>
                  </a:cubicBezTo>
                  <a:cubicBezTo>
                    <a:pt x="251" y="619"/>
                    <a:pt x="251" y="619"/>
                    <a:pt x="251" y="619"/>
                  </a:cubicBezTo>
                  <a:cubicBezTo>
                    <a:pt x="303" y="514"/>
                    <a:pt x="393" y="423"/>
                    <a:pt x="511" y="369"/>
                  </a:cubicBezTo>
                  <a:cubicBezTo>
                    <a:pt x="580" y="337"/>
                    <a:pt x="626" y="329"/>
                    <a:pt x="627" y="329"/>
                  </a:cubicBezTo>
                  <a:cubicBezTo>
                    <a:pt x="853" y="278"/>
                    <a:pt x="1082" y="370"/>
                    <a:pt x="1181" y="572"/>
                  </a:cubicBezTo>
                  <a:cubicBezTo>
                    <a:pt x="1117" y="573"/>
                    <a:pt x="1117" y="573"/>
                    <a:pt x="1117" y="573"/>
                  </a:cubicBezTo>
                  <a:lnTo>
                    <a:pt x="1248" y="706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Freeform: Shape 5">
              <a:extLst>
                <a:ext uri="{FF2B5EF4-FFF2-40B4-BE49-F238E27FC236}">
                  <a16:creationId xmlns:a16="http://schemas.microsoft.com/office/drawing/2014/main" id="{C4124C2D-FEF6-430F-AA23-0BC37EF1039D}"/>
                </a:ext>
              </a:extLst>
            </p:cNvPr>
            <p:cNvSpPr/>
            <p:nvPr/>
          </p:nvSpPr>
          <p:spPr bwMode="auto">
            <a:xfrm>
              <a:off x="4951211" y="1050726"/>
              <a:ext cx="1389726" cy="2461308"/>
            </a:xfrm>
            <a:custGeom>
              <a:avLst/>
              <a:gdLst>
                <a:gd name="T0" fmla="*/ 0 w 705"/>
                <a:gd name="T1" fmla="*/ 1249 h 1249"/>
                <a:gd name="T2" fmla="*/ 186 w 705"/>
                <a:gd name="T3" fmla="*/ 1234 h 1249"/>
                <a:gd name="T4" fmla="*/ 138 w 705"/>
                <a:gd name="T5" fmla="*/ 1192 h 1249"/>
                <a:gd name="T6" fmla="*/ 163 w 705"/>
                <a:gd name="T7" fmla="*/ 1182 h 1249"/>
                <a:gd name="T8" fmla="*/ 423 w 705"/>
                <a:gd name="T9" fmla="*/ 623 h 1249"/>
                <a:gd name="T10" fmla="*/ 704 w 705"/>
                <a:gd name="T11" fmla="*/ 312 h 1249"/>
                <a:gd name="T12" fmla="*/ 392 w 705"/>
                <a:gd name="T13" fmla="*/ 0 h 1249"/>
                <a:gd name="T14" fmla="*/ 92 w 705"/>
                <a:gd name="T15" fmla="*/ 227 h 1249"/>
                <a:gd name="T16" fmla="*/ 92 w 705"/>
                <a:gd name="T17" fmla="*/ 227 h 1249"/>
                <a:gd name="T18" fmla="*/ 86 w 705"/>
                <a:gd name="T19" fmla="*/ 251 h 1249"/>
                <a:gd name="T20" fmla="*/ 86 w 705"/>
                <a:gd name="T21" fmla="*/ 251 h 1249"/>
                <a:gd name="T22" fmla="*/ 86 w 705"/>
                <a:gd name="T23" fmla="*/ 252 h 1249"/>
                <a:gd name="T24" fmla="*/ 336 w 705"/>
                <a:gd name="T25" fmla="*/ 512 h 1249"/>
                <a:gd name="T26" fmla="*/ 376 w 705"/>
                <a:gd name="T27" fmla="*/ 627 h 1249"/>
                <a:gd name="T28" fmla="*/ 134 w 705"/>
                <a:gd name="T29" fmla="*/ 1182 h 1249"/>
                <a:gd name="T30" fmla="*/ 133 w 705"/>
                <a:gd name="T31" fmla="*/ 1118 h 1249"/>
                <a:gd name="T32" fmla="*/ 0 w 705"/>
                <a:gd name="T33" fmla="*/ 1249 h 1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05" h="1249">
                  <a:moveTo>
                    <a:pt x="0" y="1249"/>
                  </a:moveTo>
                  <a:cubicBezTo>
                    <a:pt x="186" y="1234"/>
                    <a:pt x="186" y="1234"/>
                    <a:pt x="186" y="1234"/>
                  </a:cubicBezTo>
                  <a:cubicBezTo>
                    <a:pt x="138" y="1192"/>
                    <a:pt x="138" y="1192"/>
                    <a:pt x="138" y="1192"/>
                  </a:cubicBezTo>
                  <a:cubicBezTo>
                    <a:pt x="149" y="1188"/>
                    <a:pt x="152" y="1187"/>
                    <a:pt x="163" y="1182"/>
                  </a:cubicBezTo>
                  <a:cubicBezTo>
                    <a:pt x="370" y="1087"/>
                    <a:pt x="472" y="851"/>
                    <a:pt x="423" y="623"/>
                  </a:cubicBezTo>
                  <a:cubicBezTo>
                    <a:pt x="581" y="608"/>
                    <a:pt x="705" y="474"/>
                    <a:pt x="704" y="312"/>
                  </a:cubicBezTo>
                  <a:cubicBezTo>
                    <a:pt x="704" y="140"/>
                    <a:pt x="564" y="0"/>
                    <a:pt x="392" y="0"/>
                  </a:cubicBezTo>
                  <a:cubicBezTo>
                    <a:pt x="249" y="1"/>
                    <a:pt x="129" y="96"/>
                    <a:pt x="92" y="227"/>
                  </a:cubicBezTo>
                  <a:cubicBezTo>
                    <a:pt x="92" y="227"/>
                    <a:pt x="92" y="227"/>
                    <a:pt x="92" y="227"/>
                  </a:cubicBezTo>
                  <a:cubicBezTo>
                    <a:pt x="90" y="235"/>
                    <a:pt x="88" y="243"/>
                    <a:pt x="86" y="251"/>
                  </a:cubicBezTo>
                  <a:cubicBezTo>
                    <a:pt x="86" y="251"/>
                    <a:pt x="86" y="251"/>
                    <a:pt x="86" y="251"/>
                  </a:cubicBezTo>
                  <a:cubicBezTo>
                    <a:pt x="86" y="252"/>
                    <a:pt x="86" y="252"/>
                    <a:pt x="86" y="252"/>
                  </a:cubicBezTo>
                  <a:cubicBezTo>
                    <a:pt x="191" y="304"/>
                    <a:pt x="281" y="394"/>
                    <a:pt x="336" y="512"/>
                  </a:cubicBezTo>
                  <a:cubicBezTo>
                    <a:pt x="368" y="580"/>
                    <a:pt x="376" y="626"/>
                    <a:pt x="376" y="627"/>
                  </a:cubicBezTo>
                  <a:cubicBezTo>
                    <a:pt x="427" y="854"/>
                    <a:pt x="335" y="1083"/>
                    <a:pt x="134" y="1182"/>
                  </a:cubicBezTo>
                  <a:cubicBezTo>
                    <a:pt x="133" y="1118"/>
                    <a:pt x="133" y="1118"/>
                    <a:pt x="133" y="1118"/>
                  </a:cubicBezTo>
                  <a:lnTo>
                    <a:pt x="0" y="1249"/>
                  </a:lnTo>
                  <a:close/>
                </a:path>
              </a:pathLst>
            </a:custGeom>
            <a:solidFill>
              <a:srgbClr val="A9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Freeform: Shape 6">
              <a:extLst>
                <a:ext uri="{FF2B5EF4-FFF2-40B4-BE49-F238E27FC236}">
                  <a16:creationId xmlns:a16="http://schemas.microsoft.com/office/drawing/2014/main" id="{275AD1DD-88D4-4C15-A11B-8D34A6125FA3}"/>
                </a:ext>
              </a:extLst>
            </p:cNvPr>
            <p:cNvSpPr/>
            <p:nvPr/>
          </p:nvSpPr>
          <p:spPr bwMode="auto">
            <a:xfrm>
              <a:off x="3856659" y="3006681"/>
              <a:ext cx="2501506" cy="1326557"/>
            </a:xfrm>
            <a:custGeom>
              <a:avLst/>
              <a:gdLst>
                <a:gd name="T0" fmla="*/ 0 w 1270"/>
                <a:gd name="T1" fmla="*/ 0 h 673"/>
                <a:gd name="T2" fmla="*/ 23 w 1270"/>
                <a:gd name="T3" fmla="*/ 185 h 673"/>
                <a:gd name="T4" fmla="*/ 62 w 1270"/>
                <a:gd name="T5" fmla="*/ 136 h 673"/>
                <a:gd name="T6" fmla="*/ 73 w 1270"/>
                <a:gd name="T7" fmla="*/ 160 h 673"/>
                <a:gd name="T8" fmla="*/ 642 w 1270"/>
                <a:gd name="T9" fmla="*/ 398 h 673"/>
                <a:gd name="T10" fmla="*/ 964 w 1270"/>
                <a:gd name="T11" fmla="*/ 666 h 673"/>
                <a:gd name="T12" fmla="*/ 1263 w 1270"/>
                <a:gd name="T13" fmla="*/ 341 h 673"/>
                <a:gd name="T14" fmla="*/ 1025 w 1270"/>
                <a:gd name="T15" fmla="*/ 51 h 673"/>
                <a:gd name="T16" fmla="*/ 1025 w 1270"/>
                <a:gd name="T17" fmla="*/ 51 h 673"/>
                <a:gd name="T18" fmla="*/ 1000 w 1270"/>
                <a:gd name="T19" fmla="*/ 46 h 673"/>
                <a:gd name="T20" fmla="*/ 1000 w 1270"/>
                <a:gd name="T21" fmla="*/ 46 h 673"/>
                <a:gd name="T22" fmla="*/ 999 w 1270"/>
                <a:gd name="T23" fmla="*/ 46 h 673"/>
                <a:gd name="T24" fmla="*/ 750 w 1270"/>
                <a:gd name="T25" fmla="*/ 306 h 673"/>
                <a:gd name="T26" fmla="*/ 636 w 1270"/>
                <a:gd name="T27" fmla="*/ 351 h 673"/>
                <a:gd name="T28" fmla="*/ 72 w 1270"/>
                <a:gd name="T29" fmla="*/ 131 h 673"/>
                <a:gd name="T30" fmla="*/ 136 w 1270"/>
                <a:gd name="T31" fmla="*/ 127 h 673"/>
                <a:gd name="T32" fmla="*/ 0 w 1270"/>
                <a:gd name="T3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70" h="673">
                  <a:moveTo>
                    <a:pt x="0" y="0"/>
                  </a:moveTo>
                  <a:cubicBezTo>
                    <a:pt x="23" y="185"/>
                    <a:pt x="23" y="185"/>
                    <a:pt x="23" y="185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6" y="147"/>
                    <a:pt x="67" y="150"/>
                    <a:pt x="73" y="160"/>
                  </a:cubicBezTo>
                  <a:cubicBezTo>
                    <a:pt x="177" y="363"/>
                    <a:pt x="416" y="456"/>
                    <a:pt x="642" y="398"/>
                  </a:cubicBezTo>
                  <a:cubicBezTo>
                    <a:pt x="664" y="555"/>
                    <a:pt x="802" y="673"/>
                    <a:pt x="964" y="666"/>
                  </a:cubicBezTo>
                  <a:cubicBezTo>
                    <a:pt x="1136" y="659"/>
                    <a:pt x="1270" y="514"/>
                    <a:pt x="1263" y="341"/>
                  </a:cubicBezTo>
                  <a:cubicBezTo>
                    <a:pt x="1257" y="199"/>
                    <a:pt x="1157" y="83"/>
                    <a:pt x="1025" y="51"/>
                  </a:cubicBezTo>
                  <a:cubicBezTo>
                    <a:pt x="1025" y="51"/>
                    <a:pt x="1025" y="51"/>
                    <a:pt x="1025" y="51"/>
                  </a:cubicBezTo>
                  <a:cubicBezTo>
                    <a:pt x="1017" y="49"/>
                    <a:pt x="1009" y="47"/>
                    <a:pt x="1000" y="46"/>
                  </a:cubicBezTo>
                  <a:cubicBezTo>
                    <a:pt x="1000" y="46"/>
                    <a:pt x="1000" y="46"/>
                    <a:pt x="1000" y="46"/>
                  </a:cubicBezTo>
                  <a:cubicBezTo>
                    <a:pt x="1000" y="46"/>
                    <a:pt x="1000" y="46"/>
                    <a:pt x="999" y="46"/>
                  </a:cubicBezTo>
                  <a:cubicBezTo>
                    <a:pt x="952" y="153"/>
                    <a:pt x="866" y="247"/>
                    <a:pt x="750" y="306"/>
                  </a:cubicBezTo>
                  <a:cubicBezTo>
                    <a:pt x="683" y="341"/>
                    <a:pt x="637" y="351"/>
                    <a:pt x="636" y="351"/>
                  </a:cubicBezTo>
                  <a:cubicBezTo>
                    <a:pt x="412" y="411"/>
                    <a:pt x="180" y="328"/>
                    <a:pt x="72" y="131"/>
                  </a:cubicBezTo>
                  <a:cubicBezTo>
                    <a:pt x="136" y="127"/>
                    <a:pt x="136" y="127"/>
                    <a:pt x="136" y="1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34F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Freeform: Shape 7">
              <a:extLst>
                <a:ext uri="{FF2B5EF4-FFF2-40B4-BE49-F238E27FC236}">
                  <a16:creationId xmlns:a16="http://schemas.microsoft.com/office/drawing/2014/main" id="{E9AF3854-DDFE-40B8-BBBC-EE18D297E3EF}"/>
                </a:ext>
              </a:extLst>
            </p:cNvPr>
            <p:cNvSpPr/>
            <p:nvPr/>
          </p:nvSpPr>
          <p:spPr bwMode="auto">
            <a:xfrm>
              <a:off x="2904516" y="2136283"/>
              <a:ext cx="1172654" cy="2233000"/>
            </a:xfrm>
            <a:custGeom>
              <a:avLst/>
              <a:gdLst>
                <a:gd name="T0" fmla="*/ 672 w 672"/>
                <a:gd name="T1" fmla="*/ 0 h 1271"/>
                <a:gd name="T2" fmla="*/ 487 w 672"/>
                <a:gd name="T3" fmla="*/ 23 h 1271"/>
                <a:gd name="T4" fmla="*/ 536 w 672"/>
                <a:gd name="T5" fmla="*/ 62 h 1271"/>
                <a:gd name="T6" fmla="*/ 511 w 672"/>
                <a:gd name="T7" fmla="*/ 73 h 1271"/>
                <a:gd name="T8" fmla="*/ 275 w 672"/>
                <a:gd name="T9" fmla="*/ 643 h 1271"/>
                <a:gd name="T10" fmla="*/ 7 w 672"/>
                <a:gd name="T11" fmla="*/ 965 h 1271"/>
                <a:gd name="T12" fmla="*/ 332 w 672"/>
                <a:gd name="T13" fmla="*/ 1263 h 1271"/>
                <a:gd name="T14" fmla="*/ 622 w 672"/>
                <a:gd name="T15" fmla="*/ 1025 h 1271"/>
                <a:gd name="T16" fmla="*/ 622 w 672"/>
                <a:gd name="T17" fmla="*/ 1025 h 1271"/>
                <a:gd name="T18" fmla="*/ 627 w 672"/>
                <a:gd name="T19" fmla="*/ 1000 h 1271"/>
                <a:gd name="T20" fmla="*/ 627 w 672"/>
                <a:gd name="T21" fmla="*/ 1000 h 1271"/>
                <a:gd name="T22" fmla="*/ 627 w 672"/>
                <a:gd name="T23" fmla="*/ 999 h 1271"/>
                <a:gd name="T24" fmla="*/ 366 w 672"/>
                <a:gd name="T25" fmla="*/ 750 h 1271"/>
                <a:gd name="T26" fmla="*/ 322 w 672"/>
                <a:gd name="T27" fmla="*/ 636 h 1271"/>
                <a:gd name="T28" fmla="*/ 541 w 672"/>
                <a:gd name="T29" fmla="*/ 72 h 1271"/>
                <a:gd name="T30" fmla="*/ 545 w 672"/>
                <a:gd name="T31" fmla="*/ 136 h 1271"/>
                <a:gd name="T32" fmla="*/ 672 w 672"/>
                <a:gd name="T33" fmla="*/ 0 h 1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72" h="1271">
                  <a:moveTo>
                    <a:pt x="672" y="0"/>
                  </a:moveTo>
                  <a:cubicBezTo>
                    <a:pt x="487" y="23"/>
                    <a:pt x="487" y="23"/>
                    <a:pt x="487" y="23"/>
                  </a:cubicBezTo>
                  <a:cubicBezTo>
                    <a:pt x="536" y="62"/>
                    <a:pt x="536" y="62"/>
                    <a:pt x="536" y="62"/>
                  </a:cubicBezTo>
                  <a:cubicBezTo>
                    <a:pt x="525" y="67"/>
                    <a:pt x="522" y="68"/>
                    <a:pt x="511" y="73"/>
                  </a:cubicBezTo>
                  <a:cubicBezTo>
                    <a:pt x="309" y="177"/>
                    <a:pt x="217" y="416"/>
                    <a:pt x="275" y="643"/>
                  </a:cubicBezTo>
                  <a:cubicBezTo>
                    <a:pt x="117" y="665"/>
                    <a:pt x="0" y="803"/>
                    <a:pt x="7" y="965"/>
                  </a:cubicBezTo>
                  <a:cubicBezTo>
                    <a:pt x="14" y="1137"/>
                    <a:pt x="159" y="1271"/>
                    <a:pt x="332" y="1263"/>
                  </a:cubicBezTo>
                  <a:cubicBezTo>
                    <a:pt x="474" y="1257"/>
                    <a:pt x="590" y="1157"/>
                    <a:pt x="622" y="1025"/>
                  </a:cubicBezTo>
                  <a:cubicBezTo>
                    <a:pt x="622" y="1025"/>
                    <a:pt x="622" y="1025"/>
                    <a:pt x="622" y="1025"/>
                  </a:cubicBezTo>
                  <a:cubicBezTo>
                    <a:pt x="624" y="1017"/>
                    <a:pt x="626" y="1009"/>
                    <a:pt x="627" y="1000"/>
                  </a:cubicBezTo>
                  <a:cubicBezTo>
                    <a:pt x="627" y="1000"/>
                    <a:pt x="627" y="1000"/>
                    <a:pt x="627" y="1000"/>
                  </a:cubicBezTo>
                  <a:cubicBezTo>
                    <a:pt x="627" y="1000"/>
                    <a:pt x="627" y="1000"/>
                    <a:pt x="627" y="999"/>
                  </a:cubicBezTo>
                  <a:cubicBezTo>
                    <a:pt x="520" y="952"/>
                    <a:pt x="426" y="866"/>
                    <a:pt x="366" y="750"/>
                  </a:cubicBezTo>
                  <a:cubicBezTo>
                    <a:pt x="331" y="683"/>
                    <a:pt x="322" y="637"/>
                    <a:pt x="322" y="636"/>
                  </a:cubicBezTo>
                  <a:cubicBezTo>
                    <a:pt x="261" y="412"/>
                    <a:pt x="344" y="180"/>
                    <a:pt x="541" y="72"/>
                  </a:cubicBezTo>
                  <a:cubicBezTo>
                    <a:pt x="545" y="136"/>
                    <a:pt x="545" y="136"/>
                    <a:pt x="545" y="136"/>
                  </a:cubicBezTo>
                  <a:lnTo>
                    <a:pt x="672" y="0"/>
                  </a:lnTo>
                  <a:close/>
                </a:path>
              </a:pathLst>
            </a:custGeom>
            <a:solidFill>
              <a:srgbClr val="4D5B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F6B0316-97B6-44CA-85F5-1F0582C9466E}"/>
                </a:ext>
              </a:extLst>
            </p:cNvPr>
            <p:cNvSpPr txBox="1"/>
            <p:nvPr/>
          </p:nvSpPr>
          <p:spPr>
            <a:xfrm>
              <a:off x="4139110" y="2466205"/>
              <a:ext cx="1106701" cy="461890"/>
            </a:xfrm>
            <a:prstGeom prst="rect">
              <a:avLst/>
            </a:prstGeom>
            <a:noFill/>
          </p:spPr>
          <p:txBody>
            <a:bodyPr wrap="none" anchor="ctr">
              <a:normAutofit/>
            </a:bodyPr>
            <a:lstStyle/>
            <a:p>
              <a:pPr algn="ctr"/>
              <a:r>
                <a:rPr lang="ru-RU" altLang="zh-CN" sz="1600" b="1" dirty="0">
                  <a:solidFill>
                    <a:schemeClr val="bg1"/>
                  </a:solidFill>
                </a:rPr>
                <a:t>Метапредметные </a:t>
              </a:r>
            </a:p>
            <a:p>
              <a:pPr algn="ctr"/>
              <a:r>
                <a:rPr lang="ru-RU" altLang="zh-CN" sz="1600" b="1" dirty="0">
                  <a:solidFill>
                    <a:schemeClr val="bg1"/>
                  </a:solidFill>
                </a:rPr>
                <a:t>результаты</a:t>
              </a:r>
              <a:endParaRPr lang="zh-CN" altLang="en-US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5C0DB0B-9B79-4832-A7C7-FA83FF96CA50}"/>
              </a:ext>
            </a:extLst>
          </p:cNvPr>
          <p:cNvSpPr/>
          <p:nvPr/>
        </p:nvSpPr>
        <p:spPr>
          <a:xfrm rot="2038402">
            <a:off x="6966411" y="1700075"/>
            <a:ext cx="2380062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rgbClr val="000000"/>
              </a:buClr>
              <a:buSzPts val="1100"/>
              <a:defRPr/>
            </a:pPr>
            <a:r>
              <a:rPr lang="ru-RU" sz="1600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 «Моделирование»</a:t>
            </a:r>
            <a:endParaRPr lang="ru-RU" sz="1600" kern="0" dirty="0">
              <a:solidFill>
                <a:srgbClr val="FFFFFF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53016181-6D0E-441F-B83F-CD36B2B50D46}"/>
              </a:ext>
            </a:extLst>
          </p:cNvPr>
          <p:cNvSpPr/>
          <p:nvPr/>
        </p:nvSpPr>
        <p:spPr>
          <a:xfrm rot="20100525">
            <a:off x="6926299" y="5017831"/>
            <a:ext cx="2380062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rgbClr val="000000"/>
              </a:buClr>
              <a:buSzPts val="1100"/>
              <a:defRPr/>
            </a:pPr>
            <a:r>
              <a:rPr lang="ru-RU" sz="1600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 </a:t>
            </a:r>
          </a:p>
          <a:p>
            <a:pPr lvl="0" algn="ctr">
              <a:lnSpc>
                <a:spcPct val="90000"/>
              </a:lnSpc>
              <a:buClr>
                <a:srgbClr val="000000"/>
              </a:buClr>
              <a:buSzPts val="1100"/>
              <a:defRPr/>
            </a:pPr>
            <a:r>
              <a:rPr lang="ru-RU" sz="1600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«Жизнь»</a:t>
            </a:r>
            <a:endParaRPr lang="ru-RU" sz="1600" kern="0" dirty="0">
              <a:solidFill>
                <a:srgbClr val="FFFFFF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DD52258D-11C9-4334-97ED-926C31A5BBE0}"/>
              </a:ext>
            </a:extLst>
          </p:cNvPr>
          <p:cNvSpPr/>
          <p:nvPr/>
        </p:nvSpPr>
        <p:spPr>
          <a:xfrm rot="1510812">
            <a:off x="2249495" y="5157370"/>
            <a:ext cx="238006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rgbClr val="000000"/>
              </a:buClr>
              <a:buSzPts val="1100"/>
              <a:defRPr/>
            </a:pPr>
            <a:r>
              <a:rPr lang="ru-RU" sz="1600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</a:t>
            </a:r>
          </a:p>
          <a:p>
            <a:pPr lvl="0" algn="ctr">
              <a:lnSpc>
                <a:spcPct val="90000"/>
              </a:lnSpc>
              <a:buClr>
                <a:srgbClr val="000000"/>
              </a:buClr>
              <a:buSzPts val="1100"/>
              <a:defRPr/>
            </a:pPr>
            <a:r>
              <a:rPr lang="ru-RU" sz="1600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«Слово»</a:t>
            </a:r>
            <a:endParaRPr lang="ru-RU" sz="1600" kern="0" dirty="0">
              <a:solidFill>
                <a:srgbClr val="FFFFFF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20FAEBDE-3ABE-489C-B0C5-66F789BBD966}"/>
              </a:ext>
            </a:extLst>
          </p:cNvPr>
          <p:cNvSpPr/>
          <p:nvPr/>
        </p:nvSpPr>
        <p:spPr>
          <a:xfrm rot="19490590">
            <a:off x="2642880" y="1608751"/>
            <a:ext cx="2380062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rgbClr val="000000"/>
              </a:buClr>
              <a:buSzPts val="1100"/>
              <a:defRPr/>
            </a:pPr>
            <a:r>
              <a:rPr lang="ru-RU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 </a:t>
            </a:r>
          </a:p>
          <a:p>
            <a:pPr lvl="0" algn="ctr">
              <a:lnSpc>
                <a:spcPct val="90000"/>
              </a:lnSpc>
              <a:buClr>
                <a:srgbClr val="000000"/>
              </a:buClr>
              <a:buSzPts val="1100"/>
              <a:defRPr/>
            </a:pPr>
            <a:r>
              <a:rPr lang="ru-RU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«</a:t>
            </a:r>
            <a:r>
              <a:rPr lang="ru-RU" sz="1600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Культура</a:t>
            </a:r>
            <a:r>
              <a:rPr lang="ru-RU" b="1" kern="0" dirty="0">
                <a:solidFill>
                  <a:srgbClr val="FFFFFF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»</a:t>
            </a:r>
            <a:endParaRPr lang="ru-RU" kern="0" dirty="0">
              <a:solidFill>
                <a:srgbClr val="FFFFFF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0A8BE82-5288-4E8F-B752-2E74062054BA}"/>
              </a:ext>
            </a:extLst>
          </p:cNvPr>
          <p:cNvSpPr/>
          <p:nvPr/>
        </p:nvSpPr>
        <p:spPr>
          <a:xfrm>
            <a:off x="9340177" y="1287742"/>
            <a:ext cx="2512204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ru-RU" sz="1200" b="1" i="1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Цель: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  <a:sym typeface="Arial"/>
              </a:rPr>
              <a:t>исследование объектов познания на их моделях</a:t>
            </a:r>
          </a:p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endParaRPr lang="ru-RU" sz="1200" kern="0" dirty="0">
              <a:solidFill>
                <a:schemeClr val="accent6">
                  <a:lumMod val="50000"/>
                </a:schemeClr>
              </a:solidFill>
              <a:cs typeface="Times New Roman" panose="02020603050405020304" pitchFamily="18" charset="0"/>
              <a:sym typeface="Arial"/>
            </a:endParaRPr>
          </a:p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ru-RU" sz="1200" b="1" i="1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Предметы: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Алгебра, Геометрия, Физика, Химия, Биология, Черчение, Информатика, ИЗО, Технология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13D1B02-7B3B-4C82-86DB-E8DC8B4E35DF}"/>
              </a:ext>
            </a:extLst>
          </p:cNvPr>
          <p:cNvSpPr/>
          <p:nvPr/>
        </p:nvSpPr>
        <p:spPr>
          <a:xfrm>
            <a:off x="9340177" y="4377428"/>
            <a:ext cx="2512204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ru-RU" sz="1200" b="1" i="1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Цель: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  <a:sym typeface="Arial"/>
              </a:rPr>
              <a:t>обеспечение и защита здоровья,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развитие гармоничного отношения с самим собой и с окружающим миром</a:t>
            </a:r>
          </a:p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endParaRPr lang="ru-RU" sz="1200" kern="0" dirty="0">
              <a:solidFill>
                <a:schemeClr val="accent6">
                  <a:lumMod val="50000"/>
                </a:schemeClr>
              </a:solidFill>
              <a:cs typeface="Times New Roman" panose="02020603050405020304" pitchFamily="18" charset="0"/>
              <a:sym typeface="Arial"/>
            </a:endParaRPr>
          </a:p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ru-RU" sz="1200" b="1" i="1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Предметы: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Физкультура, Биология, Анатомия, Экология, География, История, Психология, Астрономия, Физика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A43183A-497C-4633-8E47-1A3700010E0D}"/>
              </a:ext>
            </a:extLst>
          </p:cNvPr>
          <p:cNvSpPr/>
          <p:nvPr/>
        </p:nvSpPr>
        <p:spPr>
          <a:xfrm>
            <a:off x="189299" y="1141323"/>
            <a:ext cx="2647824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ru-RU" sz="1200" b="1" i="1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Цель: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изучение, сохранение и восстановление художественно-исторического наследия. </a:t>
            </a:r>
          </a:p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endParaRPr lang="ru-RU" sz="1200" kern="0" dirty="0">
              <a:solidFill>
                <a:schemeClr val="accent6">
                  <a:lumMod val="50000"/>
                </a:schemeClr>
              </a:solidFill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ru-RU" sz="1200" b="1" i="1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Предметы: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Русский язык, Литература, МХК, Иностранный язык, Музыка, ИЗО, Ритмика, География, Этика, История, Обществознание, Риторика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28C53ED-A586-4C49-A6CD-43ED5F7B76AA}"/>
              </a:ext>
            </a:extLst>
          </p:cNvPr>
          <p:cNvSpPr/>
          <p:nvPr/>
        </p:nvSpPr>
        <p:spPr>
          <a:xfrm>
            <a:off x="177206" y="4973895"/>
            <a:ext cx="248781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ru-RU" sz="1200" b="1" i="1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Цель: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  <a:sym typeface="Arial"/>
              </a:rPr>
              <a:t>развитие устной и письменной речи</a:t>
            </a:r>
          </a:p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endParaRPr lang="ru-RU" sz="1200" kern="0" dirty="0">
              <a:solidFill>
                <a:schemeClr val="accent6">
                  <a:lumMod val="50000"/>
                </a:schemeClr>
              </a:solidFill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28600" lvl="0" indent="-228600">
              <a:lnSpc>
                <a:spcPct val="90000"/>
              </a:lnSpc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ru-RU" sz="1200" b="1" i="1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Предметы: </a:t>
            </a:r>
            <a:r>
              <a:rPr lang="ru-RU" sz="1200" kern="0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 panose="02020603050405020304" pitchFamily="18" charset="0"/>
                <a:sym typeface="Calibri"/>
              </a:rPr>
              <a:t>Русский язык, Литература, Информатика, Иностранный язык , + другие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44C6B63-62B6-4370-AE81-A730D5459667}"/>
              </a:ext>
            </a:extLst>
          </p:cNvPr>
          <p:cNvSpPr/>
          <p:nvPr/>
        </p:nvSpPr>
        <p:spPr>
          <a:xfrm rot="744242">
            <a:off x="5338491" y="1820600"/>
            <a:ext cx="1527982" cy="369332"/>
          </a:xfrm>
          <a:prstGeom prst="rect">
            <a:avLst/>
          </a:prstGeom>
        </p:spPr>
        <p:txBody>
          <a:bodyPr wrap="none">
            <a:prstTxWarp prst="textDeflateBottom">
              <a:avLst/>
            </a:prstTxWarp>
            <a:spAutoFit/>
          </a:bodyPr>
          <a:lstStyle/>
          <a:p>
            <a:r>
              <a:rPr lang="ru-RU" kern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исследования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214B6CE-80C0-4E7B-BE30-68CC135367CF}"/>
              </a:ext>
            </a:extLst>
          </p:cNvPr>
          <p:cNvSpPr/>
          <p:nvPr/>
        </p:nvSpPr>
        <p:spPr>
          <a:xfrm rot="17883805">
            <a:off x="2993601" y="3544455"/>
            <a:ext cx="1023037" cy="341632"/>
          </a:xfrm>
          <a:prstGeom prst="rect">
            <a:avLst/>
          </a:prstGeom>
        </p:spPr>
        <p:txBody>
          <a:bodyPr wrap="none">
            <a:prstTxWarp prst="textDeflateBottom">
              <a:avLst/>
            </a:prstTxWarp>
            <a:spAutoFit/>
          </a:bodyPr>
          <a:lstStyle/>
          <a:p>
            <a:pPr lvl="0">
              <a:lnSpc>
                <a:spcPct val="90000"/>
              </a:lnSpc>
              <a:buClr>
                <a:srgbClr val="000000"/>
              </a:buClr>
              <a:buSzPts val="1100"/>
              <a:defRPr/>
            </a:pPr>
            <a:r>
              <a:rPr lang="ru-RU" kern="0" dirty="0">
                <a:solidFill>
                  <a:srgbClr val="4D5B9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диспуты</a:t>
            </a:r>
            <a:endParaRPr lang="ru-RU" kern="0" dirty="0">
              <a:solidFill>
                <a:srgbClr val="4D5B9C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50816C-AD82-4CA8-9E22-7C325B410AA7}"/>
              </a:ext>
            </a:extLst>
          </p:cNvPr>
          <p:cNvSpPr txBox="1"/>
          <p:nvPr/>
        </p:nvSpPr>
        <p:spPr>
          <a:xfrm rot="17694102">
            <a:off x="7314621" y="3799788"/>
            <a:ext cx="1497076" cy="307777"/>
          </a:xfrm>
          <a:prstGeom prst="rect">
            <a:avLst/>
          </a:prstGeom>
          <a:noFill/>
        </p:spPr>
        <p:txBody>
          <a:bodyPr wrap="none" rtlCol="0">
            <a:prstTxWarp prst="textDeflateTop">
              <a:avLst/>
            </a:prstTxWarp>
            <a:spAutoFit/>
          </a:bodyPr>
          <a:lstStyle/>
          <a:p>
            <a:r>
              <a:rPr lang="ru-RU" sz="1400" dirty="0">
                <a:solidFill>
                  <a:srgbClr val="606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конструирование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C3E6CE9-58F1-448D-AF76-31EDC6868230}"/>
              </a:ext>
            </a:extLst>
          </p:cNvPr>
          <p:cNvSpPr/>
          <p:nvPr/>
        </p:nvSpPr>
        <p:spPr>
          <a:xfrm rot="926629">
            <a:off x="4474681" y="5161046"/>
            <a:ext cx="2351926" cy="369332"/>
          </a:xfrm>
          <a:prstGeom prst="rect">
            <a:avLst/>
          </a:prstGeom>
        </p:spPr>
        <p:txBody>
          <a:bodyPr wrap="none">
            <a:prstTxWarp prst="textDeflateTop">
              <a:avLst>
                <a:gd name="adj" fmla="val 70946"/>
              </a:avLst>
            </a:prstTxWarp>
            <a:spAutoFit/>
          </a:bodyPr>
          <a:lstStyle/>
          <a:p>
            <a:r>
              <a:rPr lang="ru-RU" kern="0" dirty="0">
                <a:solidFill>
                  <a:srgbClr val="D34F4A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экспериментирование</a:t>
            </a:r>
            <a:endParaRPr lang="ru-RU" dirty="0">
              <a:solidFill>
                <a:srgbClr val="D34F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69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4;p2">
            <a:extLst>
              <a:ext uri="{FF2B5EF4-FFF2-40B4-BE49-F238E27FC236}">
                <a16:creationId xmlns:a16="http://schemas.microsoft.com/office/drawing/2014/main" id="{BEC65286-F918-4C98-9C34-D2DCFF486D8B}"/>
              </a:ext>
            </a:extLst>
          </p:cNvPr>
          <p:cNvSpPr txBox="1">
            <a:spLocks/>
          </p:cNvSpPr>
          <p:nvPr/>
        </p:nvSpPr>
        <p:spPr>
          <a:xfrm>
            <a:off x="11569077" y="6277792"/>
            <a:ext cx="3280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8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id="{65F2AAAB-D197-4F47-928F-063C4059F423}"/>
              </a:ext>
            </a:extLst>
          </p:cNvPr>
          <p:cNvGrpSpPr/>
          <p:nvPr/>
        </p:nvGrpSpPr>
        <p:grpSpPr>
          <a:xfrm>
            <a:off x="0" y="-11505"/>
            <a:ext cx="9531625" cy="873551"/>
            <a:chOff x="721519" y="924567"/>
            <a:chExt cx="2808717" cy="625840"/>
          </a:xfrm>
        </p:grpSpPr>
        <p:sp>
          <p:nvSpPr>
            <p:cNvPr id="4" name="Arrow: Pentagon 45">
              <a:extLst>
                <a:ext uri="{FF2B5EF4-FFF2-40B4-BE49-F238E27FC236}">
                  <a16:creationId xmlns:a16="http://schemas.microsoft.com/office/drawing/2014/main" id="{D657C63D-6DE8-4755-B53B-0CB9DD5872E1}"/>
                </a:ext>
              </a:extLst>
            </p:cNvPr>
            <p:cNvSpPr/>
            <p:nvPr/>
          </p:nvSpPr>
          <p:spPr bwMode="auto">
            <a:xfrm>
              <a:off x="721519" y="1004485"/>
              <a:ext cx="2808717" cy="545922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5FB86BEE-ACE6-4EA5-B3D1-F36F83AFD248}"/>
                </a:ext>
              </a:extLst>
            </p:cNvPr>
            <p:cNvSpPr/>
            <p:nvPr/>
          </p:nvSpPr>
          <p:spPr bwMode="auto">
            <a:xfrm>
              <a:off x="721519" y="924567"/>
              <a:ext cx="2721105" cy="561669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400" b="1" dirty="0">
                  <a:solidFill>
                    <a:srgbClr val="FFFFFF">
                      <a:lumMod val="100000"/>
                    </a:srgbClr>
                  </a:solidFill>
                </a:rPr>
                <a:t>Проектное решение – образовательная ситуация</a:t>
              </a:r>
            </a:p>
          </p:txBody>
        </p:sp>
      </p:grpSp>
      <p:sp>
        <p:nvSpPr>
          <p:cNvPr id="6" name="Google Shape;112;p3">
            <a:extLst>
              <a:ext uri="{FF2B5EF4-FFF2-40B4-BE49-F238E27FC236}">
                <a16:creationId xmlns:a16="http://schemas.microsoft.com/office/drawing/2014/main" id="{AC9CA9E7-1F96-4388-AD45-FE4F76259A64}"/>
              </a:ext>
            </a:extLst>
          </p:cNvPr>
          <p:cNvSpPr/>
          <p:nvPr/>
        </p:nvSpPr>
        <p:spPr>
          <a:xfrm>
            <a:off x="0" y="0"/>
            <a:ext cx="688206" cy="762001"/>
          </a:xfrm>
          <a:prstGeom prst="roundRect">
            <a:avLst>
              <a:gd name="adj" fmla="val 6"/>
            </a:avLst>
          </a:prstGeom>
          <a:blipFill rotWithShape="1">
            <a:blip r:embed="rId2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074B0D6-7B96-44E1-92C6-29C6B0AEE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965" y="1857096"/>
            <a:ext cx="2921610" cy="2574175"/>
          </a:xfrm>
          <a:prstGeom prst="rect">
            <a:avLst/>
          </a:prstGeom>
        </p:spPr>
      </p:pic>
      <p:sp>
        <p:nvSpPr>
          <p:cNvPr id="20" name="Google Shape;271;p8">
            <a:extLst>
              <a:ext uri="{FF2B5EF4-FFF2-40B4-BE49-F238E27FC236}">
                <a16:creationId xmlns:a16="http://schemas.microsoft.com/office/drawing/2014/main" id="{F8F1DD1F-BB45-419E-95D9-1B2CF0DE6384}"/>
              </a:ext>
            </a:extLst>
          </p:cNvPr>
          <p:cNvSpPr/>
          <p:nvPr/>
        </p:nvSpPr>
        <p:spPr>
          <a:xfrm>
            <a:off x="2159232" y="2063670"/>
            <a:ext cx="1501806" cy="2424686"/>
          </a:xfrm>
          <a:prstGeom prst="rect">
            <a:avLst/>
          </a:prstGeom>
          <a:noFill/>
          <a:ln w="38100" cap="flat" cmpd="sng">
            <a:solidFill>
              <a:srgbClr val="4D5B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4BF2B869-2285-4CDA-BD4A-39AFDA89FA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9117" y="1862556"/>
            <a:ext cx="2684996" cy="2842449"/>
          </a:xfrm>
          <a:prstGeom prst="rect">
            <a:avLst/>
          </a:prstGeom>
        </p:spPr>
      </p:pic>
      <p:sp>
        <p:nvSpPr>
          <p:cNvPr id="22" name="Google Shape;275;p8">
            <a:extLst>
              <a:ext uri="{FF2B5EF4-FFF2-40B4-BE49-F238E27FC236}">
                <a16:creationId xmlns:a16="http://schemas.microsoft.com/office/drawing/2014/main" id="{D4F7DC99-5E5F-495D-8241-799815C1F22B}"/>
              </a:ext>
            </a:extLst>
          </p:cNvPr>
          <p:cNvSpPr/>
          <p:nvPr/>
        </p:nvSpPr>
        <p:spPr>
          <a:xfrm>
            <a:off x="9357450" y="2051528"/>
            <a:ext cx="1329902" cy="1279648"/>
          </a:xfrm>
          <a:prstGeom prst="rect">
            <a:avLst/>
          </a:prstGeom>
          <a:noFill/>
          <a:ln w="57150" cap="flat" cmpd="sng">
            <a:solidFill>
              <a:srgbClr val="D34F4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75;p8">
            <a:extLst>
              <a:ext uri="{FF2B5EF4-FFF2-40B4-BE49-F238E27FC236}">
                <a16:creationId xmlns:a16="http://schemas.microsoft.com/office/drawing/2014/main" id="{50DB042B-B4D6-4292-8DF7-6181A23AB0D2}"/>
              </a:ext>
            </a:extLst>
          </p:cNvPr>
          <p:cNvSpPr/>
          <p:nvPr/>
        </p:nvSpPr>
        <p:spPr>
          <a:xfrm>
            <a:off x="9357450" y="3448163"/>
            <a:ext cx="1373411" cy="1098231"/>
          </a:xfrm>
          <a:prstGeom prst="rect">
            <a:avLst/>
          </a:prstGeom>
          <a:noFill/>
          <a:ln w="57150" cap="flat" cmpd="sng">
            <a:solidFill>
              <a:srgbClr val="262D4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52;p7">
            <a:extLst>
              <a:ext uri="{FF2B5EF4-FFF2-40B4-BE49-F238E27FC236}">
                <a16:creationId xmlns:a16="http://schemas.microsoft.com/office/drawing/2014/main" id="{3B4DA268-8D09-4F84-8675-FA0AA2E6B0AB}"/>
              </a:ext>
            </a:extLst>
          </p:cNvPr>
          <p:cNvSpPr/>
          <p:nvPr/>
        </p:nvSpPr>
        <p:spPr>
          <a:xfrm>
            <a:off x="5154918" y="4780020"/>
            <a:ext cx="3089144" cy="508899"/>
          </a:xfrm>
          <a:prstGeom prst="wedgeRoundRectCallout">
            <a:avLst>
              <a:gd name="adj1" fmla="val 85264"/>
              <a:gd name="adj2" fmla="val -447529"/>
              <a:gd name="adj3" fmla="val 16667"/>
            </a:avLst>
          </a:prstGeom>
          <a:solidFill>
            <a:srgbClr val="D34F4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«Культура»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7" name="Google Shape;247;p7">
            <a:extLst>
              <a:ext uri="{FF2B5EF4-FFF2-40B4-BE49-F238E27FC236}">
                <a16:creationId xmlns:a16="http://schemas.microsoft.com/office/drawing/2014/main" id="{2472A9BA-4C61-44A4-B31E-31501F25A8F1}"/>
              </a:ext>
            </a:extLst>
          </p:cNvPr>
          <p:cNvSpPr/>
          <p:nvPr/>
        </p:nvSpPr>
        <p:spPr>
          <a:xfrm>
            <a:off x="1098717" y="4922646"/>
            <a:ext cx="3444363" cy="508898"/>
          </a:xfrm>
          <a:prstGeom prst="wedgeRoundRectCallout">
            <a:avLst>
              <a:gd name="adj1" fmla="val -2353"/>
              <a:gd name="adj2" fmla="val -134426"/>
              <a:gd name="adj3" fmla="val 16667"/>
            </a:avLst>
          </a:prstGeom>
          <a:solidFill>
            <a:srgbClr val="4D5B9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 «Моделирование»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9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8" name="Google Shape;249;p7">
            <a:extLst>
              <a:ext uri="{FF2B5EF4-FFF2-40B4-BE49-F238E27FC236}">
                <a16:creationId xmlns:a16="http://schemas.microsoft.com/office/drawing/2014/main" id="{180FA2AB-EB33-4A3D-BB36-8CCAD93303C5}"/>
              </a:ext>
            </a:extLst>
          </p:cNvPr>
          <p:cNvSpPr/>
          <p:nvPr/>
        </p:nvSpPr>
        <p:spPr>
          <a:xfrm>
            <a:off x="7040277" y="5725866"/>
            <a:ext cx="3086100" cy="508900"/>
          </a:xfrm>
          <a:prstGeom prst="wedgeRoundRectCallout">
            <a:avLst>
              <a:gd name="adj1" fmla="val 65611"/>
              <a:gd name="adj2" fmla="val -279007"/>
              <a:gd name="adj3" fmla="val 16667"/>
            </a:avLst>
          </a:prstGeom>
          <a:solidFill>
            <a:srgbClr val="262D4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«Жизнь»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9" name="Google Shape;267;p8">
            <a:extLst>
              <a:ext uri="{FF2B5EF4-FFF2-40B4-BE49-F238E27FC236}">
                <a16:creationId xmlns:a16="http://schemas.microsoft.com/office/drawing/2014/main" id="{3C68D3EC-424A-4C3C-8FE6-1E2B150D4C21}"/>
              </a:ext>
            </a:extLst>
          </p:cNvPr>
          <p:cNvSpPr txBox="1"/>
          <p:nvPr/>
        </p:nvSpPr>
        <p:spPr>
          <a:xfrm>
            <a:off x="4197748" y="1479523"/>
            <a:ext cx="3720034" cy="2690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262D49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Нет отдельных уроков</a:t>
            </a: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262D4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262D49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Тема проекта связана с дисциплинами</a:t>
            </a: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262D4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262D49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Общее пространство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262D4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Учителя совместно разрабатывают тему занятия  и задания к нему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262D4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Формирующее оценивание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b="1" i="0" u="none" strike="noStrike" kern="0" cap="none" spc="0" normalizeH="0" baseline="0" noProof="0" dirty="0">
              <a:ln>
                <a:noFill/>
              </a:ln>
              <a:solidFill>
                <a:srgbClr val="262D4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b="0" i="0" u="none" strike="noStrike" kern="0" cap="none" spc="0" normalizeH="0" baseline="0" noProof="0" dirty="0">
              <a:ln>
                <a:noFill/>
              </a:ln>
              <a:solidFill>
                <a:srgbClr val="262D49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b="0" i="0" u="none" strike="noStrike" kern="0" cap="none" spc="0" normalizeH="0" baseline="0" noProof="0" dirty="0">
              <a:ln>
                <a:noFill/>
              </a:ln>
              <a:solidFill>
                <a:srgbClr val="262D49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E26C7F-8501-4E94-9547-E735843ABBB5}"/>
              </a:ext>
            </a:extLst>
          </p:cNvPr>
          <p:cNvSpPr txBox="1"/>
          <p:nvPr/>
        </p:nvSpPr>
        <p:spPr>
          <a:xfrm>
            <a:off x="1098717" y="1297017"/>
            <a:ext cx="2448106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>
                <a:ln/>
                <a:solidFill>
                  <a:srgbClr val="A5A5A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Начальная школа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2031FF4-F16E-4056-8F92-72C236DDF207}"/>
              </a:ext>
            </a:extLst>
          </p:cNvPr>
          <p:cNvSpPr txBox="1"/>
          <p:nvPr/>
        </p:nvSpPr>
        <p:spPr>
          <a:xfrm>
            <a:off x="8150783" y="1354041"/>
            <a:ext cx="2162772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>
                <a:ln/>
                <a:solidFill>
                  <a:srgbClr val="A5A5A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Средняя школа</a:t>
            </a:r>
          </a:p>
        </p:txBody>
      </p:sp>
    </p:spTree>
    <p:extLst>
      <p:ext uri="{BB962C8B-B14F-4D97-AF65-F5344CB8AC3E}">
        <p14:creationId xmlns:p14="http://schemas.microsoft.com/office/powerpoint/2010/main" val="6131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4;p2">
            <a:extLst>
              <a:ext uri="{FF2B5EF4-FFF2-40B4-BE49-F238E27FC236}">
                <a16:creationId xmlns:a16="http://schemas.microsoft.com/office/drawing/2014/main" id="{BEC65286-F918-4C98-9C34-D2DCFF486D8B}"/>
              </a:ext>
            </a:extLst>
          </p:cNvPr>
          <p:cNvSpPr txBox="1">
            <a:spLocks/>
          </p:cNvSpPr>
          <p:nvPr/>
        </p:nvSpPr>
        <p:spPr>
          <a:xfrm>
            <a:off x="11509513" y="6277792"/>
            <a:ext cx="3876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Clr>
                <a:srgbClr val="000000"/>
              </a:buClr>
              <a:buSzPts val="1200"/>
              <a:buFont typeface="Arial"/>
              <a:buNone/>
              <a:defRPr/>
            </a:pPr>
            <a:fld id="{00000000-1234-1234-1234-123412341234}" type="slidenum">
              <a:rPr lang="ru-RU" sz="1200" kern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ts val="1200"/>
                <a:buFont typeface="Arial"/>
                <a:buNone/>
                <a:defRPr/>
              </a:pPr>
              <a:t>9</a:t>
            </a:fld>
            <a:endParaRPr lang="ru-RU" sz="1200" kern="0" dirty="0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组合 28">
            <a:extLst>
              <a:ext uri="{FF2B5EF4-FFF2-40B4-BE49-F238E27FC236}">
                <a16:creationId xmlns:a16="http://schemas.microsoft.com/office/drawing/2014/main" id="{65F2AAAB-D197-4F47-928F-063C4059F423}"/>
              </a:ext>
            </a:extLst>
          </p:cNvPr>
          <p:cNvGrpSpPr/>
          <p:nvPr/>
        </p:nvGrpSpPr>
        <p:grpSpPr>
          <a:xfrm>
            <a:off x="0" y="-11505"/>
            <a:ext cx="5128591" cy="876209"/>
            <a:chOff x="721519" y="924567"/>
            <a:chExt cx="2808717" cy="625840"/>
          </a:xfrm>
        </p:grpSpPr>
        <p:sp>
          <p:nvSpPr>
            <p:cNvPr id="4" name="Arrow: Pentagon 45">
              <a:extLst>
                <a:ext uri="{FF2B5EF4-FFF2-40B4-BE49-F238E27FC236}">
                  <a16:creationId xmlns:a16="http://schemas.microsoft.com/office/drawing/2014/main" id="{D657C63D-6DE8-4755-B53B-0CB9DD5872E1}"/>
                </a:ext>
              </a:extLst>
            </p:cNvPr>
            <p:cNvSpPr/>
            <p:nvPr/>
          </p:nvSpPr>
          <p:spPr bwMode="auto">
            <a:xfrm>
              <a:off x="721519" y="1004485"/>
              <a:ext cx="2808717" cy="545922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 defTabSz="1219170"/>
              <a:endParaRPr sz="24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5FB86BEE-ACE6-4EA5-B3D1-F36F83AFD248}"/>
                </a:ext>
              </a:extLst>
            </p:cNvPr>
            <p:cNvSpPr/>
            <p:nvPr/>
          </p:nvSpPr>
          <p:spPr bwMode="auto">
            <a:xfrm>
              <a:off x="721519" y="924567"/>
              <a:ext cx="2721105" cy="561669"/>
            </a:xfrm>
            <a:prstGeom prst="homePlate">
              <a:avLst/>
            </a:prstGeom>
            <a:solidFill>
              <a:srgbClr val="D34F4A"/>
            </a:solidFill>
            <a:ln w="19050">
              <a:noFill/>
              <a:round/>
            </a:ln>
          </p:spPr>
          <p:txBody>
            <a:bodyPr rot="0" spcFirstLastPara="0" vert="horz" wrap="square" lIns="121920" tIns="60960" rIns="121920" bIns="60960" anchor="ctr" anchorCtr="1" forceAA="0" compatLnSpc="1">
              <a:normAutofit/>
            </a:bodyPr>
            <a:lstStyle/>
            <a:p>
              <a:pPr algn="ctr" defTabSz="1219170"/>
              <a:r>
                <a:rPr lang="ru-RU" altLang="zh-CN" sz="2400" b="1" dirty="0">
                  <a:solidFill>
                    <a:srgbClr val="FFFFFF">
                      <a:lumMod val="100000"/>
                    </a:srgbClr>
                  </a:solidFill>
                </a:rPr>
                <a:t>Апробация</a:t>
              </a:r>
            </a:p>
          </p:txBody>
        </p:sp>
      </p:grpSp>
      <p:sp>
        <p:nvSpPr>
          <p:cNvPr id="6" name="Google Shape;112;p3">
            <a:extLst>
              <a:ext uri="{FF2B5EF4-FFF2-40B4-BE49-F238E27FC236}">
                <a16:creationId xmlns:a16="http://schemas.microsoft.com/office/drawing/2014/main" id="{AC9CA9E7-1F96-4388-AD45-FE4F76259A64}"/>
              </a:ext>
            </a:extLst>
          </p:cNvPr>
          <p:cNvSpPr/>
          <p:nvPr/>
        </p:nvSpPr>
        <p:spPr>
          <a:xfrm>
            <a:off x="0" y="0"/>
            <a:ext cx="688206" cy="762001"/>
          </a:xfrm>
          <a:prstGeom prst="roundRect">
            <a:avLst>
              <a:gd name="adj" fmla="val 6"/>
            </a:avLst>
          </a:prstGeom>
          <a:blipFill rotWithShape="1">
            <a:blip r:embed="rId2">
              <a:alphaModFix/>
            </a:blip>
            <a:stretch>
              <a:fillRect r="-1671480" b="-882704"/>
            </a:stretch>
          </a:blipFill>
          <a:ln w="9525" cap="flat" cmpd="sng">
            <a:solidFill>
              <a:srgbClr val="8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94;p9">
            <a:extLst>
              <a:ext uri="{FF2B5EF4-FFF2-40B4-BE49-F238E27FC236}">
                <a16:creationId xmlns:a16="http://schemas.microsoft.com/office/drawing/2014/main" id="{A5AE0C06-7E33-4EDF-BC42-FC319E226C60}"/>
              </a:ext>
            </a:extLst>
          </p:cNvPr>
          <p:cNvSpPr txBox="1"/>
          <p:nvPr/>
        </p:nvSpPr>
        <p:spPr>
          <a:xfrm>
            <a:off x="1655687" y="4629614"/>
            <a:ext cx="2188500" cy="13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25" name="Google Shape;296;p9">
            <a:extLst>
              <a:ext uri="{FF2B5EF4-FFF2-40B4-BE49-F238E27FC236}">
                <a16:creationId xmlns:a16="http://schemas.microsoft.com/office/drawing/2014/main" id="{EC14E7B9-B41F-4F1D-ACEC-F1ED60926015}"/>
              </a:ext>
            </a:extLst>
          </p:cNvPr>
          <p:cNvSpPr txBox="1"/>
          <p:nvPr/>
        </p:nvSpPr>
        <p:spPr>
          <a:xfrm>
            <a:off x="2749937" y="1073930"/>
            <a:ext cx="7040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/>
                <a:solidFill>
                  <a:srgbClr val="D34F4A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На базе ЧОУ СОШ «НАШИ ПЕНАТЫ» и «ОЛИМП Плюс»</a:t>
            </a:r>
            <a:endParaRPr kumimoji="0" sz="1400" b="1" i="0" u="none" strike="noStrike" kern="0" cap="none" spc="0" normalizeH="0" baseline="0" noProof="0" dirty="0">
              <a:ln/>
              <a:solidFill>
                <a:srgbClr val="D34F4A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98;p9">
            <a:extLst>
              <a:ext uri="{FF2B5EF4-FFF2-40B4-BE49-F238E27FC236}">
                <a16:creationId xmlns:a16="http://schemas.microsoft.com/office/drawing/2014/main" id="{A5BAD394-C7D4-4C81-B482-ED6DC01E601B}"/>
              </a:ext>
            </a:extLst>
          </p:cNvPr>
          <p:cNvSpPr txBox="1"/>
          <p:nvPr/>
        </p:nvSpPr>
        <p:spPr>
          <a:xfrm>
            <a:off x="6579251" y="2018355"/>
            <a:ext cx="4478423" cy="3965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1600" b="1" i="0" u="sng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Проект для  4 класса  «Моделирование елочной игрушки»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ru-RU" sz="1600" b="1" i="0" u="sng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Цель: 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cs typeface="Times New Roman" panose="02020603050405020304" pitchFamily="18" charset="0"/>
                <a:sym typeface="Arial"/>
              </a:rPr>
              <a:t>формирование конструктивного мышления и творческого воображения, нравственного воспитания через развитие художественно-эстетических способностей.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Взаимосвязь дисциплин: 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Литература, Окружающий мир, Математика, Технология, Музыка, Русский язык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cs typeface="Times New Roman" panose="02020603050405020304" pitchFamily="18" charset="0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Средства: 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исследование, проектирование, конструирование.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Метапредметные результаты: 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конструктивное мышление, планирование, воображение, сопоставление действий и результата и др.</a:t>
            </a:r>
            <a:endParaRPr kumimoji="0" sz="1600" b="1" i="0" u="sng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7" name="Google Shape;298;p9">
            <a:extLst>
              <a:ext uri="{FF2B5EF4-FFF2-40B4-BE49-F238E27FC236}">
                <a16:creationId xmlns:a16="http://schemas.microsoft.com/office/drawing/2014/main" id="{29063A51-3242-4B03-B369-135339B6ACBE}"/>
              </a:ext>
            </a:extLst>
          </p:cNvPr>
          <p:cNvSpPr txBox="1"/>
          <p:nvPr/>
        </p:nvSpPr>
        <p:spPr>
          <a:xfrm>
            <a:off x="827355" y="2096131"/>
            <a:ext cx="4478423" cy="389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1600" b="1" i="0" u="sng" strike="noStrike" kern="0" cap="none" spc="0" normalizeH="0" baseline="0" noProof="0" dirty="0">
                <a:ln>
                  <a:noFill/>
                </a:ln>
                <a:solidFill>
                  <a:srgbClr val="4D5B9C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Курс информационной безопасности для 2-4 классов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ru-RU" sz="1600" b="1" i="0" u="sng" strike="noStrike" kern="0" cap="none" spc="0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cs typeface="Times New Roman" panose="02020603050405020304" pitchFamily="18" charset="0"/>
                <a:sym typeface="Calibri"/>
              </a:rPr>
              <a:t>Цель: 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cs typeface="Times New Roman" panose="02020603050405020304" pitchFamily="18" charset="0"/>
                <a:sym typeface="Arial"/>
              </a:rPr>
              <a:t>формирование научного мировоззрения, освоения методов познания мира и развитие исследовательских способностей, подготовка обучающихся начальных классов к современным технически развитым условиям жизни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cs typeface="Times New Roman" panose="02020603050405020304" pitchFamily="18" charset="0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Взаимосвязь дисциплин:  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Окружающий мир, Информатика, Литература, ОБЖ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Средства: 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исследование, проектирование, экспериментирование.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Метапредметные результаты:  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ea typeface="Calibri"/>
                <a:cs typeface="Times New Roman" panose="02020603050405020304" pitchFamily="18" charset="0"/>
                <a:sym typeface="Calibri"/>
              </a:rPr>
              <a:t>коммуникация, самостоятельное решение жизненных задач и др.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555EA6CA-C9A4-47C4-B700-1E9DF27D54CB}"/>
              </a:ext>
            </a:extLst>
          </p:cNvPr>
          <p:cNvSpPr/>
          <p:nvPr/>
        </p:nvSpPr>
        <p:spPr>
          <a:xfrm>
            <a:off x="827355" y="1625451"/>
            <a:ext cx="4580366" cy="341740"/>
          </a:xfrm>
          <a:prstGeom prst="roundRect">
            <a:avLst>
              <a:gd name="adj" fmla="val 16667"/>
            </a:avLst>
          </a:prstGeom>
          <a:solidFill>
            <a:srgbClr val="4D5B9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«Жизнь»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9" name="Google Shape;247;p7">
            <a:extLst>
              <a:ext uri="{FF2B5EF4-FFF2-40B4-BE49-F238E27FC236}">
                <a16:creationId xmlns:a16="http://schemas.microsoft.com/office/drawing/2014/main" id="{AE1C01CE-BC24-4F34-BEB1-73EA4972B890}"/>
              </a:ext>
            </a:extLst>
          </p:cNvPr>
          <p:cNvSpPr/>
          <p:nvPr/>
        </p:nvSpPr>
        <p:spPr>
          <a:xfrm>
            <a:off x="6579251" y="1630882"/>
            <a:ext cx="4580366" cy="330877"/>
          </a:xfrm>
          <a:prstGeom prst="roundRect">
            <a:avLst>
              <a:gd name="adj" fmla="val 16667"/>
            </a:avLst>
          </a:prstGeom>
          <a:solidFill>
            <a:srgbClr val="606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Образовательная ситуация  «Моделирование»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9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340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OMEPPT，www.homeppt.com">
  <a:themeElements>
    <a:clrScheme name="自定义 237">
      <a:dk1>
        <a:srgbClr val="000000"/>
      </a:dk1>
      <a:lt1>
        <a:srgbClr val="FFFFFF"/>
      </a:lt1>
      <a:dk2>
        <a:srgbClr val="7B8989"/>
      </a:dk2>
      <a:lt2>
        <a:srgbClr val="F0F0F0"/>
      </a:lt2>
      <a:accent1>
        <a:srgbClr val="1EA6BB"/>
      </a:accent1>
      <a:accent2>
        <a:srgbClr val="9AACAF"/>
      </a:accent2>
      <a:accent3>
        <a:srgbClr val="1EA6BB"/>
      </a:accent3>
      <a:accent4>
        <a:srgbClr val="9AACAF"/>
      </a:accent4>
      <a:accent5>
        <a:srgbClr val="1EA6BB"/>
      </a:accent5>
      <a:accent6>
        <a:srgbClr val="9AACAF"/>
      </a:accent6>
      <a:hlink>
        <a:srgbClr val="1EA6BB"/>
      </a:hlink>
      <a:folHlink>
        <a:srgbClr val="9AACA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1193</Words>
  <Application>Microsoft Office PowerPoint</Application>
  <PresentationFormat>Широкоэкранный</PresentationFormat>
  <Paragraphs>197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等线</vt:lpstr>
      <vt:lpstr>微软雅黑</vt:lpstr>
      <vt:lpstr>宋体</vt:lpstr>
      <vt:lpstr>Arial</vt:lpstr>
      <vt:lpstr>Arial Black</vt:lpstr>
      <vt:lpstr>Calibri</vt:lpstr>
      <vt:lpstr>Times New Roman</vt:lpstr>
      <vt:lpstr>1_Тема Office</vt:lpstr>
      <vt:lpstr>1_HOMEPPT，www.homeppt.com</vt:lpstr>
      <vt:lpstr>Разработка образовательных практик реализации метапредметного подхода в общеобразовательных организациях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образовательных практик реализации метапредметного подхода в общеобразовательных организациях</dc:title>
  <dc:creator>admin</dc:creator>
  <cp:lastModifiedBy>Аэлита Громова</cp:lastModifiedBy>
  <cp:revision>65</cp:revision>
  <dcterms:created xsi:type="dcterms:W3CDTF">2020-11-29T18:30:52Z</dcterms:created>
  <dcterms:modified xsi:type="dcterms:W3CDTF">2021-04-11T07:50:14Z</dcterms:modified>
</cp:coreProperties>
</file>