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Black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i8JxpNFKlCZ58CXqQDuSCzeqYo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Black-bold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Roboto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855e056a5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e855e056a5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855e056a5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e855e056a5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855e056a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e855e056a5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855e056a5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e855e056a5_0_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855e056a5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e855e056a5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855e056a5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e855e056a5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e855e056a5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e855e056a5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855e056a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e855e056a5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855e056a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2e855e056a5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855e056a5_0_2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855e056a5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855e056a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2e855e056a5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855e056a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e855e056a5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855e056a5_0_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e855e056a5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e855e056a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e855e056a5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855e056a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e855e056a5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16" name="Google Shape;1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2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28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9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11" name="Google Shape;11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uno.com/song/9cb522c7-73f4-4d1f-8915-a10f737d96e0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uno.com/invite/@conflagrantwizard650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uno.com/song/3c15481e-3179-4658-9569-b701e0596b0a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20" Type="http://schemas.openxmlformats.org/officeDocument/2006/relationships/image" Target="../media/image27.png"/><Relationship Id="rId11" Type="http://schemas.openxmlformats.org/officeDocument/2006/relationships/hyperlink" Target="https://ds.1sept.ru/" TargetMode="External"/><Relationship Id="rId10" Type="http://schemas.openxmlformats.org/officeDocument/2006/relationships/image" Target="../media/image18.png"/><Relationship Id="rId13" Type="http://schemas.openxmlformats.org/officeDocument/2006/relationships/hyperlink" Target="https://urok.1sept.ru/" TargetMode="External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.me/pervoesent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vk.com/digital.september" TargetMode="External"/><Relationship Id="rId15" Type="http://schemas.openxmlformats.org/officeDocument/2006/relationships/hyperlink" Target="https://video.1sept.ru/" TargetMode="External"/><Relationship Id="rId14" Type="http://schemas.openxmlformats.org/officeDocument/2006/relationships/image" Target="../media/image20.png"/><Relationship Id="rId17" Type="http://schemas.openxmlformats.org/officeDocument/2006/relationships/hyperlink" Target="https://1sept.ru/" TargetMode="External"/><Relationship Id="rId16" Type="http://schemas.openxmlformats.org/officeDocument/2006/relationships/image" Target="../media/image14.png"/><Relationship Id="rId5" Type="http://schemas.openxmlformats.org/officeDocument/2006/relationships/hyperlink" Target="https://ok.ru/digital.september" TargetMode="External"/><Relationship Id="rId19" Type="http://schemas.openxmlformats.org/officeDocument/2006/relationships/hyperlink" Target="https://edu.1sept.ru/" TargetMode="External"/><Relationship Id="rId6" Type="http://schemas.openxmlformats.org/officeDocument/2006/relationships/image" Target="../media/image26.png"/><Relationship Id="rId18" Type="http://schemas.openxmlformats.org/officeDocument/2006/relationships/image" Target="../media/image22.png"/><Relationship Id="rId7" Type="http://schemas.openxmlformats.org/officeDocument/2006/relationships/hyperlink" Target="https://www.youtube.com/user/PervoeSentyabrya" TargetMode="External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uno.com/song/e5b983d9-b874-485d-b34c-584b433f0c31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259"/>
              <a:t>Песни в обучении английскому языку: </a:t>
            </a:r>
            <a:endParaRPr sz="3259"/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990"/>
              <a:buNone/>
            </a:pPr>
            <a:r>
              <a:rPr lang="ru-RU" sz="3259"/>
              <a:t>как использовать и как создавать с помощью нейросетей</a:t>
            </a:r>
            <a:endParaRPr sz="3259"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371600" y="3547950"/>
            <a:ext cx="6400800" cy="6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ct val="37390"/>
              <a:buNone/>
            </a:pPr>
            <a:r>
              <a:rPr lang="ru-RU" sz="2280"/>
              <a:t>А.В. Конобеев, главный редактор издательства “Титул”, академический директор Умскул, ст.н.с. ИСРО РАО, доцент МПГУ</a:t>
            </a:r>
            <a:endParaRPr sz="228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e855e056a5_0_7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0" name="Google Shape;150;g2e855e056a5_0_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506018"/>
            <a:ext cx="3240300" cy="43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e855e056a5_0_7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3207" y="506022"/>
            <a:ext cx="3181800" cy="43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855e056a5_0_8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7" name="Google Shape;157;g2e855e056a5_0_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383" y="555526"/>
            <a:ext cx="3192600" cy="42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e855e056a5_0_8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0765" y="526884"/>
            <a:ext cx="3192600" cy="43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855e056a5_0_60"/>
          <p:cNvSpPr txBox="1"/>
          <p:nvPr>
            <p:ph type="title"/>
          </p:nvPr>
        </p:nvSpPr>
        <p:spPr>
          <a:xfrm>
            <a:off x="2966000" y="205975"/>
            <a:ext cx="5720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Что получилось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g2e855e056a5_0_60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https://suno.com/song/9cb522c7-73f4-4d1f-8915-a10f737d96e0</a:t>
            </a:r>
            <a:r>
              <a:rPr lang="ru-RU"/>
              <a:t> </a:t>
            </a:r>
            <a:endParaRPr/>
          </a:p>
        </p:txBody>
      </p:sp>
      <p:sp>
        <p:nvSpPr>
          <p:cNvPr id="165" name="Google Shape;165;g2e855e056a5_0_60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g2e855e056a5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975" y="1481725"/>
            <a:ext cx="2881925" cy="28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855e056a5_0_172"/>
          <p:cNvSpPr txBox="1"/>
          <p:nvPr>
            <p:ph type="title"/>
          </p:nvPr>
        </p:nvSpPr>
        <p:spPr>
          <a:xfrm>
            <a:off x="2966000" y="205975"/>
            <a:ext cx="5720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Как создать свою песню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" name="Google Shape;172;g2e855e056a5_0_172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/>
              <a:t>Нейросети помогут написать песни на английском языке. Используем бесплатную нейросеть suno.ai: </a:t>
            </a:r>
            <a:r>
              <a:rPr lang="ru-RU" sz="21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https://suno.com/invite/@conflagrantwizard650</a:t>
            </a:r>
            <a:r>
              <a:rPr lang="ru-RU" sz="2100"/>
              <a:t>  </a:t>
            </a:r>
            <a:endParaRPr/>
          </a:p>
        </p:txBody>
      </p:sp>
      <p:sp>
        <p:nvSpPr>
          <p:cNvPr id="173" name="Google Shape;173;g2e855e056a5_0_172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g2e855e056a5_0_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5850" y="1475350"/>
            <a:ext cx="2372425" cy="237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855e056a5_0_180"/>
          <p:cNvSpPr txBox="1"/>
          <p:nvPr>
            <p:ph type="title"/>
          </p:nvPr>
        </p:nvSpPr>
        <p:spPr>
          <a:xfrm>
            <a:off x="2272500" y="205975"/>
            <a:ext cx="6414300" cy="49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659">
                <a:solidFill>
                  <a:schemeClr val="lt1"/>
                </a:solidFill>
              </a:rPr>
              <a:t>Создаем песню на любую тему</a:t>
            </a:r>
            <a:endParaRPr sz="3659">
              <a:solidFill>
                <a:schemeClr val="lt1"/>
              </a:solidFill>
            </a:endParaRPr>
          </a:p>
        </p:txBody>
      </p:sp>
      <p:sp>
        <p:nvSpPr>
          <p:cNvPr id="180" name="Google Shape;180;g2e855e056a5_0_180"/>
          <p:cNvSpPr txBox="1"/>
          <p:nvPr>
            <p:ph idx="1" type="body"/>
          </p:nvPr>
        </p:nvSpPr>
        <p:spPr>
          <a:xfrm>
            <a:off x="628650" y="1369225"/>
            <a:ext cx="28500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ct val="100000"/>
              <a:buChar char="●"/>
            </a:pPr>
            <a:r>
              <a:rPr lang="ru-RU" sz="1800">
                <a:solidFill>
                  <a:srgbClr val="5F6368"/>
                </a:solidFill>
                <a:latin typeface="Arial"/>
                <a:ea typeface="Arial"/>
                <a:cs typeface="Arial"/>
                <a:sym typeface="Arial"/>
              </a:rPr>
              <a:t>дать максимально конкретный промт</a:t>
            </a:r>
            <a:endParaRPr sz="1800">
              <a:solidFill>
                <a:srgbClr val="5F63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ct val="100000"/>
              <a:buChar char="●"/>
            </a:pPr>
            <a:r>
              <a:rPr lang="ru-RU" sz="1800">
                <a:solidFill>
                  <a:srgbClr val="5F6368"/>
                </a:solidFill>
                <a:latin typeface="Arial"/>
                <a:ea typeface="Arial"/>
                <a:cs typeface="Arial"/>
                <a:sym typeface="Arial"/>
              </a:rPr>
              <a:t>описать настроение (inspiring, upbeat, lyrical, romantic, melodic, anthemic etc)</a:t>
            </a:r>
            <a:endParaRPr sz="1800">
              <a:solidFill>
                <a:srgbClr val="5F63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ct val="100000"/>
              <a:buChar char="●"/>
            </a:pPr>
            <a:r>
              <a:rPr lang="ru-RU" sz="1800">
                <a:solidFill>
                  <a:srgbClr val="5F6368"/>
                </a:solidFill>
                <a:latin typeface="Arial"/>
                <a:ea typeface="Arial"/>
                <a:cs typeface="Arial"/>
                <a:sym typeface="Arial"/>
              </a:rPr>
              <a:t>описать стиль или жанр (rock ballad, reggae, blues, laid-back soft rock, rap etc)</a:t>
            </a:r>
            <a:endParaRPr sz="1800">
              <a:solidFill>
                <a:srgbClr val="5F63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ct val="100000"/>
              <a:buChar char="●"/>
            </a:pPr>
            <a:r>
              <a:rPr lang="ru-RU" sz="1800">
                <a:solidFill>
                  <a:srgbClr val="5F6368"/>
                </a:solidFill>
                <a:latin typeface="Arial"/>
                <a:ea typeface="Arial"/>
                <a:cs typeface="Arial"/>
                <a:sym typeface="Arial"/>
              </a:rPr>
              <a:t>нельзя написать “в стиле такого-то певца”</a:t>
            </a:r>
            <a:endParaRPr sz="1800">
              <a:solidFill>
                <a:srgbClr val="5F63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e855e056a5_0_180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g2e855e056a5_0_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7690" y="1369225"/>
            <a:ext cx="4661986" cy="3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855e056a5_0_187"/>
          <p:cNvSpPr txBox="1"/>
          <p:nvPr>
            <p:ph type="title"/>
          </p:nvPr>
        </p:nvSpPr>
        <p:spPr>
          <a:xfrm>
            <a:off x="2431425" y="0"/>
            <a:ext cx="3690600" cy="126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259">
                <a:solidFill>
                  <a:schemeClr val="lt1"/>
                </a:solidFill>
              </a:rPr>
              <a:t>С</a:t>
            </a:r>
            <a:r>
              <a:rPr lang="ru-RU" sz="3259">
                <a:solidFill>
                  <a:schemeClr val="lt1"/>
                </a:solidFill>
              </a:rPr>
              <a:t>оздаем песню </a:t>
            </a:r>
            <a:endParaRPr sz="3259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259"/>
              <a:t>о России</a:t>
            </a:r>
            <a:endParaRPr sz="3259"/>
          </a:p>
        </p:txBody>
      </p:sp>
      <p:sp>
        <p:nvSpPr>
          <p:cNvPr id="188" name="Google Shape;188;g2e855e056a5_0_187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solidFill>
                  <a:srgbClr val="5F6368"/>
                </a:solidFill>
                <a:latin typeface="Arial"/>
                <a:ea typeface="Arial"/>
                <a:cs typeface="Arial"/>
                <a:sym typeface="Arial"/>
              </a:rPr>
              <a:t>Примеры промтов и результаты:</a:t>
            </a:r>
            <a:endParaRPr sz="1400">
              <a:solidFill>
                <a:srgbClr val="5F63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solidFill>
                  <a:srgbClr val="5F6368"/>
                </a:solidFill>
                <a:latin typeface="Arial"/>
                <a:ea typeface="Arial"/>
                <a:cs typeface="Arial"/>
                <a:sym typeface="Arial"/>
              </a:rPr>
              <a:t>cinematic orchestral song about the beauty and power of Russia - </a:t>
            </a:r>
            <a:r>
              <a:rPr lang="ru-RU" sz="1100" u="sng">
                <a:solidFill>
                  <a:srgbClr val="1E88E5"/>
                </a:solidFill>
                <a:highlight>
                  <a:srgbClr val="E8F0FE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https://suno.com/song/3c15481e-3179-4658-9569-b701e0596b0a</a:t>
            </a:r>
            <a:r>
              <a:rPr lang="ru-RU" sz="1100">
                <a:solidFill>
                  <a:srgbClr val="3C4043"/>
                </a:solidFill>
                <a:highlight>
                  <a:srgbClr val="E8F0FE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9" name="Google Shape;189;g2e855e056a5_0_187"/>
          <p:cNvSpPr txBox="1"/>
          <p:nvPr>
            <p:ph idx="2" type="body"/>
          </p:nvPr>
        </p:nvSpPr>
        <p:spPr>
          <a:xfrm>
            <a:off x="6121850" y="218500"/>
            <a:ext cx="2393400" cy="460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1" lang="ru-RU" sz="1390">
                <a:highlight>
                  <a:srgbClr val="E8F0FE"/>
                </a:highlight>
                <a:latin typeface="Arial"/>
                <a:ea typeface="Arial"/>
                <a:cs typeface="Arial"/>
                <a:sym typeface="Arial"/>
              </a:rPr>
              <a:t>Russian Rhapsody</a:t>
            </a:r>
            <a:endParaRPr sz="970">
              <a:highlight>
                <a:srgbClr val="E8F0FE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rgbClr val="E8F0FE"/>
                </a:highlight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Verse]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Majestic land of grandeur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Russia so divine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 tapestry of beauty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Where nature's wonders shine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From snow-capped mountains high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To golden fields below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This land of strength and power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 sight to make us glow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[Verse 2]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Moscow's sparkling lights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They dance along the sky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 symphony of colors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As night begins to fly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Volga's mighty river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Flowing strong and free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 symbol of resilience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For all the world to see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[Chorus]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 Russia's heart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power grows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 nation strong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Its spirit knows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From east to west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beauty shows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 Russia's soul</a:t>
            </a:r>
            <a:endParaRPr sz="127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passion flows</a:t>
            </a:r>
            <a:endParaRPr sz="2200"/>
          </a:p>
        </p:txBody>
      </p:sp>
      <p:pic>
        <p:nvPicPr>
          <p:cNvPr id="190" name="Google Shape;190;g2e855e056a5_0_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525" y="2326125"/>
            <a:ext cx="2268525" cy="22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855e056a5_0_194"/>
          <p:cNvSpPr txBox="1"/>
          <p:nvPr>
            <p:ph type="title"/>
          </p:nvPr>
        </p:nvSpPr>
        <p:spPr>
          <a:xfrm>
            <a:off x="2431425" y="205975"/>
            <a:ext cx="6255300" cy="4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659">
                <a:solidFill>
                  <a:schemeClr val="lt1"/>
                </a:solidFill>
              </a:rPr>
              <a:t>Создаем песни на свои стихи</a:t>
            </a:r>
            <a:endParaRPr sz="3659">
              <a:solidFill>
                <a:schemeClr val="lt1"/>
              </a:solidFill>
            </a:endParaRPr>
          </a:p>
        </p:txBody>
      </p:sp>
      <p:sp>
        <p:nvSpPr>
          <p:cNvPr id="196" name="Google Shape;196;g2e855e056a5_0_194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ru-RU"/>
              <a:t>Выбираем Custom, вводим в окошко текст, или ключевые слова и Generate lyrics,  описываем стиль музыки, вводим название песни и нажимаем Create. Нейросеть напишет музыку и запишет песню.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ru-RU"/>
              <a:t>При выборе Instrumental вы получите только инструментальную версию.</a:t>
            </a:r>
            <a:endParaRPr/>
          </a:p>
        </p:txBody>
      </p:sp>
      <p:sp>
        <p:nvSpPr>
          <p:cNvPr id="197" name="Google Shape;197;g2e855e056a5_0_194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g2e855e056a5_0_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100" y="1369225"/>
            <a:ext cx="3686301" cy="35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855e056a5_0_55"/>
          <p:cNvSpPr txBox="1"/>
          <p:nvPr>
            <p:ph type="title"/>
          </p:nvPr>
        </p:nvSpPr>
        <p:spPr>
          <a:xfrm>
            <a:off x="2474750" y="205975"/>
            <a:ext cx="6212100" cy="39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Давайте потренируемся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4" name="Google Shape;204;g2e855e056a5_0_55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16">
                <a:latin typeface="Times New Roman"/>
                <a:ea typeface="Times New Roman"/>
                <a:cs typeface="Times New Roman"/>
                <a:sym typeface="Times New Roman"/>
              </a:rPr>
              <a:t>He speaks  Spanish and I don’t,</a:t>
            </a:r>
            <a:endParaRPr b="1"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16">
                <a:latin typeface="Times New Roman"/>
                <a:ea typeface="Times New Roman"/>
                <a:cs typeface="Times New Roman"/>
                <a:sym typeface="Times New Roman"/>
              </a:rPr>
              <a:t>And I don’t and I don’t.</a:t>
            </a:r>
            <a:endParaRPr b="1"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16">
                <a:latin typeface="Times New Roman"/>
                <a:ea typeface="Times New Roman"/>
                <a:cs typeface="Times New Roman"/>
                <a:sym typeface="Times New Roman"/>
              </a:rPr>
              <a:t>He plays tennis and I don’t,</a:t>
            </a:r>
            <a:endParaRPr b="1"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16">
                <a:latin typeface="Times New Roman"/>
                <a:ea typeface="Times New Roman"/>
                <a:cs typeface="Times New Roman"/>
                <a:sym typeface="Times New Roman"/>
              </a:rPr>
              <a:t>And I don’t and I don’t.</a:t>
            </a:r>
            <a:endParaRPr b="1"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16">
                <a:latin typeface="Times New Roman"/>
                <a:ea typeface="Times New Roman"/>
                <a:cs typeface="Times New Roman"/>
                <a:sym typeface="Times New Roman"/>
              </a:rPr>
              <a:t>He likes parrots and I don’t,</a:t>
            </a:r>
            <a:endParaRPr b="1"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16">
                <a:latin typeface="Times New Roman"/>
                <a:ea typeface="Times New Roman"/>
                <a:cs typeface="Times New Roman"/>
                <a:sym typeface="Times New Roman"/>
              </a:rPr>
              <a:t>And I don’t and I don’t.</a:t>
            </a:r>
            <a:endParaRPr b="1"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16">
                <a:latin typeface="Times New Roman"/>
                <a:ea typeface="Times New Roman"/>
                <a:cs typeface="Times New Roman"/>
                <a:sym typeface="Times New Roman"/>
              </a:rPr>
              <a:t>He eats carrots and I don’t,</a:t>
            </a:r>
            <a:endParaRPr b="1"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16">
                <a:latin typeface="Times New Roman"/>
                <a:ea typeface="Times New Roman"/>
                <a:cs typeface="Times New Roman"/>
                <a:sym typeface="Times New Roman"/>
              </a:rPr>
              <a:t>And I don’t and I don’t.</a:t>
            </a:r>
            <a:endParaRPr b="1"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16">
                <a:latin typeface="Times New Roman"/>
                <a:ea typeface="Times New Roman"/>
                <a:cs typeface="Times New Roman"/>
                <a:sym typeface="Times New Roman"/>
              </a:rPr>
              <a:t>But he doesn’t watch TV,</a:t>
            </a:r>
            <a:endParaRPr b="1"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16">
                <a:latin typeface="Times New Roman"/>
                <a:ea typeface="Times New Roman"/>
                <a:cs typeface="Times New Roman"/>
                <a:sym typeface="Times New Roman"/>
              </a:rPr>
              <a:t>And he doesn’t sing,</a:t>
            </a:r>
            <a:endParaRPr b="1"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16">
                <a:latin typeface="Times New Roman"/>
                <a:ea typeface="Times New Roman"/>
                <a:cs typeface="Times New Roman"/>
                <a:sym typeface="Times New Roman"/>
              </a:rPr>
              <a:t>And he doesn’t like to ski,</a:t>
            </a:r>
            <a:endParaRPr b="1"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16">
                <a:latin typeface="Times New Roman"/>
                <a:ea typeface="Times New Roman"/>
                <a:cs typeface="Times New Roman"/>
                <a:sym typeface="Times New Roman"/>
              </a:rPr>
              <a:t>It’s a risky thing.</a:t>
            </a:r>
            <a:endParaRPr b="1"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16">
                <a:latin typeface="Times New Roman"/>
                <a:ea typeface="Times New Roman"/>
                <a:cs typeface="Times New Roman"/>
                <a:sym typeface="Times New Roman"/>
              </a:rPr>
              <a:t>And he doesn’t like to swim.</a:t>
            </a:r>
            <a:endParaRPr b="1"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16">
                <a:latin typeface="Times New Roman"/>
                <a:ea typeface="Times New Roman"/>
                <a:cs typeface="Times New Roman"/>
                <a:sym typeface="Times New Roman"/>
              </a:rPr>
              <a:t>Do you agree with me or him?</a:t>
            </a:r>
            <a:endParaRPr b="1" sz="3416"/>
          </a:p>
        </p:txBody>
      </p:sp>
      <p:sp>
        <p:nvSpPr>
          <p:cNvPr id="205" name="Google Shape;205;g2e855e056a5_0_55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g2e855e056a5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3550" y="1626200"/>
            <a:ext cx="2677025" cy="26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9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descr="Group 39883(1).png" id="212" name="Google Shape;212;p19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87.png" id="213" name="Google Shape;213;p19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86.png" id="214" name="Google Shape;214;p19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90.png" id="215" name="Google Shape;215;p19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19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социальные сети</a:t>
            </a:r>
            <a:endParaRPr/>
          </a:p>
        </p:txBody>
      </p:sp>
      <p:grpSp>
        <p:nvGrpSpPr>
          <p:cNvPr id="217" name="Google Shape;217;p19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18" name="Google Shape;218;p19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descr="логошвц 1.png" id="219" name="Google Shape;219;p19">
                <a:hlinkClick r:id="rId11"/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oup.png" id="220" name="Google Shape;220;p19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1вебинары 1.png" id="221" name="Google Shape;221;p19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2" name="Google Shape;222;p19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descr="logo 3.png" id="223" name="Google Shape;223;p19">
                <a:hlinkClick r:id="rId17"/>
              </p:cNvPr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 2.png" id="224" name="Google Shape;224;p19">
                <a:hlinkClick r:id="rId19"/>
              </p:cNvPr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855e056a5_0_35"/>
          <p:cNvSpPr txBox="1"/>
          <p:nvPr>
            <p:ph type="title"/>
          </p:nvPr>
        </p:nvSpPr>
        <p:spPr>
          <a:xfrm>
            <a:off x="2518100" y="205975"/>
            <a:ext cx="6168600" cy="4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Для чего пригодятся песни?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3" name="Google Shape;93;g2e855e056a5_0_3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Для чего можно использовать песни на уроках английского языка?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Как можно использовать? Только петь?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Где взять подходящие песни и как создать свои?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2518100" y="205975"/>
            <a:ext cx="6168600" cy="4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Работа над аудированием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слушаем и </a:t>
            </a:r>
            <a:r>
              <a:rPr lang="ru-RU"/>
              <a:t>заполняем</a:t>
            </a:r>
            <a:r>
              <a:rPr lang="ru-RU"/>
              <a:t> пропуски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диктант: записываем текст песни (от фраз до строчек, чем выше уровень учеников - тем больше пишем)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разрезаем текст на строки, просим учеников восстановить их порядок, прослушав песню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855e056a5_0_27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e855e056a5_0_278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e855e056a5_0_278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g2e855e056a5_0_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300" y="371400"/>
            <a:ext cx="4138450" cy="40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e855e056a5_0_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724" y="1040025"/>
            <a:ext cx="2579382" cy="35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855e056a5_0_40"/>
          <p:cNvSpPr txBox="1"/>
          <p:nvPr>
            <p:ph type="title"/>
          </p:nvPr>
        </p:nvSpPr>
        <p:spPr>
          <a:xfrm>
            <a:off x="2518100" y="205975"/>
            <a:ext cx="6168600" cy="4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Работа над лексикой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g2e855e056a5_0_4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находим рифмующиеся слова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ученики выделяют новую лексику в тексте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соотносим слова из песни и определения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выводим значение незнакомых слов из контекста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855e056a5_0_45"/>
          <p:cNvSpPr txBox="1"/>
          <p:nvPr>
            <p:ph type="title"/>
          </p:nvPr>
        </p:nvSpPr>
        <p:spPr>
          <a:xfrm>
            <a:off x="2518100" y="205975"/>
            <a:ext cx="6168600" cy="4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Работа над говорением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g2e855e056a5_0_4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слушаем и поем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слушаем и заменяем слова, чтобы </a:t>
            </a:r>
            <a:r>
              <a:rPr lang="ru-RU"/>
              <a:t>изменить</a:t>
            </a:r>
            <a:r>
              <a:rPr lang="ru-RU"/>
              <a:t> сюжет или смысл песни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используем как discussion starter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расширяем текст - придумываем куплет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меняем текст песни, включая личный опыт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создаем свой текст по образцу песни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превращаем песню в рассказ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855e056a5_0_28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e855e056a5_0_28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g2e855e056a5_0_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0078" y="851875"/>
            <a:ext cx="5746726" cy="356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e855e056a5_0_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488" y="1049550"/>
            <a:ext cx="2695575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855e056a5_0_3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Как создать свою песню?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g2e855e056a5_0_30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ru-RU"/>
              <a:t>Послушайте песню Holiday plans </a:t>
            </a:r>
            <a:r>
              <a:rPr lang="ru-RU" sz="3200" u="sng">
                <a:solidFill>
                  <a:schemeClr val="hlink"/>
                </a:solidFill>
                <a:hlinkClick r:id="rId3"/>
              </a:rPr>
              <a:t>https://suno.com/song/e5b983d9-b874-485d-b34c-584b433f0c31</a:t>
            </a:r>
            <a:r>
              <a:rPr lang="ru-RU" sz="3200"/>
              <a:t> </a:t>
            </a:r>
            <a:endParaRPr/>
          </a:p>
        </p:txBody>
      </p:sp>
      <p:sp>
        <p:nvSpPr>
          <p:cNvPr id="135" name="Google Shape;135;g2e855e056a5_0_30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g2e855e056a5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5375" y="1483500"/>
            <a:ext cx="2827800" cy="28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855e056a5_0_65"/>
          <p:cNvSpPr txBox="1"/>
          <p:nvPr>
            <p:ph type="title"/>
          </p:nvPr>
        </p:nvSpPr>
        <p:spPr>
          <a:xfrm>
            <a:off x="2677025" y="205975"/>
            <a:ext cx="6009900" cy="4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Создано нейросетью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2" name="Google Shape;142;g2e855e056a5_0_65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Тематика школьной программы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Упражнения на понимание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Отработка лексики и грамматики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Опоры для развития памяти</a:t>
            </a:r>
            <a:endParaRPr/>
          </a:p>
        </p:txBody>
      </p:sp>
      <p:sp>
        <p:nvSpPr>
          <p:cNvPr id="143" name="Google Shape;143;g2e855e056a5_0_65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Кауфман М. Ю. и др. Учебное пособие. Английский в стихах в школе и дома. QR-код для аудио. Английский язык" id="144" name="Google Shape;144;g2e855e056a5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7004" y="1200151"/>
            <a:ext cx="2460992" cy="339447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2023-03-27T17:12:42Z</dcterms:created>
  <dc:creator>cheba</dc:creator>
</cp:coreProperties>
</file>