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61" r:id="rId5"/>
    <p:sldId id="292" r:id="rId6"/>
    <p:sldId id="293" r:id="rId7"/>
    <p:sldId id="294" r:id="rId8"/>
    <p:sldId id="295" r:id="rId9"/>
    <p:sldId id="300" r:id="rId10"/>
    <p:sldId id="301" r:id="rId11"/>
    <p:sldId id="302" r:id="rId12"/>
    <p:sldId id="303" r:id="rId13"/>
    <p:sldId id="305" r:id="rId14"/>
    <p:sldId id="313" r:id="rId15"/>
    <p:sldId id="268" r:id="rId16"/>
    <p:sldId id="318" r:id="rId17"/>
    <p:sldId id="320" r:id="rId18"/>
    <p:sldId id="314" r:id="rId19"/>
    <p:sldId id="315" r:id="rId20"/>
    <p:sldId id="316" r:id="rId21"/>
    <p:sldId id="317" r:id="rId22"/>
    <p:sldId id="319" r:id="rId23"/>
    <p:sldId id="284" r:id="rId24"/>
    <p:sldId id="322" r:id="rId25"/>
    <p:sldId id="321" r:id="rId26"/>
    <p:sldId id="323" r:id="rId27"/>
    <p:sldId id="324" r:id="rId28"/>
    <p:sldId id="326" r:id="rId29"/>
    <p:sldId id="325" r:id="rId30"/>
    <p:sldId id="327" r:id="rId31"/>
    <p:sldId id="259" r:id="rId32"/>
    <p:sldId id="310" r:id="rId33"/>
    <p:sldId id="309" r:id="rId34"/>
    <p:sldId id="311" r:id="rId35"/>
    <p:sldId id="312" r:id="rId36"/>
    <p:sldId id="306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s.mosedu.ru/?mes_lib=stsenarij-uro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s.mosedu.ru/?mes_lib=stsenarij-uro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hel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chebnik.mos.ru/apps?os=window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subject/MESh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130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1303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130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1305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os.ru/authority/documents/doc/3733422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chebnik.mos.ru/help/stats/whatismes/competition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yc1571sz.mskobr.ru/files/%D0%A0%D0%95%D0%A8%D0%95%D0%9D%D0%98%D0%95%20%D0%93%D0%90%D0%9A%20%D0%BE%D1%82%2028.03.20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s.mosedu.ru/?mes_lib=stsenarij-uro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5526"/>
            <a:ext cx="828092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«Создание </a:t>
            </a:r>
            <a:r>
              <a:rPr lang="ru-RU" sz="2800" b="1" dirty="0"/>
              <a:t>успешных уроков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Московской электронной </a:t>
            </a:r>
            <a:r>
              <a:rPr lang="ru-RU" sz="2800" b="1" dirty="0" smtClean="0"/>
              <a:t>школе» </a:t>
            </a:r>
          </a:p>
          <a:p>
            <a:pPr algn="ctr"/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 команды 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эдьютоне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«Командная работа в МЭШ»,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грантополучатель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вклад в развитие проекта «Московская электронная школа», победитель Третьего Всероссийского конкурса 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iУчитель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!», победитель Всероссийского конкурса «Открытое образование в открытой среде», победитель Фестиваля методических идей «Учим и учимся в МЭШ», автор-разработчик интерактивных уроков для проекта «Российская электронная школа», учитель начальных классов ГБОУ г. Москвы «Школа имени В.В. Маяковского»,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 Маргарита Геннадьевна</a:t>
            </a:r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Фестиваля методических идей «Учим и учимся в Московской электронной школе», автор-разработчик интерактивных уроков для проекта «Московская электронная школа»,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пособий издательства «Интеллект-Центр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0"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г. Москвы «Школа имени В.В. Маяковского», учитель высшей категории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765353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требования к материалам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98019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задания, связанного с регионом проживания обучающихся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заданий, связанных с представленными элементами контента (изображение, видео, аудио)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заданий, обеспечивающих применение полученных знаний в практической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797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765353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требования к материалам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77966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заданий, позволяющих организовать групповую деятельность учащихся и коммуникацию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заданий на самопроверку после каждого содержательного блока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не менее одного задания междисциплинарного характера (по возможности)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765353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требования к материалам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39" y="1560334"/>
            <a:ext cx="6879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отсутствуют фактические и логические ошибки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материала не противоречит положениям Федерального закона от 29.12.10 №436-ФЗ «О защите детей от информации, причиняющей вред их здоровью и развитию» (отсутствие информации, побуждающей детей к совершению действий, представляющих угрозу их жизни или здоровью)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способствует толерантному отношению к представителям различных религиозных, эстетических и культурных групп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препятствует межнациональному и межконфессиональному диалогу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39" y="4275246"/>
            <a:ext cx="5008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http://mes.mosedu.ru/?mes_lib=stsenarij-uroka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765353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требования к материалам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889" y="4366339"/>
            <a:ext cx="5008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http://mes.mosedu.ru/?mes_lib=stsenarij-uroka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11684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доступно и понятно обучающимся независимо от пола, национальности и места проживания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не противоречит основам современных научных знаний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отражен междисциплинарный подход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материала характеризуется логикой и последовательностью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сценарии раскрыты все запланированные элементы содержания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660232" y="771550"/>
            <a:ext cx="2071789" cy="6184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723878"/>
            <a:ext cx="306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https://uchebnik.mos.ru/help/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99542"/>
            <a:ext cx="49659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650" y="627534"/>
            <a:ext cx="5298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МЭШ содержит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сценарии уроков, учебные пособия, электронные учебники, образовательные приложения и другие вспомогательные материалы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авторский контент по отдельным темам: аудиозаписи, видеоролики, изображения.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Сформировывая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материалы в Библиотеке МЭШ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может создавать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загружать разные материалы в библиотеку от самого простого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 до сложного электронного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пособия.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604711"/>
            <a:ext cx="2880320" cy="2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765353"/>
            <a:ext cx="71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сценария МЭШ для организации работы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91630"/>
            <a:ext cx="3692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упражнение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Тестовое задание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приложение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Видеоматериал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Аудиофайлы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76535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39" y="1152335"/>
            <a:ext cx="5760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появилась возможность подготовиться к контрольным работам в Московской электронной школе, 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— возможность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детям в подготовке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ресурсе собраны образцы всех итоговых контрольных работ с заданиями аналогичными тем, которые ребенок будет выполнять в классе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разработаны специалистами Департамента образования и науки города Москвы и размещены на сайте сервиса «Мои достижения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«Самодиагностика» поможет ученику оценить свои знания, отработать темы, вызвавшие затруднения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попыток прохождения контрольных работ не ограничено.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260878"/>
            <a:ext cx="198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https://myskills.ru/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176" y="582247"/>
            <a:ext cx="3143866" cy="16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755576" y="4024756"/>
            <a:ext cx="2071789" cy="618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639374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устройствами на операционной системе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скачать и установить приложение МЭШ для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ПК, в котором есть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сценарии уроков;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интерактивный урок в группе;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виртуальные лаборатории;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подключаться к запущенному уроку (для учеников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данного приложения открываются сценарии уроков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прикреплённые в календарно – тематическом планировании в Дневнике и журнале МЭШ.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374"/>
            <a:ext cx="1770162" cy="21193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029" y="33169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Приложение МЭШ для ПК можно скачать </a:t>
            </a:r>
            <a:r>
              <a:rPr lang="ru-RU" sz="1600" b="1" dirty="0" smtClean="0"/>
              <a:t>здесь</a:t>
            </a:r>
          </a:p>
          <a:p>
            <a:r>
              <a:rPr lang="en-US" sz="1600" dirty="0">
                <a:hlinkClick r:id="rId4"/>
              </a:rPr>
              <a:t>https://uchebnik.mos.ru/apps?os=windows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4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012160" y="771549"/>
            <a:ext cx="2916185" cy="870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639374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МЭШ для ПК для учителей есть возможность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интерактивные уроки;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сценарии интерактивных уроков;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сценарии уроков;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виртуальными лабораториями по следующим предметам: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123947" y="987574"/>
            <a:ext cx="3456384" cy="1031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555526"/>
            <a:ext cx="5580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учителей, детей и родителей, направленный на создание высокотехнологичной образовательной среды в школах города Москвы. </a:t>
            </a:r>
            <a:endParaRPr lang="ru-RU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 — максимально эффективное использование современной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технологичной инфраструктуры 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качества школьного образования.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15766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тыс. интерактивных сценариев </a:t>
            </a: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endParaRPr lang="ru-RU" sz="16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700 тыс. атомарных элементов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34 000 тестов с тестовыми заданиями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200 книг художественной литературы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1500 электронных учебных пособий и учебников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600" b="1" baseline="30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образовательных </a:t>
            </a: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</a:t>
            </a:r>
            <a:endParaRPr lang="ru-RU" sz="16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012160" y="646619"/>
            <a:ext cx="2894555" cy="86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639374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МЭШ для ПК для учеников есть возможность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подключаться к запущенному уроку;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виртуальными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лабораториями.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МЭШ для ПК для пользователей библиотеки есть возможность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сценарии интерактивных уроков;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урок без выбора группы с трансляцией на другое устройство с установленным приложением МЭШ для ПК, запущенным в режиме интерактивной доски;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виртуальными лабораториями.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приложение МЭШ для ПК можно использовать для трансляции урока, запущенного с мобильного приложения.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11889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411510"/>
            <a:ext cx="60486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МЭШ позволяет учителям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каталоге, используя фильтры и поисковую строку;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и  работать с материалами, которые вы разработали самостоятельно;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уроки, используя сценарии уроков;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загружать материалы на свое устройство;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какие материалы были просмотрены ранее, в случае если вы забыли их добавить в избранное или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позволяет работать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 журналом на планшетах и смартфонах, а именно: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выставлять оценки и отметки в журнале на планшетах, а также на смартфонах;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домашние задания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комментарий 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выставлять итоговые оценки, основываясь на средневзвешенном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балле;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настройками.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65474"/>
            <a:ext cx="1252538" cy="21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5736799" y="987574"/>
            <a:ext cx="2894555" cy="86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978" y="834942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материалов;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материала в избранное;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образовательного материала: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графических, а также аудио/видеоматериалов;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 и тестовых заданий;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электронных учебных пособий;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материала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создания урока несколькими учителями (создание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сценариев уроков).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сценария урока учитель может выбрать тип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обучение, обучение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(адаптированная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программа), электронное обучение, дистанционное обучение.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6561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 МЭШ учителям  доступны следующие возможности: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95687"/>
            <a:ext cx="1691680" cy="474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6292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приложения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774"/>
          <a:stretch/>
        </p:blipFill>
        <p:spPr>
          <a:xfrm>
            <a:off x="126160" y="813942"/>
            <a:ext cx="1323975" cy="1181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57" y="1147815"/>
            <a:ext cx="2642245" cy="494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14" y="2715766"/>
            <a:ext cx="1912242" cy="1381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759593"/>
            <a:ext cx="1277376" cy="1473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551" y="3075806"/>
            <a:ext cx="1257620" cy="1676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5931" y="613444"/>
            <a:ext cx="1581153" cy="534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323" y="1148346"/>
            <a:ext cx="1645915" cy="8473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816" y="1297554"/>
            <a:ext cx="953691" cy="1300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6769" y="1790704"/>
            <a:ext cx="931912" cy="12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139702"/>
            <a:ext cx="5112568" cy="256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4" y="758001"/>
            <a:ext cx="2448273" cy="727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627826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133" y="931284"/>
            <a:ext cx="497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содержание этапов урока в МЭШ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1670"/>
            <a:ext cx="4422924" cy="2898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55527"/>
            <a:ext cx="2160240" cy="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655623"/>
            <a:ext cx="5029636" cy="49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838" y="1400203"/>
            <a:ext cx="315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нового материала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0" y="1995686"/>
            <a:ext cx="5048588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290" y="1566899"/>
            <a:ext cx="66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Задание в формате ОГЭ, ЕГЭ, ВПР, международных исследований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9542"/>
            <a:ext cx="2158171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711150"/>
            <a:ext cx="50296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067694"/>
            <a:ext cx="5171869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1571"/>
            <a:ext cx="2426834" cy="72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628448"/>
            <a:ext cx="483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Практическое применение полученных знаний</a:t>
            </a:r>
            <a:endParaRPr lang="ru-RU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787299"/>
            <a:ext cx="5029636" cy="499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792004"/>
            <a:ext cx="50296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1880"/>
            <a:ext cx="5112568" cy="2530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3" y="621293"/>
            <a:ext cx="2432515" cy="725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801448"/>
            <a:ext cx="5029636" cy="49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355" y="1716007"/>
            <a:ext cx="478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Рефлексия (обучающийся оценивает сам </a:t>
            </a:r>
            <a:r>
              <a:rPr lang="ru-RU" u="sng" dirty="0" smtClean="0"/>
              <a:t>себя</a:t>
            </a:r>
            <a:r>
              <a:rPr lang="en-US" u="sng" dirty="0" smtClean="0"/>
              <a:t>)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7757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3718"/>
            <a:ext cx="506656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5" y="627534"/>
            <a:ext cx="2432515" cy="725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962" y="1851670"/>
            <a:ext cx="210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Домашнее задание</a:t>
            </a:r>
            <a:endParaRPr lang="ru-RU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740319"/>
            <a:ext cx="5029636" cy="499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4" y="627534"/>
            <a:ext cx="243251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11560" y="3346638"/>
            <a:ext cx="2664296" cy="79535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0" y="541375"/>
            <a:ext cx="8712968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2017 года п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«Московская электронная школа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получила главную награду в номинации «Наука и образование» за главную интернет-награду страны - Премии Рунета.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образовательном саммите HundrED в Финляндии          г.  Хельсинки проект «МЭШ» был включен в список 100 главных образовательных проектов мира.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2019 году «Московская электронная школа» стала победителем Всероссийского конкурса лучших практик и инициатив социально-экономического развития субъектов России.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11710"/>
            <a:ext cx="504056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3" y="699542"/>
            <a:ext cx="2432515" cy="725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699542"/>
            <a:ext cx="5029636" cy="4999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81240" y="1718712"/>
            <a:ext cx="294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Творческое задание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0437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708" y="411510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интерактивных уроков на платформе Московской электронной школы.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при поддержке издательства «Просвещение»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50174"/>
            <a:ext cx="4608512" cy="27113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3894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00050"/>
                </a:solidFill>
                <a:latin typeface="Arial" panose="020B0604020202020204" pitchFamily="34" charset="0"/>
              </a:rPr>
              <a:t>Ссылка на весь цикл </a:t>
            </a:r>
            <a:r>
              <a:rPr lang="ru-RU" dirty="0" err="1" smtClean="0">
                <a:solidFill>
                  <a:srgbClr val="500050"/>
                </a:solidFill>
                <a:latin typeface="Arial" panose="020B0604020202020204" pitchFamily="34" charset="0"/>
              </a:rPr>
              <a:t>вебинаров</a:t>
            </a:r>
            <a:r>
              <a:rPr lang="ru-RU" dirty="0" smtClean="0">
                <a:solidFill>
                  <a:srgbClr val="500050"/>
                </a:solidFill>
                <a:latin typeface="Arial" panose="020B0604020202020204" pitchFamily="34" charset="0"/>
              </a:rPr>
              <a:t> -</a:t>
            </a:r>
            <a:endParaRPr lang="ru-RU" dirty="0">
              <a:solidFill>
                <a:srgbClr val="50005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50005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990099"/>
                </a:solidFill>
                <a:latin typeface="Arial" panose="020B0604020202020204" pitchFamily="34" charset="0"/>
                <a:hlinkClick r:id="rId3"/>
              </a:rPr>
              <a:t>https://video.1sept.ru/subject/MESh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75689"/>
            <a:ext cx="7548919" cy="8020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58465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интерактивных уроков на платформе Московской электронной школы.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при поддержке издательства «Просвещение»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30066"/>
            <a:ext cx="281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https://video.1sept.ru/1302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58465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интерактивных уроков на платформе Московской электронной школы.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при поддержке издательства «Просвещение»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51670"/>
            <a:ext cx="7219950" cy="7810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3435846"/>
            <a:ext cx="281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https://video.1sept.ru/1303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2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58465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интерактивных уроков на платформе Московской электронной школы.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при поддержке издательства «Просвещение»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9662"/>
            <a:ext cx="7219950" cy="8096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507854"/>
            <a:ext cx="281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https://video.1sept.ru/1304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3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58465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интерактивных уроков на платформе Московской электронной школы.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при поддержке издательства «Просвещение»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7654"/>
            <a:ext cx="7086600" cy="771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291830"/>
            <a:ext cx="281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https://video.1sept.ru/1305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3143"/>
            <a:ext cx="7219950" cy="781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7612"/>
            <a:ext cx="7172325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338189"/>
            <a:ext cx="7219950" cy="809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09" y="3185914"/>
            <a:ext cx="7086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56" y="566559"/>
            <a:ext cx="83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Москвы от 8 ноября 2017 №844-ПП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грантах за вклад в развитие проекта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«Московская электронная школа»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на 2 июля 2019 года)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0599" y="18895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Официальный сайт Мэра Москвы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://www.mos.ru/authority/documents/doc/37334220/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2282" r="19341" b="33155"/>
          <a:stretch/>
        </p:blipFill>
        <p:spPr>
          <a:xfrm>
            <a:off x="123964" y="1131590"/>
            <a:ext cx="2071789" cy="618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6" y="1889569"/>
            <a:ext cx="4616164" cy="18783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4395" y="3907859"/>
            <a:ext cx="4421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https://uchebnik.mos.ru/help/stats/whatismes/competition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73646"/>
            <a:ext cx="5925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ГАК от 28.03.2018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упрощённых алгоритмов аттестации для педагогов, добившихся высоких образовательных результатов»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356" y="2104862"/>
            <a:ext cx="603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Получающим Городскую надбавку за активное участие в МЭШ два и более месяца и имеющим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отмодерированные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размещенные уроки в библиотеке материалов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https://uchebnik.mos.ru/)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МЭШ двух и более уроков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190603" y="708826"/>
            <a:ext cx="2071789" cy="618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603" y="379588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hlinkClick r:id="rId3"/>
              </a:rPr>
              <a:t>Департамент образования города Москвы </a:t>
            </a:r>
            <a:r>
              <a:rPr lang="en-US" sz="1100" b="1" dirty="0" smtClean="0">
                <a:hlinkClick r:id="rId3"/>
              </a:rPr>
              <a:t>https</a:t>
            </a:r>
            <a:r>
              <a:rPr lang="en-US" sz="1100" b="1" dirty="0">
                <a:hlinkClick r:id="rId3"/>
              </a:rPr>
              <a:t>://lyc1571sz.mskobr.ru/files/%</a:t>
            </a:r>
            <a:r>
              <a:rPr lang="en-US" sz="1100" b="1" dirty="0" smtClean="0">
                <a:hlinkClick r:id="rId3"/>
              </a:rPr>
              <a:t>D0%A0%D0%95%D0%A8%D0%95%D0%9D%D0%98%D0%95%20%D0%93%D0%90%D0%9A%20%D0%BE%D1%82%2028.03.2018.pdf</a:t>
            </a:r>
            <a:r>
              <a:rPr lang="ru-RU" sz="1100" b="1" dirty="0" smtClean="0"/>
              <a:t>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7372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819197"/>
            <a:ext cx="71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к материалам МЭШ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88572" y="509957"/>
            <a:ext cx="2071789" cy="618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467483"/>
            <a:ext cx="72796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</a:t>
            </a:r>
            <a:r>
              <a:rPr lang="ru-RU" sz="1600" dirty="0" smtClean="0"/>
              <a:t>ценарий урока содержит не менее 6 этапов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Общая длительность урока – не менее 40 минут</a:t>
            </a:r>
          </a:p>
          <a:p>
            <a:r>
              <a:rPr lang="ru-RU" sz="1600" dirty="0" smtClean="0"/>
              <a:t> (30 минут для начальной школы)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Для каждого этапа сценария урока указаны название и длительность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Каждый слайд в каждом сценарии урока заполнен материалом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Видео и аудио файлы не размещаются на слайдах для устройства ученика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Размер шрифта в текстовых фрагментах – не менее 22 </a:t>
            </a:r>
            <a:r>
              <a:rPr lang="ru-RU" sz="1600" dirty="0" err="1" smtClean="0"/>
              <a:t>пт</a:t>
            </a: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73923" y="3674823"/>
            <a:ext cx="5008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http://mes.mosedu.ru/?mes_lib=stsenarij-uroka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77966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 отображаются специальные символы (верхний и нижний индекс, математические знаки и др.) в текстовых фрагментах, текстовых заданиях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шрифта и фона сочетаются и достаточно контрастны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 интерактивных текстовых блоков прозрачный, если это не нарушает условия контрастности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152833" y="699517"/>
            <a:ext cx="2071789" cy="618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856332"/>
            <a:ext cx="71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к материалам МЭШ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03521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 выбран корректно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КЭС выбран корректно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контента выбран корректно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 описание, указаны ключевые слова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соответствует требованиям ФГОС и результатам обучения, соответствует возрастным особенностям обучающихся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разнообразие и чередование видов деятельности в соответствии с СанПиН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(не менее 5 видов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765353"/>
            <a:ext cx="71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к материалам МЭШ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765353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требования к материалам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2282" r="19341" b="33155"/>
          <a:stretch/>
        </p:blipFill>
        <p:spPr>
          <a:xfrm>
            <a:off x="69239" y="608538"/>
            <a:ext cx="2071789" cy="618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21" y="1531987"/>
            <a:ext cx="6273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видео или аудио материала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текстового материала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не менее одного задания, аналогичного формату международных и национальных исследований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текстовых заданий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сценарии не менее одного задания аналогичного формату ГИА, ВПР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1608</Words>
  <Application>Microsoft Office PowerPoint</Application>
  <PresentationFormat>Экран (16:9)</PresentationFormat>
  <Paragraphs>193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Елена Кудрявцева</cp:lastModifiedBy>
  <cp:revision>52</cp:revision>
  <dcterms:created xsi:type="dcterms:W3CDTF">2019-11-08T08:59:02Z</dcterms:created>
  <dcterms:modified xsi:type="dcterms:W3CDTF">2020-01-13T07:26:08Z</dcterms:modified>
</cp:coreProperties>
</file>