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3" r:id="rId4"/>
    <p:sldId id="264" r:id="rId5"/>
    <p:sldId id="266" r:id="rId6"/>
    <p:sldId id="265" r:id="rId7"/>
    <p:sldId id="268" r:id="rId8"/>
    <p:sldId id="260" r:id="rId9"/>
    <p:sldId id="261" r:id="rId10"/>
    <p:sldId id="269" r:id="rId11"/>
    <p:sldId id="270" r:id="rId12"/>
    <p:sldId id="271" r:id="rId13"/>
    <p:sldId id="276" r:id="rId14"/>
    <p:sldId id="275" r:id="rId15"/>
    <p:sldId id="277" r:id="rId16"/>
    <p:sldId id="279" r:id="rId17"/>
    <p:sldId id="278" r:id="rId18"/>
    <p:sldId id="280" r:id="rId19"/>
    <p:sldId id="282" r:id="rId20"/>
    <p:sldId id="283" r:id="rId21"/>
    <p:sldId id="285" r:id="rId22"/>
    <p:sldId id="288" r:id="rId23"/>
    <p:sldId id="287" r:id="rId24"/>
    <p:sldId id="273" r:id="rId25"/>
    <p:sldId id="289" r:id="rId26"/>
    <p:sldId id="284" r:id="rId27"/>
    <p:sldId id="291" r:id="rId28"/>
    <p:sldId id="286" r:id="rId29"/>
    <p:sldId id="290" r:id="rId30"/>
    <p:sldId id="281" r:id="rId31"/>
    <p:sldId id="272" r:id="rId32"/>
    <p:sldId id="274" r:id="rId33"/>
    <p:sldId id="666" r:id="rId34"/>
    <p:sldId id="667" r:id="rId3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20" d="100"/>
          <a:sy n="220" d="100"/>
        </p:scale>
        <p:origin x="-414" y="-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C19D-5DEC-4F17-B680-24F13735C0D1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jpe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jpe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.jpeg"/><Relationship Id="rId7" Type="http://schemas.openxmlformats.org/officeDocument/2006/relationships/image" Target="../media/image6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2.jpe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.intellectcentre.ru/matematika/matematika" TargetMode="External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2.jpe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.jpeg"/><Relationship Id="rId7" Type="http://schemas.openxmlformats.org/officeDocument/2006/relationships/image" Target="../media/image9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e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5556" y="1347312"/>
            <a:ext cx="7992888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-apple-system"/>
              </a:rPr>
              <a:t>Использование в учебном процессе пособий по подготовке к ОГЭ, ЕГЭ (база и профиль) издательства «Интеллект-Центр»</a:t>
            </a:r>
            <a:endParaRPr lang="ru-RU" sz="2400" b="1" i="0" dirty="0">
              <a:solidFill>
                <a:srgbClr val="C00000"/>
              </a:solidFill>
              <a:effectLst/>
              <a:latin typeface="-apple-system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35" y="3060740"/>
            <a:ext cx="4935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Geometria"/>
              </a:rPr>
              <a:t>Автор вебинара: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Geometria"/>
              </a:rPr>
              <a:t>Прокофьев Александр Александрович,</a:t>
            </a:r>
            <a:r>
              <a:rPr lang="ru-RU" altLang="ru-RU" sz="1600" b="1" dirty="0">
                <a:solidFill>
                  <a:srgbClr val="0006A3"/>
                </a:solidFill>
                <a:latin typeface="Geometria"/>
              </a:rPr>
              <a:t> </a:t>
            </a:r>
            <a:r>
              <a:rPr lang="ru-RU" altLang="ru-RU" sz="1600" dirty="0">
                <a:latin typeface="Geometria"/>
              </a:rPr>
              <a:t>доктор педагогических наук, зав.  кафедрой «Высшей математики – 1» НИУ МИЭТ, председатель предметной комиссии по проверке ЕГЭ по математике г. Москвы 2015-2020 гг.</a:t>
            </a:r>
            <a:endParaRPr lang="ru-RU" alt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35866" y="123478"/>
            <a:ext cx="7537507" cy="4615267"/>
            <a:chOff x="135866" y="123478"/>
            <a:chExt cx="7537507" cy="4615267"/>
          </a:xfrm>
        </p:grpSpPr>
        <p:pic>
          <p:nvPicPr>
            <p:cNvPr id="5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41" y="1059582"/>
              <a:ext cx="7488832" cy="186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35866" y="2922863"/>
              <a:ext cx="5228221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341. а)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Острый угол ромба равен 54°. Найдите угол между его</a:t>
              </a:r>
            </a:p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меньшей диагональю и стороной. </a:t>
              </a:r>
            </a:p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б)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Тупой угол ромба равен 136°. Найдите угол между его</a:t>
              </a:r>
            </a:p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большей диагональю и стороной. </a:t>
              </a:r>
            </a:p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в)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ромбе угол между меньшей диагональю и стороной</a:t>
              </a:r>
            </a:p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равен 80°. Найдите меньший угол ромба. </a:t>
              </a:r>
            </a:p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г)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ромбе угол между большей диагональю и стороной </a:t>
              </a:r>
            </a:p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равен 26°. Найдите больший угол ромба.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194398" y="2918813"/>
              <a:ext cx="5357351" cy="1508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14"/>
            <p:cNvSpPr>
              <a:spLocks noChangeArrowheads="1"/>
            </p:cNvSpPr>
            <p:nvPr/>
          </p:nvSpPr>
          <p:spPr bwMode="auto">
            <a:xfrm>
              <a:off x="3779912" y="123478"/>
              <a:ext cx="2166938" cy="369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Примеры заданий</a:t>
              </a:r>
              <a:endParaRPr lang="ru-RU" altLang="ru-RU" sz="1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09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92270" y="123478"/>
            <a:ext cx="8987834" cy="4620705"/>
            <a:chOff x="92270" y="123478"/>
            <a:chExt cx="8987834" cy="4620705"/>
          </a:xfrm>
        </p:grpSpPr>
        <p:pic>
          <p:nvPicPr>
            <p:cNvPr id="5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269255"/>
              <a:ext cx="7610177" cy="991975"/>
            </a:xfrm>
            <a:prstGeom prst="rect">
              <a:avLst/>
            </a:prstGeom>
            <a:noFill/>
            <a:ln w="127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4"/>
            <p:cNvSpPr>
              <a:spLocks noChangeArrowheads="1"/>
            </p:cNvSpPr>
            <p:nvPr/>
          </p:nvSpPr>
          <p:spPr bwMode="auto">
            <a:xfrm>
              <a:off x="234871" y="726067"/>
              <a:ext cx="884523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latin typeface="Times New Roman" panose="02020603050405020304" pitchFamily="18" charset="0"/>
                  <a:cs typeface="Calibri" panose="020F0502020204030204" pitchFamily="34" charset="0"/>
                </a:rPr>
                <a:t>Задания второй части экзамена требуют большего времени и ориентированы на работу с более подготовленными учащимися и предполагают индивидуальную работу (задачи подобраны парами или следуют по одной в списке).</a:t>
              </a:r>
              <a:endParaRPr lang="ru-RU" altLang="ru-RU" sz="1400" dirty="0"/>
            </a:p>
          </p:txBody>
        </p:sp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>
              <a:off x="287286" y="2191608"/>
              <a:ext cx="810845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latin typeface="Times New Roman" panose="02020603050405020304" pitchFamily="18" charset="0"/>
                  <a:cs typeface="Calibri" panose="020F0502020204030204" pitchFamily="34" charset="0"/>
                </a:rPr>
                <a:t>Не ко всем геометрическим задачам первой части в пособии даны рисунки. Нужно учиться их строить! </a:t>
              </a:r>
              <a:endParaRPr lang="ru-RU" altLang="ru-RU" sz="1400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19668" y="2251556"/>
              <a:ext cx="144463" cy="144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92270" y="817076"/>
              <a:ext cx="144463" cy="144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/>
            </a:p>
          </p:txBody>
        </p:sp>
        <p:sp>
          <p:nvSpPr>
            <p:cNvPr id="11" name="Прямоугольник 3"/>
            <p:cNvSpPr>
              <a:spLocks noChangeArrowheads="1"/>
            </p:cNvSpPr>
            <p:nvPr/>
          </p:nvSpPr>
          <p:spPr bwMode="auto">
            <a:xfrm>
              <a:off x="212516" y="3359188"/>
              <a:ext cx="5151572" cy="1384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latin typeface="Times New Roman" panose="02020603050405020304" pitchFamily="18" charset="0"/>
                  <a:cs typeface="Calibri" panose="020F0502020204030204" pitchFamily="34" charset="0"/>
                </a:rPr>
                <a:t>При выполнении и проверке этих работ учителям рекомендуется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latin typeface="Times New Roman" panose="02020603050405020304" pitchFamily="18" charset="0"/>
                  <a:cs typeface="Calibri" panose="020F0502020204030204" pitchFamily="34" charset="0"/>
                </a:rPr>
                <a:t>обращать внимание на наличие в работе решений заданий, хотя 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latin typeface="Times New Roman" panose="02020603050405020304" pitchFamily="18" charset="0"/>
                  <a:cs typeface="Calibri" panose="020F0502020204030204" pitchFamily="34" charset="0"/>
                </a:rPr>
                <a:t>На экзамене в бланк и записываются только ответы к заданиям, 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latin typeface="Times New Roman" panose="02020603050405020304" pitchFamily="18" charset="0"/>
                  <a:cs typeface="Calibri" panose="020F0502020204030204" pitchFamily="34" charset="0"/>
                </a:rPr>
                <a:t>но проверка именно решений на этапе подготовки позволит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latin typeface="Times New Roman" panose="02020603050405020304" pitchFamily="18" charset="0"/>
                  <a:cs typeface="Calibri" panose="020F0502020204030204" pitchFamily="34" charset="0"/>
                </a:rPr>
                <a:t>объективно оценить уровень усвоения тем учащимися и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latin typeface="Times New Roman" panose="02020603050405020304" pitchFamily="18" charset="0"/>
                  <a:cs typeface="Calibri" panose="020F0502020204030204" pitchFamily="34" charset="0"/>
                </a:rPr>
                <a:t>готовность  к выполнению ими подобных заданий на экзамене</a:t>
              </a:r>
            </a:p>
          </p:txBody>
        </p:sp>
        <p:sp>
          <p:nvSpPr>
            <p:cNvPr id="12" name="Прямоугольник 6"/>
            <p:cNvSpPr>
              <a:spLocks noChangeArrowheads="1"/>
            </p:cNvSpPr>
            <p:nvPr/>
          </p:nvSpPr>
          <p:spPr bwMode="auto">
            <a:xfrm>
              <a:off x="2954487" y="2416370"/>
              <a:ext cx="22350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Проверочные работы </a:t>
              </a:r>
              <a:endParaRPr lang="ru-RU" alt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Прямоугольник 8"/>
            <p:cNvSpPr>
              <a:spLocks noChangeArrowheads="1"/>
            </p:cNvSpPr>
            <p:nvPr/>
          </p:nvSpPr>
          <p:spPr bwMode="auto">
            <a:xfrm>
              <a:off x="254184" y="2680772"/>
              <a:ext cx="872379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latin typeface="Times New Roman" panose="02020603050405020304" pitchFamily="18" charset="0"/>
                  <a:cs typeface="Calibri" panose="020F0502020204030204" pitchFamily="34" charset="0"/>
                </a:rPr>
                <a:t>Всего в пособии 24 проверочные работы по заданиям первой части экзаменационной работы, то есть по заданиям с коротким ответом. </a:t>
              </a:r>
              <a:r>
                <a:rPr lang="ru-RU" altLang="ru-RU" sz="1400" dirty="0">
                  <a:latin typeface="Times New Roman" panose="02020603050405020304" pitchFamily="18" charset="0"/>
                </a:rPr>
                <a:t>На выполнение некоторых самостоятельных работ потребуется 15 минут, а некоторых целый урок. </a:t>
              </a:r>
              <a:endParaRPr lang="ru-RU" altLang="ru-RU" sz="1400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11024" y="3432350"/>
              <a:ext cx="144462" cy="1428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15920" y="2763964"/>
              <a:ext cx="144463" cy="1428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16" name="Прямоугольник 14"/>
            <p:cNvSpPr>
              <a:spLocks noChangeArrowheads="1"/>
            </p:cNvSpPr>
            <p:nvPr/>
          </p:nvSpPr>
          <p:spPr bwMode="auto">
            <a:xfrm>
              <a:off x="3779912" y="123478"/>
              <a:ext cx="2166938" cy="369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Примеры заданий</a:t>
              </a:r>
              <a:endParaRPr lang="ru-RU" altLang="ru-RU" sz="1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295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4211" y="123478"/>
            <a:ext cx="9021688" cy="4608512"/>
            <a:chOff x="14211" y="123478"/>
            <a:chExt cx="9021688" cy="4608512"/>
          </a:xfrm>
        </p:grpSpPr>
        <p:sp>
          <p:nvSpPr>
            <p:cNvPr id="14" name="Прямоугольник 14"/>
            <p:cNvSpPr>
              <a:spLocks noChangeArrowheads="1"/>
            </p:cNvSpPr>
            <p:nvPr/>
          </p:nvSpPr>
          <p:spPr bwMode="auto">
            <a:xfrm>
              <a:off x="3779912" y="123478"/>
              <a:ext cx="365709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Тренировочные варианты №1-30</a:t>
              </a:r>
              <a:endParaRPr lang="ru-RU" altLang="ru-RU" sz="1800" b="1" dirty="0">
                <a:solidFill>
                  <a:srgbClr val="FF000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1680" y="1121524"/>
              <a:ext cx="7344219" cy="658138"/>
            </a:xfrm>
            <a:prstGeom prst="rect">
              <a:avLst/>
            </a:prstGeom>
          </p:spPr>
        </p:pic>
        <p:sp>
          <p:nvSpPr>
            <p:cNvPr id="12" name="Прямоугольник 8"/>
            <p:cNvSpPr>
              <a:spLocks noChangeArrowheads="1"/>
            </p:cNvSpPr>
            <p:nvPr/>
          </p:nvSpPr>
          <p:spPr bwMode="auto">
            <a:xfrm>
              <a:off x="1979712" y="800081"/>
              <a:ext cx="6912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latin typeface="Times New Roman" panose="02020603050405020304" pitchFamily="18" charset="0"/>
                  <a:cs typeface="Calibri" panose="020F0502020204030204" pitchFamily="34" charset="0"/>
                </a:rPr>
                <a:t>В пособии </a:t>
              </a:r>
              <a:r>
                <a:rPr lang="ru-RU" altLang="ru-RU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30 вариантов</a:t>
              </a:r>
              <a:r>
                <a:rPr lang="ru-RU" altLang="ru-RU" sz="1400" dirty="0">
                  <a:latin typeface="Times New Roman" panose="02020603050405020304" pitchFamily="18" charset="0"/>
                  <a:cs typeface="Calibri" panose="020F0502020204030204" pitchFamily="34" charset="0"/>
                </a:rPr>
                <a:t>. Все варианты идут парами однотипных, т.е. всего </a:t>
              </a:r>
              <a:r>
                <a:rPr lang="ru-RU" altLang="ru-RU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15 пар.</a:t>
              </a:r>
              <a:r>
                <a:rPr lang="ru-RU" altLang="ru-RU" sz="1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Прямоугольник 8"/>
            <p:cNvSpPr>
              <a:spLocks noChangeArrowheads="1"/>
            </p:cNvSpPr>
            <p:nvPr/>
          </p:nvSpPr>
          <p:spPr bwMode="auto">
            <a:xfrm>
              <a:off x="14211" y="1107352"/>
              <a:ext cx="178397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Пример задания №6.</a:t>
              </a:r>
              <a:r>
                <a:rPr lang="ru-RU" altLang="ru-RU" sz="1400" dirty="0">
                  <a:latin typeface="Times New Roman" panose="02020603050405020304" pitchFamily="18" charset="0"/>
                </a:rPr>
                <a:t> </a:t>
              </a:r>
              <a:endParaRPr lang="ru-RU" altLang="ru-RU" sz="1400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6621" y="1826011"/>
              <a:ext cx="5188135" cy="2905979"/>
            </a:xfrm>
            <a:prstGeom prst="rect">
              <a:avLst/>
            </a:prstGeom>
          </p:spPr>
        </p:pic>
        <p:sp>
          <p:nvSpPr>
            <p:cNvPr id="17" name="Прямоугольник 8"/>
            <p:cNvSpPr>
              <a:spLocks noChangeArrowheads="1"/>
            </p:cNvSpPr>
            <p:nvPr/>
          </p:nvSpPr>
          <p:spPr bwMode="auto">
            <a:xfrm>
              <a:off x="5724128" y="2179135"/>
              <a:ext cx="178397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Задания № 20-25.</a:t>
              </a:r>
              <a:r>
                <a:rPr lang="ru-RU" altLang="ru-RU" sz="1400" dirty="0">
                  <a:latin typeface="Times New Roman" panose="02020603050405020304" pitchFamily="18" charset="0"/>
                </a:rPr>
                <a:t> </a:t>
              </a:r>
              <a:endParaRPr lang="ru-RU" altLang="ru-RU" sz="1400" dirty="0"/>
            </a:p>
          </p:txBody>
        </p:sp>
        <p:sp>
          <p:nvSpPr>
            <p:cNvPr id="7" name="Стрелка вправо 6"/>
            <p:cNvSpPr/>
            <p:nvPr/>
          </p:nvSpPr>
          <p:spPr>
            <a:xfrm flipH="1">
              <a:off x="5436096" y="2008987"/>
              <a:ext cx="288032" cy="648072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176621" y="1779662"/>
              <a:ext cx="7491723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07504" y="1107352"/>
              <a:ext cx="7491723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1975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894" y="0"/>
            <a:ext cx="9144000" cy="51435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17940" y="23105"/>
            <a:ext cx="8990564" cy="4610350"/>
            <a:chOff x="117940" y="23105"/>
            <a:chExt cx="8990564" cy="4610350"/>
          </a:xfrm>
        </p:grpSpPr>
        <p:pic>
          <p:nvPicPr>
            <p:cNvPr id="6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705" y="23105"/>
              <a:ext cx="2154799" cy="3124709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9"/>
            <p:cNvSpPr>
              <a:spLocks noChangeArrowheads="1"/>
            </p:cNvSpPr>
            <p:nvPr/>
          </p:nvSpPr>
          <p:spPr bwMode="auto">
            <a:xfrm>
              <a:off x="812234" y="612264"/>
              <a:ext cx="5329237" cy="140038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Прокофьев А.А., Разинкова Е.А.,</a:t>
              </a:r>
            </a:p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ru-RU" altLang="ru-RU" sz="16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Соколова Т.В., Карташёв С.С.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Математика. Базовый уровень. Единый государственный экзамен. Готовимся к итоговой аттестации: [учебное пособие]</a:t>
              </a: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117940" y="2148159"/>
              <a:ext cx="6756378" cy="2485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just">
                <a:buFont typeface="Wingdings" panose="05000000000000000000" pitchFamily="2" charset="2"/>
                <a:buChar char="ü"/>
                <a:defRPr/>
              </a:pPr>
              <a:r>
                <a:rPr lang="ru-RU" sz="1650" dirty="0">
                  <a:solidFill>
                    <a:srgbClr val="000000"/>
                  </a:solidFill>
                  <a:latin typeface="OfficinaSerifC-Bold"/>
                </a:rPr>
                <a:t>  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Предназначено для подготовки к  единому государственному экзамену</a:t>
              </a:r>
            </a:p>
            <a:p>
              <a:pPr marL="0" lvl="1" algn="just">
                <a:defRPr/>
              </a:pP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(ЕГЭ) по математике базового уровня. </a:t>
              </a:r>
            </a:p>
            <a:p>
              <a:pPr marL="257175" indent="-257175" algn="just">
                <a:buFont typeface="Wingdings" panose="05000000000000000000" pitchFamily="2" charset="2"/>
                <a:buChar char="ü"/>
                <a:defRPr/>
              </a:pP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Включает типовые задания по всем содержательным линиям экзаменационной работы.</a:t>
              </a:r>
            </a:p>
            <a:p>
              <a:pPr algn="just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ru-RU" sz="16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Содержит:</a:t>
              </a:r>
            </a:p>
            <a:p>
              <a:pPr marL="257175" indent="-257175" algn="just">
                <a:buFont typeface="Wingdings" panose="05000000000000000000" pitchFamily="2" charset="2"/>
                <a:buChar char="ü"/>
                <a:defRPr/>
              </a:pPr>
              <a:r>
                <a:rPr lang="ru-RU" sz="165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23 проверочные работы по отдельным темам;</a:t>
              </a:r>
            </a:p>
            <a:p>
              <a:pPr marL="257175" indent="-257175">
                <a:buFont typeface="Wingdings" panose="05000000000000000000" pitchFamily="2" charset="2"/>
                <a:buChar char="ü"/>
                <a:defRPr/>
              </a:pP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30 типовых тренировочных вариантов в формате </a:t>
              </a:r>
            </a:p>
            <a:p>
              <a:pPr>
                <a:defRPr/>
              </a:pP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ЕГЭ 2024 по математике профильного уровня;</a:t>
              </a:r>
            </a:p>
            <a:p>
              <a:pPr marL="257175" indent="-257175">
                <a:buFont typeface="Wingdings" panose="05000000000000000000" pitchFamily="2" charset="2"/>
                <a:buChar char="ü"/>
                <a:defRPr/>
              </a:pP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ответы ко всем заданиям.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187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74552" y="145931"/>
            <a:ext cx="8902595" cy="4514051"/>
            <a:chOff x="74552" y="145931"/>
            <a:chExt cx="8902595" cy="4514051"/>
          </a:xfrm>
        </p:grpSpPr>
        <p:pic>
          <p:nvPicPr>
            <p:cNvPr id="7" name="Рисунок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52" y="1047932"/>
              <a:ext cx="2646829" cy="307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576" y="795443"/>
              <a:ext cx="3658315" cy="5238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7"/>
            <p:cNvSpPr>
              <a:spLocks noChangeArrowheads="1"/>
            </p:cNvSpPr>
            <p:nvPr/>
          </p:nvSpPr>
          <p:spPr bwMode="auto">
            <a:xfrm>
              <a:off x="3486185" y="145931"/>
              <a:ext cx="273685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Содержание пособия</a:t>
              </a: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0541" y="4124342"/>
              <a:ext cx="2670962" cy="535640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 bwMode="auto">
            <a:xfrm>
              <a:off x="99277" y="4195779"/>
              <a:ext cx="144463" cy="1428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 bwMode="auto">
            <a:xfrm>
              <a:off x="99277" y="905057"/>
              <a:ext cx="144463" cy="1428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61925" y="1451535"/>
              <a:ext cx="3029520" cy="2848407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 bwMode="auto">
            <a:xfrm>
              <a:off x="2752582" y="1371544"/>
              <a:ext cx="144463" cy="144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 bwMode="auto">
            <a:xfrm>
              <a:off x="2759446" y="1845477"/>
              <a:ext cx="144463" cy="144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12256" y="795443"/>
              <a:ext cx="2664891" cy="2268461"/>
            </a:xfrm>
            <a:prstGeom prst="rect">
              <a:avLst/>
            </a:prstGeom>
          </p:spPr>
        </p:pic>
        <p:sp>
          <p:nvSpPr>
            <p:cNvPr id="26" name="Овал 25"/>
            <p:cNvSpPr/>
            <p:nvPr/>
          </p:nvSpPr>
          <p:spPr bwMode="auto">
            <a:xfrm>
              <a:off x="6185879" y="2148352"/>
              <a:ext cx="144463" cy="144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6193194" y="2630003"/>
              <a:ext cx="144463" cy="144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687904" y="1434782"/>
              <a:ext cx="0" cy="318976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5908480" y="1398207"/>
              <a:ext cx="9342" cy="174960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0781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116183" y="145931"/>
            <a:ext cx="8920313" cy="4588616"/>
            <a:chOff x="116183" y="145931"/>
            <a:chExt cx="8920313" cy="4588616"/>
          </a:xfrm>
        </p:grpSpPr>
        <p:sp>
          <p:nvSpPr>
            <p:cNvPr id="6" name="Прямоугольник 7"/>
            <p:cNvSpPr>
              <a:spLocks noChangeArrowheads="1"/>
            </p:cNvSpPr>
            <p:nvPr/>
          </p:nvSpPr>
          <p:spPr bwMode="auto">
            <a:xfrm>
              <a:off x="3486185" y="145931"/>
              <a:ext cx="2381959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Содержание пособия</a:t>
              </a:r>
            </a:p>
          </p:txBody>
        </p:sp>
        <p:pic>
          <p:nvPicPr>
            <p:cNvPr id="7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29" y="1070958"/>
              <a:ext cx="2395878" cy="3633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4493" y="1392027"/>
              <a:ext cx="2891349" cy="218783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4493" y="3559953"/>
              <a:ext cx="2990771" cy="1174594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 bwMode="auto">
            <a:xfrm>
              <a:off x="116183" y="1252618"/>
              <a:ext cx="144463" cy="1428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 bwMode="auto">
            <a:xfrm>
              <a:off x="126243" y="3579862"/>
              <a:ext cx="144463" cy="1428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419872" y="771550"/>
              <a:ext cx="0" cy="388843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04138" y="876208"/>
              <a:ext cx="4791075" cy="447675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72176" y="1252618"/>
              <a:ext cx="3267075" cy="4191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68144" y="1650061"/>
              <a:ext cx="1133475" cy="390525"/>
            </a:xfrm>
            <a:prstGeom prst="rect">
              <a:avLst/>
            </a:prstGeom>
          </p:spPr>
        </p:pic>
        <p:sp>
          <p:nvSpPr>
            <p:cNvPr id="24" name="Овал 23"/>
            <p:cNvSpPr/>
            <p:nvPr/>
          </p:nvSpPr>
          <p:spPr bwMode="auto">
            <a:xfrm>
              <a:off x="3937474" y="1026652"/>
              <a:ext cx="144463" cy="1428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 bwMode="auto">
            <a:xfrm>
              <a:off x="4827713" y="1392027"/>
              <a:ext cx="144463" cy="1428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 bwMode="auto">
            <a:xfrm>
              <a:off x="5723681" y="1784714"/>
              <a:ext cx="144463" cy="1428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3563888" y="2040586"/>
              <a:ext cx="5472608" cy="2710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4009705" y="2165291"/>
              <a:ext cx="478973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0"/>
                </a:spcBef>
                <a:buFontTx/>
                <a:buNone/>
              </a:pPr>
              <a:r>
                <a:rPr lang="ru-RU" altLang="ru-RU" dirty="0">
                  <a:latin typeface="Times New Roman" panose="02020603050405020304" pitchFamily="18" charset="0"/>
                  <a:cs typeface="Calibri" panose="020F0502020204030204" pitchFamily="34" charset="0"/>
                </a:rPr>
                <a:t>В пособии </a:t>
              </a:r>
              <a:r>
                <a:rPr lang="ru-RU" altLang="ru-RU" b="1" dirty="0">
                  <a:solidFill>
                    <a:srgbClr val="FF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30 тренировочных вариантов</a:t>
              </a:r>
              <a:r>
                <a:rPr lang="ru-RU" altLang="ru-RU" dirty="0">
                  <a:latin typeface="Times New Roman" panose="02020603050405020304" pitchFamily="18" charset="0"/>
                  <a:cs typeface="Calibri" panose="020F0502020204030204" pitchFamily="34" charset="0"/>
                </a:rPr>
                <a:t>. Все варианты идут парами или тройками однотипных</a:t>
              </a:r>
              <a:r>
                <a:rPr lang="ru-RU" altLang="ru-RU" b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.</a:t>
              </a:r>
              <a:r>
                <a:rPr lang="ru-RU" altLang="ru-RU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439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0"/>
            <a:ext cx="9144000" cy="51435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95994" y="130056"/>
            <a:ext cx="8912510" cy="4775572"/>
            <a:chOff x="195994" y="130056"/>
            <a:chExt cx="8912510" cy="4775572"/>
          </a:xfrm>
        </p:grpSpPr>
        <p:sp>
          <p:nvSpPr>
            <p:cNvPr id="14" name="Прямоугольник 14"/>
            <p:cNvSpPr>
              <a:spLocks noChangeArrowheads="1"/>
            </p:cNvSpPr>
            <p:nvPr/>
          </p:nvSpPr>
          <p:spPr bwMode="auto">
            <a:xfrm>
              <a:off x="2339752" y="130056"/>
              <a:ext cx="676875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Специфика подготовки учащихся к сдаче ЕГЭ базового уровня</a:t>
              </a:r>
              <a:endParaRPr lang="ru-RU" altLang="ru-RU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23528" y="627534"/>
              <a:ext cx="8622292" cy="42780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alt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Ответ в каждом задании – целое число или конечная десятичная дробь (нет необходимости оформления решения), поэтому при решении важно получить ответ и правильно его записать.</a:t>
              </a:r>
            </a:p>
            <a:p>
              <a:r>
                <a:rPr lang="ru-RU" alt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Часть заданий практически совпадают с заданиями, имеющимися в вариантах ОГЭ, поэтому их нужно решать на всем этапе подготовки.</a:t>
              </a:r>
            </a:p>
            <a:p>
              <a:r>
                <a:rPr lang="ru-RU" alt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Наличие в вариантах КИМ справочных материалов, содержащих все необходимые формулы  ставит перед учителем задачу научить учащихся пользоваться этими материалами и применять их для решения различных задач.</a:t>
              </a:r>
            </a:p>
            <a:p>
              <a:r>
                <a:rPr lang="ru-RU" alt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Многие задания ориентированы на решение задач практического содержания, на умение применять математические действия в повседневной жизни, поэтому в подготовке поможет</a:t>
              </a:r>
            </a:p>
            <a:p>
              <a:r>
                <a:rPr lang="ru-RU" alt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нарешивание подобных задач с разными сюжетами,  с необходимостью выполнения округления, оценки различных величин, выполнения преобразований.</a:t>
              </a:r>
            </a:p>
            <a:p>
              <a:r>
                <a:rPr lang="ru-RU" alt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Наличие нескольких заданий в варианте, содержащих </a:t>
              </a:r>
            </a:p>
            <a:p>
              <a:r>
                <a:rPr lang="ru-RU" alt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диаграммы, графики функций, ставит задачу научить </a:t>
              </a:r>
            </a:p>
            <a:p>
              <a:r>
                <a:rPr lang="ru-RU" alt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учащихся работать с ними и делать при их чтении </a:t>
              </a:r>
            </a:p>
            <a:p>
              <a:r>
                <a:rPr lang="ru-RU" alt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соответствующие выводы.</a:t>
              </a: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Следует уделить внимание простейшим задачам на </a:t>
              </a: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смекалку и логический анализ ситуаций.</a:t>
              </a:r>
              <a:endParaRPr lang="ru-RU" sz="1600" dirty="0"/>
            </a:p>
          </p:txBody>
        </p:sp>
        <p:sp>
          <p:nvSpPr>
            <p:cNvPr id="8" name="Овал 7"/>
            <p:cNvSpPr/>
            <p:nvPr/>
          </p:nvSpPr>
          <p:spPr bwMode="auto">
            <a:xfrm>
              <a:off x="202069" y="733610"/>
              <a:ext cx="144463" cy="14287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 bwMode="auto">
            <a:xfrm>
              <a:off x="195994" y="1216292"/>
              <a:ext cx="144463" cy="14287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 bwMode="auto">
            <a:xfrm>
              <a:off x="199678" y="1687302"/>
              <a:ext cx="144463" cy="14287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 bwMode="auto">
            <a:xfrm>
              <a:off x="201725" y="2441222"/>
              <a:ext cx="144463" cy="14287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 bwMode="auto">
            <a:xfrm>
              <a:off x="199679" y="3406586"/>
              <a:ext cx="144463" cy="14287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 bwMode="auto">
            <a:xfrm>
              <a:off x="198480" y="4371950"/>
              <a:ext cx="144463" cy="14287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66074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07504" y="155337"/>
            <a:ext cx="8766974" cy="4522090"/>
            <a:chOff x="107504" y="155337"/>
            <a:chExt cx="8766974" cy="4522090"/>
          </a:xfrm>
        </p:grpSpPr>
        <p:sp>
          <p:nvSpPr>
            <p:cNvPr id="14" name="Прямоугольник 14"/>
            <p:cNvSpPr>
              <a:spLocks noChangeArrowheads="1"/>
            </p:cNvSpPr>
            <p:nvPr/>
          </p:nvSpPr>
          <p:spPr bwMode="auto">
            <a:xfrm>
              <a:off x="3143144" y="155337"/>
              <a:ext cx="2166938" cy="369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Примеры заданий</a:t>
              </a:r>
              <a:endParaRPr lang="ru-RU" altLang="ru-RU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/>
          </p:nvSpPr>
          <p:spPr bwMode="auto">
            <a:xfrm>
              <a:off x="107504" y="1153656"/>
              <a:ext cx="6635217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ru-RU" alt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Включение подобных задач (олимпиадного типа или на сообразительность) сделано с целью как-то разнообразить процесс обучения.</a:t>
              </a:r>
            </a:p>
          </p:txBody>
        </p:sp>
        <p:sp>
          <p:nvSpPr>
            <p:cNvPr id="7" name="Прямоугольник 4"/>
            <p:cNvSpPr>
              <a:spLocks noChangeArrowheads="1"/>
            </p:cNvSpPr>
            <p:nvPr/>
          </p:nvSpPr>
          <p:spPr bwMode="auto">
            <a:xfrm>
              <a:off x="233518" y="1707654"/>
              <a:ext cx="5904656" cy="11695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ru-RU" altLang="ru-RU" sz="1400" b="1" dirty="0"/>
                <a:t>312.</a:t>
              </a:r>
              <a:r>
                <a:rPr lang="ru-RU" altLang="ru-RU" sz="1400" dirty="0"/>
                <a:t> </a:t>
              </a:r>
              <a:r>
                <a:rPr lang="ru-RU" alt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Круизный лайнер проходит расстояние между портами «А» и «Б» за 12 суток. Ежедневно одним и тем же маршрутом как из порта «А» в порт «Б», так и из порта «Б» в порт «А» в одно и тоже время отправляется по одному судну. Сколько судов встречает </a:t>
              </a:r>
              <a:r>
                <a:rPr lang="ru-RU" altLang="ru-RU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время плавания </a:t>
              </a:r>
              <a:r>
                <a:rPr lang="ru-RU" alt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 одного порта в другой каждое плывущее судно?</a:t>
              </a:r>
            </a:p>
          </p:txBody>
        </p:sp>
        <p:pic>
          <p:nvPicPr>
            <p:cNvPr id="8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918989"/>
              <a:ext cx="1782198" cy="317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Стрелка вправо 4"/>
            <p:cNvSpPr/>
            <p:nvPr/>
          </p:nvSpPr>
          <p:spPr>
            <a:xfrm>
              <a:off x="6405426" y="1965454"/>
              <a:ext cx="360040" cy="36004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512" y="3291830"/>
              <a:ext cx="5217636" cy="1058809"/>
            </a:xfrm>
            <a:prstGeom prst="rect">
              <a:avLst/>
            </a:prstGeom>
            <a:ln w="9525">
              <a:solidFill>
                <a:srgbClr val="C00000"/>
              </a:solidFill>
            </a:ln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10082" y="3507854"/>
              <a:ext cx="1656184" cy="1169573"/>
            </a:xfrm>
            <a:prstGeom prst="rect">
              <a:avLst/>
            </a:prstGeom>
            <a:ln w="9525">
              <a:solidFill>
                <a:srgbClr val="C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92748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11560" y="36407"/>
            <a:ext cx="8532440" cy="3096345"/>
            <a:chOff x="611560" y="36407"/>
            <a:chExt cx="8532440" cy="3096345"/>
          </a:xfrm>
        </p:grpSpPr>
        <p:pic>
          <p:nvPicPr>
            <p:cNvPr id="6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8256" y="36407"/>
              <a:ext cx="2135744" cy="3096345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>
              <a:spLocks noChangeArrowheads="1"/>
            </p:cNvSpPr>
            <p:nvPr/>
          </p:nvSpPr>
          <p:spPr bwMode="auto">
            <a:xfrm>
              <a:off x="611560" y="584786"/>
              <a:ext cx="5327650" cy="10620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Прокофьев А.А., Соколова Т.В.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 b="1" dirty="0">
                  <a:solidFill>
                    <a:srgbClr val="00B05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Математика. Профильный уровень. Единый государственный экзамен. Готовимся к итоговой аттестации: [учебное пособие]</a:t>
              </a:r>
            </a:p>
          </p:txBody>
        </p:sp>
      </p:grpSp>
      <p:sp>
        <p:nvSpPr>
          <p:cNvPr id="8" name="Прямоугольник 7"/>
          <p:cNvSpPr/>
          <p:nvPr/>
        </p:nvSpPr>
        <p:spPr bwMode="auto">
          <a:xfrm>
            <a:off x="71606" y="1576635"/>
            <a:ext cx="6793837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Предназначено для подготовки к  единому государственному экзамену (ЕГЭ) по математике профильного уровня. </a:t>
            </a:r>
          </a:p>
          <a:p>
            <a:pPr marL="257175" indent="-257175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типовые задания по всем содержательным линиям экзаменационной работы.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</a:p>
          <a:p>
            <a:pPr marL="257175" indent="-257175" algn="just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проверочных работ по отдельным темам, относящимся к тематике заданий базового уровня;</a:t>
            </a:r>
          </a:p>
          <a:p>
            <a:pPr marL="257175" indent="-257175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типовых тренировочных вариантов в формате </a:t>
            </a:r>
          </a:p>
          <a:p>
            <a:pPr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ЕГЭ 2024 по математике профильного уровня;</a:t>
            </a:r>
          </a:p>
          <a:p>
            <a:pPr marL="257175" indent="-257175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ко всем заданиям;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некоторых заданий с развёрнутым ответом и </a:t>
            </a:r>
          </a:p>
          <a:p>
            <a:pPr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методические указания по их оформлению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9152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93535" y="153958"/>
            <a:ext cx="9044192" cy="4591279"/>
            <a:chOff x="93535" y="153958"/>
            <a:chExt cx="9044192" cy="4591279"/>
          </a:xfrm>
        </p:grpSpPr>
        <p:sp>
          <p:nvSpPr>
            <p:cNvPr id="14" name="Прямоугольник 14"/>
            <p:cNvSpPr>
              <a:spLocks noChangeArrowheads="1"/>
            </p:cNvSpPr>
            <p:nvPr/>
          </p:nvSpPr>
          <p:spPr bwMode="auto">
            <a:xfrm>
              <a:off x="2555776" y="188621"/>
              <a:ext cx="237295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Содержание пособия</a:t>
              </a:r>
              <a:endParaRPr lang="ru-RU" altLang="ru-RU" sz="1800" b="1" dirty="0">
                <a:solidFill>
                  <a:srgbClr val="FF0000"/>
                </a:solidFill>
              </a:endParaRPr>
            </a:p>
          </p:txBody>
        </p:sp>
        <p:pic>
          <p:nvPicPr>
            <p:cNvPr id="7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35" y="1131590"/>
              <a:ext cx="5220071" cy="3613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Овал 16"/>
            <p:cNvSpPr/>
            <p:nvPr/>
          </p:nvSpPr>
          <p:spPr bwMode="auto">
            <a:xfrm>
              <a:off x="467541" y="3181127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 bwMode="auto">
            <a:xfrm>
              <a:off x="467542" y="2709670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 bwMode="auto">
            <a:xfrm>
              <a:off x="467542" y="2510539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/>
          </p:nvSpPr>
          <p:spPr bwMode="auto">
            <a:xfrm>
              <a:off x="467542" y="2014396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Овал 20"/>
            <p:cNvSpPr/>
            <p:nvPr/>
          </p:nvSpPr>
          <p:spPr bwMode="auto">
            <a:xfrm>
              <a:off x="467543" y="1666758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 bwMode="auto">
            <a:xfrm>
              <a:off x="467544" y="1316342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 bwMode="auto">
            <a:xfrm>
              <a:off x="467544" y="972944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7091" y="1119211"/>
              <a:ext cx="3733908" cy="105630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03555" y="2281595"/>
              <a:ext cx="3734172" cy="1890136"/>
            </a:xfrm>
            <a:prstGeom prst="rect">
              <a:avLst/>
            </a:prstGeom>
          </p:spPr>
        </p:pic>
        <p:sp>
          <p:nvSpPr>
            <p:cNvPr id="25" name="Овал 24"/>
            <p:cNvSpPr/>
            <p:nvPr/>
          </p:nvSpPr>
          <p:spPr bwMode="auto">
            <a:xfrm>
              <a:off x="5778452" y="3784652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 bwMode="auto">
            <a:xfrm>
              <a:off x="5762603" y="2731945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5759278" y="2442892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 bwMode="auto">
            <a:xfrm>
              <a:off x="5832397" y="1812259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 bwMode="auto">
            <a:xfrm>
              <a:off x="5831510" y="1450975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5292080" y="153958"/>
              <a:ext cx="21526" cy="450602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109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19" y="1275606"/>
            <a:ext cx="2160240" cy="313035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0163" y="123478"/>
            <a:ext cx="6876256" cy="4572245"/>
            <a:chOff x="30163" y="123478"/>
            <a:chExt cx="6876256" cy="4572245"/>
          </a:xfrm>
        </p:grpSpPr>
        <p:sp>
          <p:nvSpPr>
            <p:cNvPr id="13" name="Прямоугольник 6"/>
            <p:cNvSpPr>
              <a:spLocks noChangeArrowheads="1"/>
            </p:cNvSpPr>
            <p:nvPr/>
          </p:nvSpPr>
          <p:spPr bwMode="auto">
            <a:xfrm>
              <a:off x="2411760" y="123478"/>
              <a:ext cx="4320480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Прокофьев А.А., Разинкова Е.А.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Математика. Основной государственный экзамен. Готовимся к итоговой аттестации: [учебное пособие]</a:t>
              </a: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30163" y="1248625"/>
              <a:ext cx="6876256" cy="3447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7175" indent="-257175" algn="just">
                <a:buFont typeface="Wingdings" panose="05000000000000000000" pitchFamily="2" charset="2"/>
                <a:buChar char="ü"/>
                <a:defRPr/>
              </a:pPr>
              <a:r>
                <a:rPr lang="ru-RU" sz="1600" dirty="0">
                  <a:solidFill>
                    <a:srgbClr val="000000"/>
                  </a:solidFill>
                  <a:latin typeface="OfficinaSerifC-Bold"/>
                </a:rPr>
                <a:t>Предназначено для подготовки к  общему государственному экзамену (ОГЭ)</a:t>
              </a:r>
              <a:r>
                <a:rPr lang="en-US" sz="1600" dirty="0">
                  <a:solidFill>
                    <a:srgbClr val="000000"/>
                  </a:solidFill>
                  <a:latin typeface="OfficinaSerifC-Bold"/>
                </a:rPr>
                <a:t> </a:t>
              </a:r>
              <a:r>
                <a:rPr lang="ru-RU" sz="1600" dirty="0">
                  <a:solidFill>
                    <a:srgbClr val="000000"/>
                  </a:solidFill>
                  <a:latin typeface="OfficinaSerifC-Bold"/>
                </a:rPr>
                <a:t>по математике. </a:t>
              </a:r>
            </a:p>
            <a:p>
              <a:pPr marL="257175" indent="-257175" algn="just">
                <a:buFont typeface="Wingdings" panose="05000000000000000000" pitchFamily="2" charset="2"/>
                <a:buChar char="ü"/>
                <a:defRPr/>
              </a:pPr>
              <a:r>
                <a:rPr lang="ru-RU" sz="1600" dirty="0">
                  <a:solidFill>
                    <a:srgbClr val="000000"/>
                  </a:solidFill>
                  <a:latin typeface="OfficinaSerifC-Bold"/>
                </a:rPr>
                <a:t>Включает типовые задания по всем содержательным линиям экзаменационной работы.</a:t>
              </a:r>
            </a:p>
            <a:p>
              <a:pPr algn="just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OfficinaSerifC-Bold"/>
                </a:rPr>
                <a:t>     </a:t>
              </a:r>
              <a:r>
                <a:rPr lang="ru-RU" sz="1600" b="1" dirty="0">
                  <a:solidFill>
                    <a:srgbClr val="FF0000"/>
                  </a:solidFill>
                  <a:latin typeface="OfficinaSerifC-Bold"/>
                </a:rPr>
                <a:t>Пособие содержит:</a:t>
              </a:r>
            </a:p>
            <a:p>
              <a:pPr marL="257175" indent="-257175" algn="just">
                <a:buFont typeface="Wingdings" panose="05000000000000000000" pitchFamily="2" charset="2"/>
                <a:buChar char="ü"/>
                <a:defRPr/>
              </a:pPr>
              <a:r>
                <a:rPr lang="ru-RU" sz="1600" dirty="0">
                  <a:solidFill>
                    <a:srgbClr val="000000"/>
                  </a:solidFill>
                  <a:latin typeface="OfficinaSerifC-Bold"/>
                </a:rPr>
                <a:t> 24 проверочные работы по отдельным темам, первой части экзаменационных работ;</a:t>
              </a:r>
            </a:p>
            <a:p>
              <a:pPr marL="257175" indent="-257175">
                <a:buFont typeface="Wingdings" panose="05000000000000000000" pitchFamily="2" charset="2"/>
                <a:buChar char="ü"/>
                <a:defRPr/>
              </a:pPr>
              <a:r>
                <a:rPr lang="ru-RU" sz="1600" dirty="0">
                  <a:latin typeface="OfficinaSerifC-Bold"/>
                </a:rPr>
                <a:t>30 типовых тренировочных вариантов в формате</a:t>
              </a:r>
            </a:p>
            <a:p>
              <a:pPr>
                <a:defRPr/>
              </a:pPr>
              <a:r>
                <a:rPr lang="ru-RU" sz="1600" dirty="0">
                  <a:latin typeface="OfficinaSerifC-Bold"/>
                </a:rPr>
                <a:t>     ОГЭ 2024;</a:t>
              </a:r>
            </a:p>
            <a:p>
              <a:pPr marL="257175" indent="-257175">
                <a:buFont typeface="Wingdings" panose="05000000000000000000" pitchFamily="2" charset="2"/>
                <a:buChar char="ü"/>
                <a:defRPr/>
              </a:pPr>
              <a:r>
                <a:rPr lang="ru-RU" sz="1600" dirty="0">
                  <a:solidFill>
                    <a:srgbClr val="000000"/>
                  </a:solidFill>
                  <a:latin typeface="OfficinaSerifC-Bold"/>
                </a:rPr>
                <a:t>ответы ко всем заданиям;</a:t>
              </a:r>
              <a:endParaRPr lang="ru-RU" sz="1600" dirty="0">
                <a:latin typeface="OfficinaSerifC-Bold"/>
              </a:endParaRPr>
            </a:p>
            <a:p>
              <a:pPr marL="257175" indent="-257175">
                <a:buFont typeface="Wingdings" panose="05000000000000000000" pitchFamily="2" charset="2"/>
                <a:buChar char="ü"/>
                <a:defRPr/>
              </a:pPr>
              <a:r>
                <a:rPr lang="ru-RU" sz="1600" dirty="0">
                  <a:latin typeface="OfficinaSerifC-Bold"/>
                </a:rPr>
                <a:t>решения некоторых заданий с развёрнутым </a:t>
              </a:r>
              <a:endParaRPr lang="en-US" sz="1600" dirty="0">
                <a:latin typeface="OfficinaSerifC-Bold"/>
              </a:endParaRPr>
            </a:p>
            <a:p>
              <a:pPr>
                <a:defRPr/>
              </a:pPr>
              <a:r>
                <a:rPr lang="en-US" sz="1600" dirty="0">
                  <a:latin typeface="OfficinaSerifC-Bold"/>
                </a:rPr>
                <a:t>    </a:t>
              </a:r>
              <a:r>
                <a:rPr lang="ru-RU" sz="1600" dirty="0">
                  <a:latin typeface="OfficinaSerifC-Bold"/>
                </a:rPr>
                <a:t>ответом и методические указания по их </a:t>
              </a:r>
              <a:endParaRPr lang="en-US" sz="1600" dirty="0">
                <a:latin typeface="OfficinaSerifC-Bold"/>
              </a:endParaRPr>
            </a:p>
            <a:p>
              <a:pPr>
                <a:defRPr/>
              </a:pPr>
              <a:r>
                <a:rPr lang="en-US" sz="1600" dirty="0">
                  <a:latin typeface="OfficinaSerifC-Bold"/>
                </a:rPr>
                <a:t>    </a:t>
              </a:r>
              <a:r>
                <a:rPr lang="ru-RU" sz="1600" dirty="0">
                  <a:latin typeface="OfficinaSerifC-Bold"/>
                </a:rPr>
                <a:t>оформлению</a:t>
              </a:r>
              <a:r>
                <a:rPr lang="ru-RU" sz="1600" dirty="0">
                  <a:solidFill>
                    <a:srgbClr val="000000"/>
                  </a:solidFill>
                  <a:latin typeface="OfficinaSerifC-Bold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4400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80112" y="123478"/>
            <a:ext cx="8956384" cy="4573880"/>
            <a:chOff x="80112" y="123478"/>
            <a:chExt cx="8956384" cy="4573880"/>
          </a:xfrm>
        </p:grpSpPr>
        <p:sp>
          <p:nvSpPr>
            <p:cNvPr id="14" name="Прямоугольник 14"/>
            <p:cNvSpPr>
              <a:spLocks noChangeArrowheads="1"/>
            </p:cNvSpPr>
            <p:nvPr/>
          </p:nvSpPr>
          <p:spPr bwMode="auto">
            <a:xfrm>
              <a:off x="3779912" y="123478"/>
              <a:ext cx="235647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Содержание пособия</a:t>
              </a:r>
              <a:endParaRPr lang="ru-RU" altLang="ru-RU" sz="1800" b="1" dirty="0">
                <a:solidFill>
                  <a:srgbClr val="FF000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504" y="1026979"/>
              <a:ext cx="2880320" cy="212952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112" y="3156505"/>
              <a:ext cx="3758341" cy="142122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3968" y="771550"/>
              <a:ext cx="4752528" cy="1579041"/>
            </a:xfrm>
            <a:prstGeom prst="rect">
              <a:avLst/>
            </a:prstGeom>
          </p:spPr>
        </p:pic>
        <p:pic>
          <p:nvPicPr>
            <p:cNvPr id="10" name="Picture 2" descr="https://sun9-61.userapi.com/impg/lp_H2nZ6cKRIlSk34tUzjSQFnldH_x-jqCsGwQ/ZnK1_wi0ZO8.jpg?size=566x815&amp;quality=96&amp;sign=07cad1d9b15ffad5efa17764f732f98a&amp;type=album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128" y="2887683"/>
              <a:ext cx="1333624" cy="1809675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Стрелка вправо 8"/>
            <p:cNvSpPr/>
            <p:nvPr/>
          </p:nvSpPr>
          <p:spPr>
            <a:xfrm rot="10800000">
              <a:off x="3524244" y="3561866"/>
              <a:ext cx="301499" cy="2160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 bwMode="auto">
            <a:xfrm>
              <a:off x="539552" y="1253661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 bwMode="auto">
            <a:xfrm>
              <a:off x="539551" y="2442797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 bwMode="auto">
            <a:xfrm>
              <a:off x="539550" y="3388144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 bwMode="auto">
            <a:xfrm>
              <a:off x="549740" y="3559702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 bwMode="auto">
            <a:xfrm>
              <a:off x="4705233" y="783170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 bwMode="auto">
            <a:xfrm>
              <a:off x="4705232" y="981294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 bwMode="auto">
            <a:xfrm>
              <a:off x="4705232" y="1452136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/>
          </p:nvSpPr>
          <p:spPr bwMode="auto">
            <a:xfrm>
              <a:off x="4702519" y="1634266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Овал 20"/>
            <p:cNvSpPr/>
            <p:nvPr/>
          </p:nvSpPr>
          <p:spPr bwMode="auto">
            <a:xfrm>
              <a:off x="4708615" y="1814736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840373" y="771550"/>
              <a:ext cx="0" cy="2171783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4"/>
            <p:cNvSpPr>
              <a:spLocks noChangeArrowheads="1"/>
            </p:cNvSpPr>
            <p:nvPr/>
          </p:nvSpPr>
          <p:spPr bwMode="auto">
            <a:xfrm>
              <a:off x="5559140" y="2326358"/>
              <a:ext cx="2854831" cy="292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300" dirty="0">
                  <a:latin typeface="Times New Roman" panose="02020603050405020304" pitchFamily="18" charset="0"/>
                  <a:cs typeface="Calibri" panose="020F0502020204030204" pitchFamily="34" charset="0"/>
                </a:rPr>
                <a:t>Тренировочные варианты №1-№30 </a:t>
              </a:r>
              <a:endParaRPr lang="ru-RU" altLang="ru-RU" sz="1300" dirty="0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80113" y="2589461"/>
              <a:ext cx="3347862" cy="569450"/>
            </a:xfrm>
            <a:prstGeom prst="rect">
              <a:avLst/>
            </a:prstGeom>
          </p:spPr>
        </p:pic>
        <p:sp>
          <p:nvSpPr>
            <p:cNvPr id="29" name="Овал 28"/>
            <p:cNvSpPr/>
            <p:nvPr/>
          </p:nvSpPr>
          <p:spPr bwMode="auto">
            <a:xfrm>
              <a:off x="5435650" y="2639118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 bwMode="auto">
            <a:xfrm>
              <a:off x="5435650" y="2431590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 bwMode="auto">
            <a:xfrm>
              <a:off x="5439984" y="2992434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58193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1230" y="205598"/>
            <a:ext cx="8991503" cy="4561036"/>
            <a:chOff x="11230" y="205598"/>
            <a:chExt cx="8991503" cy="4561036"/>
          </a:xfrm>
        </p:grpSpPr>
        <p:sp>
          <p:nvSpPr>
            <p:cNvPr id="8" name="Прямоугольник 1"/>
            <p:cNvSpPr>
              <a:spLocks noChangeArrowheads="1"/>
            </p:cNvSpPr>
            <p:nvPr/>
          </p:nvSpPr>
          <p:spPr bwMode="auto">
            <a:xfrm>
              <a:off x="118474" y="1011701"/>
              <a:ext cx="5430364" cy="307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rgbClr val="0070C0"/>
                  </a:solidFill>
                </a:rPr>
                <a:t>Было в вариантах КИМ ЕГЭ 2023 профильный уровень.</a:t>
              </a:r>
            </a:p>
          </p:txBody>
        </p:sp>
        <p:sp>
          <p:nvSpPr>
            <p:cNvPr id="9" name="Прямоугольник 1"/>
            <p:cNvSpPr>
              <a:spLocks noChangeArrowheads="1"/>
            </p:cNvSpPr>
            <p:nvPr/>
          </p:nvSpPr>
          <p:spPr bwMode="auto">
            <a:xfrm>
              <a:off x="126768" y="2624869"/>
              <a:ext cx="55300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rgbClr val="FF0000"/>
                  </a:solidFill>
                </a:rPr>
                <a:t>Стало в демоварианте КИМ ЕГЭ 2023 профильный уровень.</a:t>
              </a:r>
            </a:p>
          </p:txBody>
        </p:sp>
        <p:pic>
          <p:nvPicPr>
            <p:cNvPr id="31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368840"/>
              <a:ext cx="297606" cy="700096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Прямоугольник 1"/>
            <p:cNvSpPr>
              <a:spLocks noChangeArrowheads="1"/>
            </p:cNvSpPr>
            <p:nvPr/>
          </p:nvSpPr>
          <p:spPr bwMode="auto">
            <a:xfrm>
              <a:off x="2616209" y="205598"/>
              <a:ext cx="5916231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Предполагаемые изменения в ЕГЭ 2024 профильный уровень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230" y="1232616"/>
              <a:ext cx="6194774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Каждый вариант КИМ ЕГЭ 2023 г. по математике профильного уровня </a:t>
              </a:r>
            </a:p>
            <a:p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состоял из двух частей и включал в себя 18 заданий, различавшихся по </a:t>
              </a:r>
            </a:p>
            <a:p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содержанию и сложности: </a:t>
              </a:r>
            </a:p>
            <a:p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часть 1 содержала 11 заданий (задания 1–11) с кратким ответом в виде </a:t>
              </a:r>
            </a:p>
            <a:p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целого числа или конечной десятичной дроби; </a:t>
              </a:r>
            </a:p>
            <a:p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часть 2 содержала 7 заданий (задания 12–18) с развернутым ответом </a:t>
              </a:r>
            </a:p>
            <a:p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(полная запись решения с обоснованием выполненных действий).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30270" y="718973"/>
              <a:ext cx="2372463" cy="2365095"/>
            </a:xfrm>
            <a:prstGeom prst="rect">
              <a:avLst/>
            </a:prstGeom>
            <a:ln w="12700">
              <a:solidFill>
                <a:srgbClr val="C00000"/>
              </a:solidFill>
            </a:ln>
          </p:spPr>
        </p:pic>
        <p:sp>
          <p:nvSpPr>
            <p:cNvPr id="16" name="Прямоугольник 15"/>
            <p:cNvSpPr/>
            <p:nvPr/>
          </p:nvSpPr>
          <p:spPr>
            <a:xfrm>
              <a:off x="79148" y="2827642"/>
              <a:ext cx="671908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Вариант КИМ ЕГЭ 2024 г. по математике проф. уровня состоит из двух частей </a:t>
              </a:r>
            </a:p>
            <a:p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включает в себя </a:t>
              </a:r>
              <a:r>
                <a:rPr lang="ru-RU" sz="1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</a:t>
              </a: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заданий, различавшихся по содержанию и </a:t>
              </a:r>
            </a:p>
            <a:p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сложности: </a:t>
              </a:r>
            </a:p>
            <a:p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часть 1 содержит </a:t>
              </a:r>
              <a:r>
                <a:rPr lang="ru-RU" sz="1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заданий с кратким ответом в виде </a:t>
              </a:r>
            </a:p>
            <a:p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целого числа или конечной десятичной дроби; </a:t>
              </a:r>
            </a:p>
            <a:p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часть 2 содержит 7 заданий (№ 13–19) с развернутым ответом </a:t>
              </a:r>
            </a:p>
            <a:p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(полная запись решения с обоснованием выполненных </a:t>
              </a:r>
            </a:p>
            <a:p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действий).</a:t>
              </a: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93160" y="3784292"/>
              <a:ext cx="2323049" cy="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Стрелка вправо 16"/>
            <p:cNvSpPr/>
            <p:nvPr/>
          </p:nvSpPr>
          <p:spPr>
            <a:xfrm flipH="1">
              <a:off x="6028942" y="1011701"/>
              <a:ext cx="460060" cy="332481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37593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44016" y="174683"/>
            <a:ext cx="8892480" cy="4435919"/>
            <a:chOff x="144016" y="174683"/>
            <a:chExt cx="8892480" cy="4435919"/>
          </a:xfrm>
        </p:grpSpPr>
        <p:sp>
          <p:nvSpPr>
            <p:cNvPr id="14" name="Прямоугольник 14"/>
            <p:cNvSpPr>
              <a:spLocks noChangeArrowheads="1"/>
            </p:cNvSpPr>
            <p:nvPr/>
          </p:nvSpPr>
          <p:spPr bwMode="auto">
            <a:xfrm>
              <a:off x="3779912" y="174683"/>
              <a:ext cx="251754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ГЛАВА 6. ВЕКТОРЫ </a:t>
              </a:r>
              <a:endParaRPr lang="ru-RU" altLang="ru-RU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1520" y="721487"/>
              <a:ext cx="8784976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Наличие данной главы обусловлено изменениями в вариантах ЕГЭ профильного уровня, представленными в демоверсии варианта ЕГЭ 2024. Это задание под номером 2 на векторы (координаты точки, координаты вектора, сумма векторов, произведение вектора на число, скалярное произведение, определение угла между векторами).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286" y="2159887"/>
              <a:ext cx="4833590" cy="2450715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44016" y="1798705"/>
              <a:ext cx="61534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703.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координатной плоскости отмечены точки 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. 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455432" y="2137259"/>
              <a:ext cx="22849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Найдите длину вектора:</a:t>
              </a: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64088" y="2562360"/>
              <a:ext cx="3528392" cy="364267"/>
            </a:xfrm>
            <a:prstGeom prst="rect">
              <a:avLst/>
            </a:prstGeom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182116" y="1779662"/>
              <a:ext cx="8820472" cy="1904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1481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135780" y="865081"/>
            <a:ext cx="8824962" cy="3797381"/>
            <a:chOff x="135780" y="865081"/>
            <a:chExt cx="8824962" cy="379738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9442" y="865081"/>
              <a:ext cx="6591300" cy="381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265" y="1419622"/>
              <a:ext cx="4262580" cy="158534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43568" y="1219037"/>
              <a:ext cx="3812090" cy="29461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35702" y="1485601"/>
              <a:ext cx="3685441" cy="35131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780" y="3063483"/>
              <a:ext cx="4886599" cy="1598979"/>
            </a:xfrm>
            <a:prstGeom prst="rect">
              <a:avLst/>
            </a:prstGeom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>
              <a:off x="197843" y="3041134"/>
              <a:ext cx="4824536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>
            <a:xfrm>
              <a:off x="5231964" y="1890937"/>
              <a:ext cx="3728778" cy="1723549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Полезно научить:</a:t>
              </a:r>
            </a:p>
            <a:p>
              <a:pPr algn="just"/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находить координаты середины отрезка, </a:t>
              </a:r>
            </a:p>
            <a:p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если известны координаты его концов; </a:t>
              </a:r>
            </a:p>
            <a:p>
              <a:pPr algn="just"/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применять формулы для нахождения </a:t>
              </a:r>
            </a:p>
            <a:p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скалярного произведения векторов и угла</a:t>
              </a:r>
            </a:p>
            <a:p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между ними, если известны координаты</a:t>
              </a:r>
            </a:p>
            <a:p>
              <a:r>
                <a: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векторов. </a:t>
              </a:r>
              <a:endParaRPr lang="ru-RU" sz="1500" dirty="0"/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5189220" y="1295400"/>
              <a:ext cx="3666438" cy="778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Стрелка вправо 27"/>
            <p:cNvSpPr/>
            <p:nvPr/>
          </p:nvSpPr>
          <p:spPr>
            <a:xfrm>
              <a:off x="4812845" y="1441672"/>
              <a:ext cx="209534" cy="379834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73606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51310" y="51470"/>
            <a:ext cx="8569162" cy="4655881"/>
            <a:chOff x="251310" y="51470"/>
            <a:chExt cx="8569162" cy="465588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771800" y="51470"/>
              <a:ext cx="604867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РАЗБОР НЕКОТОРЫХ ЗАДАНИЙ С РАЗВЁРНУТЫМ ОТВЕТОМ И УКАЗАНИЯ К ОФОРМЛЕНИЮ ИХ РЕШЕНИЙ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51520" y="1059582"/>
              <a:ext cx="16594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Задание № 13 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1800" y="732230"/>
              <a:ext cx="5723020" cy="88355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3648" y="1557020"/>
              <a:ext cx="5472608" cy="89334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34126" y="2476411"/>
              <a:ext cx="5598368" cy="64043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1310" y="3116840"/>
              <a:ext cx="4824746" cy="1590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2543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72832" y="28079"/>
            <a:ext cx="8676964" cy="4427498"/>
            <a:chOff x="72832" y="28079"/>
            <a:chExt cx="8676964" cy="4427498"/>
          </a:xfrm>
        </p:grpSpPr>
        <p:sp>
          <p:nvSpPr>
            <p:cNvPr id="14" name="Прямоугольник 14"/>
            <p:cNvSpPr>
              <a:spLocks noChangeArrowheads="1"/>
            </p:cNvSpPr>
            <p:nvPr/>
          </p:nvSpPr>
          <p:spPr bwMode="auto">
            <a:xfrm>
              <a:off x="2771800" y="28079"/>
              <a:ext cx="5457071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ru-RU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моменты, на которые следует обратить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внимание при выполнении задания 13</a:t>
              </a:r>
              <a:r>
                <a:rPr lang="ru-RU" sz="1800" b="1" dirty="0">
                  <a:solidFill>
                    <a:srgbClr val="FF0000"/>
                  </a:solidFill>
                </a:rPr>
                <a:t> </a:t>
              </a:r>
              <a:endParaRPr lang="ru-RU" altLang="ru-RU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2832" y="1131590"/>
              <a:ext cx="8676964" cy="33239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Обоснованность и правильность равносильных переходов (наличие всех этапов решения) при решении уравнений и неравенств и при упрощении выражений. </a:t>
              </a:r>
            </a:p>
            <a:p>
              <a:r>
                <a:rPr lang="ru-RU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Запись ответа в работе участника экзамена может отличаться от приведенной в критериях (содержать один целочисленный параметр n или несколько </a:t>
              </a:r>
              <a:r>
                <a:rPr lang="ru-RU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). Важно, чтобы в ответе были приведены все ответы для первого пункта задания (пункт а). </a:t>
              </a:r>
            </a:p>
            <a:p>
              <a:r>
                <a:rPr lang="ru-RU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Если первый пункт не засчитан, то за второй пункт (пункт б) даже при наличии в решении ответов, совпадающих с приведёнными в решениях для экспертов, выставляется 0 баллов. При наличии в решении первого пункта одной вычислительной ошибки и при этом имеющейся верной последовательности всех шагов решения обоих пунктов (пункт а и пункт б) ставится 1 балл. </a:t>
              </a:r>
            </a:p>
            <a:p>
              <a:r>
                <a:rPr lang="ru-RU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При решении второго пункта задания в работе должны </a:t>
              </a:r>
            </a:p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присутствовать </a:t>
              </a:r>
              <a:r>
                <a:rPr lang="ru-RU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следы отбора корней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В случае их </a:t>
              </a:r>
            </a:p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отсутствия даже при наличии в ответе чисел, совпадающих</a:t>
              </a:r>
            </a:p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данными в решениях, выданных экспертам </a:t>
              </a:r>
            </a:p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разработчиками вариантов, за решение пункта б </a:t>
              </a:r>
            </a:p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будет выставлено 0 баллов.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8469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40097" y="123478"/>
            <a:ext cx="9074642" cy="4464495"/>
            <a:chOff x="40097" y="123478"/>
            <a:chExt cx="9074642" cy="446449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1738" y="123478"/>
              <a:ext cx="6753001" cy="53641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5254" y="921926"/>
              <a:ext cx="2597744" cy="1722100"/>
            </a:xfrm>
            <a:prstGeom prst="rect">
              <a:avLst/>
            </a:prstGeom>
            <a:ln w="9525">
              <a:solidFill>
                <a:srgbClr val="C00000"/>
              </a:solidFill>
            </a:ln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20272" y="921926"/>
              <a:ext cx="1997278" cy="1733352"/>
            </a:xfrm>
            <a:prstGeom prst="rect">
              <a:avLst/>
            </a:prstGeom>
            <a:ln w="9525">
              <a:solidFill>
                <a:srgbClr val="C00000"/>
              </a:solidFill>
            </a:ln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1520" y="1110439"/>
              <a:ext cx="3856460" cy="368012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1560" y="1485824"/>
              <a:ext cx="3096344" cy="379600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9512" y="1865424"/>
              <a:ext cx="3679791" cy="24782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4105" y="2134569"/>
              <a:ext cx="2651712" cy="248348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9615" y="2706579"/>
              <a:ext cx="7504137" cy="380534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3780" y="3188750"/>
              <a:ext cx="5147341" cy="1399223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601886" y="2263045"/>
              <a:ext cx="1563270" cy="443533"/>
            </a:xfrm>
            <a:prstGeom prst="rect">
              <a:avLst/>
            </a:prstGeom>
          </p:spPr>
        </p:pic>
        <p:cxnSp>
          <p:nvCxnSpPr>
            <p:cNvPr id="34" name="Прямая соединительная линия 33"/>
            <p:cNvCxnSpPr/>
            <p:nvPr/>
          </p:nvCxnSpPr>
          <p:spPr>
            <a:xfrm>
              <a:off x="805639" y="2694963"/>
              <a:ext cx="799288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97" y="2687948"/>
              <a:ext cx="278830" cy="655927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0560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949"/>
            <a:ext cx="9144000" cy="51435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79511" y="129651"/>
            <a:ext cx="8784977" cy="4543612"/>
            <a:chOff x="188143" y="129651"/>
            <a:chExt cx="8784977" cy="4543612"/>
          </a:xfrm>
        </p:grpSpPr>
        <p:sp>
          <p:nvSpPr>
            <p:cNvPr id="14" name="Прямоугольник 14"/>
            <p:cNvSpPr>
              <a:spLocks noChangeArrowheads="1"/>
            </p:cNvSpPr>
            <p:nvPr/>
          </p:nvSpPr>
          <p:spPr bwMode="auto">
            <a:xfrm>
              <a:off x="2627784" y="129651"/>
              <a:ext cx="576241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Нюансы выставления баллов за решение задания 15</a:t>
              </a:r>
              <a:r>
                <a:rPr lang="ru-RU" sz="1800" dirty="0"/>
                <a:t> </a:t>
              </a:r>
              <a:endPara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88144" y="1068972"/>
              <a:ext cx="878497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случае записи ОДЗ неравенства обратим внимание на следующее. Неверно выписанная ОДЗ (не учтены все ограничения) или верно выписанная, но неверно найденная, приводит к выставлению 0 баллов за решение задания даже в случае, если полученный ответ совпадает с верным. 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8143" y="1909110"/>
              <a:ext cx="8013773" cy="118542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6284" y="2931789"/>
              <a:ext cx="3504280" cy="1468109"/>
            </a:xfrm>
            <a:prstGeom prst="rect">
              <a:avLst/>
            </a:prstGeom>
          </p:spPr>
        </p:pic>
        <p:grpSp>
          <p:nvGrpSpPr>
            <p:cNvPr id="13" name="Группа 12"/>
            <p:cNvGrpSpPr/>
            <p:nvPr/>
          </p:nvGrpSpPr>
          <p:grpSpPr>
            <a:xfrm>
              <a:off x="2492400" y="4451103"/>
              <a:ext cx="723771" cy="55473"/>
              <a:chOff x="1484288" y="4313853"/>
              <a:chExt cx="723771" cy="55473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1484288" y="4320578"/>
                <a:ext cx="72008" cy="45719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1700312" y="4323607"/>
                <a:ext cx="72008" cy="45719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1916336" y="4321474"/>
                <a:ext cx="72008" cy="45719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2136051" y="4313853"/>
                <a:ext cx="72008" cy="45719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84488" y="4339888"/>
              <a:ext cx="2114550" cy="333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8851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30504" y="721050"/>
            <a:ext cx="9103436" cy="3989795"/>
            <a:chOff x="30504" y="721050"/>
            <a:chExt cx="9103436" cy="39897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1486" y="721050"/>
              <a:ext cx="6222454" cy="151311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9798" y="2357638"/>
              <a:ext cx="3409950" cy="69532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504" y="2708647"/>
              <a:ext cx="5356531" cy="2002198"/>
            </a:xfrm>
            <a:prstGeom prst="rect">
              <a:avLst/>
            </a:prstGeom>
          </p:spPr>
        </p:pic>
        <p:sp>
          <p:nvSpPr>
            <p:cNvPr id="9" name="Стрелка вниз 8"/>
            <p:cNvSpPr/>
            <p:nvPr/>
          </p:nvSpPr>
          <p:spPr>
            <a:xfrm flipV="1">
              <a:off x="6639667" y="3169904"/>
              <a:ext cx="144016" cy="315689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низ 10"/>
            <p:cNvSpPr/>
            <p:nvPr/>
          </p:nvSpPr>
          <p:spPr>
            <a:xfrm flipV="1">
              <a:off x="7592006" y="3176441"/>
              <a:ext cx="144016" cy="315689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6511" y="1522952"/>
              <a:ext cx="4247457" cy="1169551"/>
            </a:xfrm>
            <a:prstGeom prst="rect">
              <a:avLst/>
            </a:prstGeom>
            <a:ln w="1905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выставления 1 балла допускаются только ошибки в строгости неравенства в отдельных точках. Так если в ответ включено значение переменной, при котором одна из частей неравенства не имеет смысла, то выставляется оценка «0 баллов».</a:t>
              </a: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V="1">
              <a:off x="7952046" y="2871021"/>
              <a:ext cx="0" cy="6108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V="1">
              <a:off x="8312086" y="2861530"/>
              <a:ext cx="0" cy="6108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V="1">
              <a:off x="8607433" y="2863706"/>
              <a:ext cx="0" cy="6108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V="1">
              <a:off x="8967473" y="2863706"/>
              <a:ext cx="0" cy="6108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89" y="1179568"/>
              <a:ext cx="278830" cy="655927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1771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51520" y="123478"/>
            <a:ext cx="8640960" cy="4511829"/>
            <a:chOff x="251520" y="123478"/>
            <a:chExt cx="8640960" cy="4511829"/>
          </a:xfrm>
        </p:grpSpPr>
        <p:sp>
          <p:nvSpPr>
            <p:cNvPr id="14" name="Прямоугольник 14"/>
            <p:cNvSpPr>
              <a:spLocks noChangeArrowheads="1"/>
            </p:cNvSpPr>
            <p:nvPr/>
          </p:nvSpPr>
          <p:spPr bwMode="auto">
            <a:xfrm>
              <a:off x="2699792" y="123478"/>
              <a:ext cx="576241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Нюансы выставления баллов за решение задания 15</a:t>
              </a:r>
              <a:r>
                <a:rPr lang="ru-RU" sz="1800" dirty="0"/>
                <a:t> </a:t>
              </a:r>
              <a:endPara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1520" y="1203598"/>
              <a:ext cx="8640960" cy="34317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ситуации, которую участники экзамена трактуют, как «описка», эксперт выставляет: </a:t>
              </a:r>
            </a:p>
            <a:p>
              <a:pPr>
                <a:spcAft>
                  <a:spcPts val="600"/>
                </a:spcAft>
              </a:pPr>
              <a:r>
                <a:rPr lang="ru-RU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баллов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«описке», приведшей к изменению условия задачи (решается другая задача!); </a:t>
              </a:r>
            </a:p>
            <a:p>
              <a:pPr>
                <a:spcAft>
                  <a:spcPts val="600"/>
                </a:spcAft>
              </a:pPr>
              <a:r>
                <a:rPr lang="ru-RU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баллов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отсутствии на координатной прямой хотя бы одной из необходимых точек (в частности нули числителя и знаменателя) или появлении посторонних чисел, участвующих в определении искомых множеств, если использование координатной прямой является необходимым шагом решения; </a:t>
              </a:r>
            </a:p>
            <a:p>
              <a:pPr>
                <a:spcAft>
                  <a:spcPts val="600"/>
                </a:spcAft>
              </a:pPr>
              <a:r>
                <a:rPr lang="ru-RU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баллов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расстановке на координатной прямой знаков значений выражения на промежутках, которые не входят в ОДЗ; </a:t>
              </a:r>
            </a:p>
            <a:p>
              <a:r>
                <a:rPr lang="ru-RU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балл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полностью верном решении, но </a:t>
              </a: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возникновении «описки» при записи ответа </a:t>
              </a: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(при наличии неверного ответа не может </a:t>
              </a:r>
            </a:p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быть выставлен полный балл!).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400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38"/>
            <a:ext cx="9144032" cy="5143518"/>
          </a:xfrm>
          <a:prstGeom prst="rect">
            <a:avLst/>
          </a:prstGeom>
        </p:spPr>
      </p:pic>
      <p:grpSp>
        <p:nvGrpSpPr>
          <p:cNvPr id="48" name="Группа 47"/>
          <p:cNvGrpSpPr/>
          <p:nvPr/>
        </p:nvGrpSpPr>
        <p:grpSpPr>
          <a:xfrm>
            <a:off x="111587" y="123478"/>
            <a:ext cx="8908880" cy="4550525"/>
            <a:chOff x="128718" y="123478"/>
            <a:chExt cx="8908880" cy="4550525"/>
          </a:xfrm>
        </p:grpSpPr>
        <p:sp>
          <p:nvSpPr>
            <p:cNvPr id="7" name="Прямоугольник 1"/>
            <p:cNvSpPr>
              <a:spLocks noChangeArrowheads="1"/>
            </p:cNvSpPr>
            <p:nvPr/>
          </p:nvSpPr>
          <p:spPr bwMode="auto">
            <a:xfrm>
              <a:off x="3707905" y="123478"/>
              <a:ext cx="2376264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Содержание пособия</a:t>
              </a:r>
            </a:p>
          </p:txBody>
        </p:sp>
        <p:pic>
          <p:nvPicPr>
            <p:cNvPr id="34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18" y="1123840"/>
              <a:ext cx="4032448" cy="3529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88" y="1607827"/>
              <a:ext cx="1790540" cy="30475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Рисунок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5" y="2009707"/>
              <a:ext cx="3865362" cy="266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731904"/>
              <a:ext cx="3468842" cy="1489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76055" y="2221626"/>
              <a:ext cx="3961543" cy="853376"/>
            </a:xfrm>
            <a:prstGeom prst="rect">
              <a:avLst/>
            </a:prstGeom>
          </p:spPr>
        </p:pic>
        <p:sp>
          <p:nvSpPr>
            <p:cNvPr id="43" name="Овал 42"/>
            <p:cNvSpPr/>
            <p:nvPr/>
          </p:nvSpPr>
          <p:spPr bwMode="auto">
            <a:xfrm>
              <a:off x="203013" y="1516110"/>
              <a:ext cx="144462" cy="1348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/>
          </p:nvSpPr>
          <p:spPr bwMode="auto">
            <a:xfrm>
              <a:off x="4875876" y="756216"/>
              <a:ext cx="144462" cy="1348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4572000" y="756216"/>
              <a:ext cx="0" cy="391778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4277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07504" y="123478"/>
            <a:ext cx="8815736" cy="4546350"/>
            <a:chOff x="107504" y="123478"/>
            <a:chExt cx="8815736" cy="4546350"/>
          </a:xfrm>
        </p:grpSpPr>
        <p:sp>
          <p:nvSpPr>
            <p:cNvPr id="14" name="Прямоугольник 14"/>
            <p:cNvSpPr>
              <a:spLocks noChangeArrowheads="1"/>
            </p:cNvSpPr>
            <p:nvPr/>
          </p:nvSpPr>
          <p:spPr bwMode="auto">
            <a:xfrm>
              <a:off x="2545245" y="123478"/>
              <a:ext cx="551420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Курсы повышения квалификации от издательства</a:t>
              </a:r>
              <a:endParaRPr lang="ru-RU" altLang="ru-RU" sz="1800" b="1" dirty="0">
                <a:solidFill>
                  <a:srgbClr val="FF000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504" y="1203598"/>
              <a:ext cx="5194842" cy="3466230"/>
            </a:xfrm>
            <a:prstGeom prst="rect">
              <a:avLst/>
            </a:prstGeom>
            <a:ln w="12700">
              <a:solidFill>
                <a:srgbClr val="C00000"/>
              </a:solidFill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5617141" y="825727"/>
              <a:ext cx="3194598" cy="1815882"/>
            </a:xfrm>
            <a:prstGeom prst="rect">
              <a:avLst/>
            </a:prstGeom>
            <a:ln w="1905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Более подробно узнать о нюансах</a:t>
              </a:r>
            </a:p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выставления баллов и технологии</a:t>
              </a:r>
            </a:p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подготовки учащихся к сдаче ЕГЭ</a:t>
              </a:r>
            </a:p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профильном уровне можно на </a:t>
              </a:r>
            </a:p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курсе повышения квалификации</a:t>
              </a:r>
            </a:p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учителей математики от </a:t>
              </a:r>
            </a:p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издательства «Интеллект-Центр».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620509" y="2624594"/>
              <a:ext cx="33027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hlinkClick r:id="rId5"/>
                </a:rPr>
                <a:t>https://edu.intellectcentre.ru/matematika/matematika</a:t>
              </a:r>
              <a:r>
                <a:rPr lang="ru-RU" sz="14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4448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Прямоугольник 14"/>
          <p:cNvSpPr>
            <a:spLocks noChangeArrowheads="1"/>
          </p:cNvSpPr>
          <p:nvPr/>
        </p:nvSpPr>
        <p:spPr bwMode="auto">
          <a:xfrm>
            <a:off x="2221184" y="72128"/>
            <a:ext cx="689381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</a:rPr>
              <a:t>Будут полезны при подготовке к ЕГЭ (около сотни статей)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1519" y="880720"/>
            <a:ext cx="8939031" cy="3838517"/>
            <a:chOff x="83343" y="430570"/>
            <a:chExt cx="8939031" cy="4256991"/>
          </a:xfrm>
        </p:grpSpPr>
        <p:pic>
          <p:nvPicPr>
            <p:cNvPr id="7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677" y="1363565"/>
              <a:ext cx="1918510" cy="874960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656" y="887661"/>
              <a:ext cx="2113718" cy="742518"/>
            </a:xfrm>
            <a:prstGeom prst="rect">
              <a:avLst/>
            </a:prstGeom>
            <a:solidFill>
              <a:srgbClr val="FC6130"/>
            </a:solidFill>
            <a:ln w="9525">
              <a:solidFill>
                <a:srgbClr val="FC6130"/>
              </a:solidFill>
              <a:miter lim="800000"/>
              <a:headEnd/>
              <a:tailEnd/>
            </a:ln>
          </p:spPr>
        </p:pic>
        <p:pic>
          <p:nvPicPr>
            <p:cNvPr id="9" name="Рисунок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677" y="442986"/>
              <a:ext cx="1891100" cy="687673"/>
            </a:xfrm>
            <a:prstGeom prst="rect">
              <a:avLst/>
            </a:prstGeom>
            <a:noFill/>
            <a:ln w="1905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04775" y="498475"/>
              <a:ext cx="4787900" cy="73818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Статья.</a:t>
              </a:r>
              <a:r>
                <a:rPr lang="ru-RU" alt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Прокофьев А.А. Задачи с параметром на ЕГЭ-2018. «Математика в школе», − Москва, Издательство: ООО "Школьная Пресса", – 2018, – № 8, – С. 11-24.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04775" y="1295400"/>
              <a:ext cx="4830763" cy="73818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Статья.</a:t>
              </a:r>
              <a:r>
                <a:rPr lang="ru-RU" alt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Прокофьев А.А. Задачи с параметром на ЕГЭ-2019. «Математика в школе», − Москва, Издательство: ООО "Школьная Пресса", – 2020, – № 1, – С. 17-30.</a:t>
              </a:r>
            </a:p>
          </p:txBody>
        </p: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537" y="2482339"/>
              <a:ext cx="2085956" cy="604435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293" y="430570"/>
              <a:ext cx="1823200" cy="330864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6"/>
            <p:cNvSpPr>
              <a:spLocks noChangeArrowheads="1"/>
            </p:cNvSpPr>
            <p:nvPr/>
          </p:nvSpPr>
          <p:spPr bwMode="auto">
            <a:xfrm>
              <a:off x="104775" y="2089150"/>
              <a:ext cx="4832985" cy="738664"/>
            </a:xfrm>
            <a:prstGeom prst="rect">
              <a:avLst/>
            </a:prstGeom>
            <a:solidFill>
              <a:srgbClr val="EFC93D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Прокофьев А.А., Соколова Т.В. Окружность в задачах (на материалах вступительных экзаменов в МИЭТ). «</a:t>
              </a:r>
              <a:r>
                <a:rPr lang="ru-RU" alt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Матема</a:t>
              </a:r>
              <a:r>
                <a:rPr lang="ru-RU" alt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-тика», – 2005. – №19. – С. 39-48. – 2005. – №24. – С. 38-40.</a:t>
              </a:r>
            </a:p>
          </p:txBody>
        </p:sp>
        <p:sp>
          <p:nvSpPr>
            <p:cNvPr id="16" name="Прямоугольник 6"/>
            <p:cNvSpPr>
              <a:spLocks noChangeArrowheads="1"/>
            </p:cNvSpPr>
            <p:nvPr/>
          </p:nvSpPr>
          <p:spPr bwMode="auto">
            <a:xfrm>
              <a:off x="83343" y="2883376"/>
              <a:ext cx="4852195" cy="739775"/>
            </a:xfrm>
            <a:prstGeom prst="rect">
              <a:avLst/>
            </a:prstGeom>
            <a:solidFill>
              <a:srgbClr val="EFC93D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Прокофьев А.А. Перпендикулярность плоскостей в заданиях ЕГЭ. «Математика». – М.: Издательство МЦНМО. –2020. – №9. − С. 29-37.</a:t>
              </a:r>
            </a:p>
          </p:txBody>
        </p:sp>
        <p:pic>
          <p:nvPicPr>
            <p:cNvPr id="17" name="Рисунок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356" y="3656152"/>
              <a:ext cx="1517922" cy="1031409"/>
            </a:xfrm>
            <a:prstGeom prst="rect">
              <a:avLst/>
            </a:prstGeom>
            <a:noFill/>
            <a:ln w="19050">
              <a:solidFill>
                <a:srgbClr val="D5504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398" y="3677602"/>
              <a:ext cx="1670306" cy="852553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" y="3677602"/>
              <a:ext cx="1640737" cy="837195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Рисунок 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926" y="2327483"/>
              <a:ext cx="1541468" cy="713365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4104" y="1720862"/>
              <a:ext cx="1948270" cy="625451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2726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23103" y="123478"/>
            <a:ext cx="8903856" cy="4548241"/>
            <a:chOff x="123103" y="123478"/>
            <a:chExt cx="8903856" cy="4548241"/>
          </a:xfrm>
        </p:grpSpPr>
        <p:sp>
          <p:nvSpPr>
            <p:cNvPr id="14" name="Прямоугольник 14"/>
            <p:cNvSpPr>
              <a:spLocks noChangeArrowheads="1"/>
            </p:cNvSpPr>
            <p:nvPr/>
          </p:nvSpPr>
          <p:spPr bwMode="auto">
            <a:xfrm>
              <a:off x="3779912" y="123478"/>
              <a:ext cx="316835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Будут полезны в подготовке:</a:t>
              </a:r>
              <a:endParaRPr lang="ru-RU" altLang="ru-RU" sz="1800" b="1" dirty="0">
                <a:solidFill>
                  <a:srgbClr val="FF0000"/>
                </a:solidFill>
              </a:endParaRPr>
            </a:p>
          </p:txBody>
        </p:sp>
        <p:pic>
          <p:nvPicPr>
            <p:cNvPr id="6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3083" y="716789"/>
              <a:ext cx="1615671" cy="2183240"/>
            </a:xfrm>
            <a:prstGeom prst="rect">
              <a:avLst/>
            </a:prstGeom>
            <a:noFill/>
            <a:ln w="19050">
              <a:solidFill>
                <a:srgbClr val="FC613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103" y="3003798"/>
              <a:ext cx="3080746" cy="16679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sun9-50.userapi.com/impg/gIHPfYwGu35tqBBJeJ4HJpwFSMprtibwTwonTw/KzU5miCdQSY.jpg?size=205x283&amp;quality=96&amp;sign=0f09dd8f182450e1b7c2865d3e0a83cc&amp;type=alb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059" y="699542"/>
              <a:ext cx="1670990" cy="2200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25" descr="http://eois.mskobr.ru/book_images/img_982133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0500" y="716790"/>
              <a:ext cx="1666459" cy="2192844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2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501" y="1059581"/>
              <a:ext cx="1603719" cy="1840447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/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7376" y="1131589"/>
              <a:ext cx="1530135" cy="1778955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779913" y="3003799"/>
              <a:ext cx="1224136" cy="1667920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36351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6F22A5D-DB18-E935-9600-EDFC9908F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"/>
            <a:ext cx="9137238" cy="51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8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DB8C14E-D31B-1761-41ED-B5B0E172B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"/>
            <a:ext cx="9137238" cy="51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6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134536" y="1131590"/>
            <a:ext cx="8583748" cy="3450232"/>
            <a:chOff x="142459" y="662967"/>
            <a:chExt cx="8583748" cy="4007081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668" y="662967"/>
              <a:ext cx="4394169" cy="4007081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9012" y="662967"/>
              <a:ext cx="4057195" cy="1599926"/>
            </a:xfrm>
            <a:prstGeom prst="rect">
              <a:avLst/>
            </a:prstGeom>
          </p:spPr>
        </p:pic>
        <p:sp>
          <p:nvSpPr>
            <p:cNvPr id="25" name="Овал 24"/>
            <p:cNvSpPr/>
            <p:nvPr/>
          </p:nvSpPr>
          <p:spPr bwMode="auto">
            <a:xfrm>
              <a:off x="142459" y="718019"/>
              <a:ext cx="144462" cy="1348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 bwMode="auto">
            <a:xfrm>
              <a:off x="147166" y="2722334"/>
              <a:ext cx="144462" cy="1348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4426410" y="724193"/>
              <a:ext cx="144462" cy="1348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 bwMode="auto">
            <a:xfrm>
              <a:off x="4422978" y="1152393"/>
              <a:ext cx="144462" cy="1348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9" name="Рисунок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114" y="2263325"/>
              <a:ext cx="3058840" cy="90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Овал 29"/>
            <p:cNvSpPr/>
            <p:nvPr/>
          </p:nvSpPr>
          <p:spPr bwMode="auto">
            <a:xfrm>
              <a:off x="4426410" y="2301646"/>
              <a:ext cx="144462" cy="1348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487684" y="134577"/>
            <a:ext cx="2380460" cy="4093357"/>
            <a:chOff x="3487684" y="134577"/>
            <a:chExt cx="2380460" cy="4093357"/>
          </a:xfrm>
        </p:grpSpPr>
        <p:sp>
          <p:nvSpPr>
            <p:cNvPr id="32" name="Прямоугольник 7"/>
            <p:cNvSpPr>
              <a:spLocks noChangeArrowheads="1"/>
            </p:cNvSpPr>
            <p:nvPr/>
          </p:nvSpPr>
          <p:spPr bwMode="auto">
            <a:xfrm>
              <a:off x="3487684" y="134577"/>
              <a:ext cx="238046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Содержание пособия</a:t>
              </a: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355976" y="718019"/>
              <a:ext cx="0" cy="350991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830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96"/>
            <a:ext cx="9144000" cy="514350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59552" y="145931"/>
            <a:ext cx="9007156" cy="4584232"/>
            <a:chOff x="59552" y="145931"/>
            <a:chExt cx="9007156" cy="458423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500" y="1155885"/>
              <a:ext cx="4265327" cy="1720544"/>
            </a:xfrm>
            <a:prstGeom prst="rect">
              <a:avLst/>
            </a:prstGeom>
          </p:spPr>
        </p:pic>
        <p:pic>
          <p:nvPicPr>
            <p:cNvPr id="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68" y="2912818"/>
              <a:ext cx="2095500" cy="3333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4664" y="3289766"/>
              <a:ext cx="3020715" cy="1440397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04048" y="932670"/>
              <a:ext cx="3096344" cy="1002472"/>
            </a:xfrm>
            <a:prstGeom prst="rect">
              <a:avLst/>
            </a:prstGeom>
          </p:spPr>
        </p:pic>
        <p:pic>
          <p:nvPicPr>
            <p:cNvPr id="12" name="Рисунок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780" y="2132964"/>
              <a:ext cx="4403606" cy="26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681" y="2384756"/>
              <a:ext cx="4450027" cy="64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59552" y="771550"/>
              <a:ext cx="144463" cy="144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0169" y="3306562"/>
              <a:ext cx="144463" cy="144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90168" y="3811694"/>
              <a:ext cx="144463" cy="144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90168" y="4270928"/>
              <a:ext cx="144463" cy="144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782379" y="1011422"/>
              <a:ext cx="144463" cy="144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788024" y="1454756"/>
              <a:ext cx="144463" cy="144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493767" y="2191180"/>
              <a:ext cx="144463" cy="144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7"/>
            <p:cNvSpPr>
              <a:spLocks noChangeArrowheads="1"/>
            </p:cNvSpPr>
            <p:nvPr/>
          </p:nvSpPr>
          <p:spPr bwMode="auto">
            <a:xfrm>
              <a:off x="3486185" y="145931"/>
              <a:ext cx="2381959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Содержание пособия</a:t>
              </a: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427505" y="812376"/>
              <a:ext cx="0" cy="391778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313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630"/>
            <a:ext cx="9144000" cy="51435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7347" y="123478"/>
            <a:ext cx="8059507" cy="4656841"/>
            <a:chOff x="-7347" y="123478"/>
            <a:chExt cx="8059507" cy="4656841"/>
          </a:xfrm>
        </p:grpSpPr>
        <p:sp>
          <p:nvSpPr>
            <p:cNvPr id="6" name="Прямоугольник 6"/>
            <p:cNvSpPr>
              <a:spLocks noChangeArrowheads="1"/>
            </p:cNvSpPr>
            <p:nvPr/>
          </p:nvSpPr>
          <p:spPr bwMode="auto">
            <a:xfrm>
              <a:off x="395536" y="707479"/>
              <a:ext cx="3888432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latin typeface="Times New Roman" panose="02020603050405020304" pitchFamily="18" charset="0"/>
                  <a:cs typeface="Calibri" panose="020F0502020204030204" pitchFamily="34" charset="0"/>
                </a:rPr>
                <a:t>Тренировочные варианты №1-№30 </a:t>
              </a:r>
              <a:endParaRPr lang="ru-RU" altLang="ru-RU" sz="1600" dirty="0"/>
            </a:p>
          </p:txBody>
        </p:sp>
        <p:pic>
          <p:nvPicPr>
            <p:cNvPr id="7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8" y="1989734"/>
              <a:ext cx="5359742" cy="2790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67" y="1046033"/>
              <a:ext cx="7665293" cy="704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1"/>
            <p:cNvSpPr>
              <a:spLocks noChangeArrowheads="1"/>
            </p:cNvSpPr>
            <p:nvPr/>
          </p:nvSpPr>
          <p:spPr bwMode="auto">
            <a:xfrm>
              <a:off x="-7347" y="1680585"/>
              <a:ext cx="64442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rgbClr val="FF0000"/>
                  </a:solidFill>
                </a:rPr>
                <a:t>Таблица соответствия параграфов пособия и заданий вариантов ОГЭ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233309" y="805318"/>
              <a:ext cx="142875" cy="1428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33308" y="1074727"/>
              <a:ext cx="142875" cy="1428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33308" y="1310159"/>
              <a:ext cx="142875" cy="1428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29330" y="1542496"/>
              <a:ext cx="142875" cy="1428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7"/>
            <p:cNvSpPr>
              <a:spLocks noChangeArrowheads="1"/>
            </p:cNvSpPr>
            <p:nvPr/>
          </p:nvSpPr>
          <p:spPr bwMode="auto">
            <a:xfrm>
              <a:off x="3491880" y="123478"/>
              <a:ext cx="2376264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Содержание пособия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719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38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12726" y="722226"/>
            <a:ext cx="8893580" cy="3900316"/>
            <a:chOff x="112714" y="4668"/>
            <a:chExt cx="8885237" cy="4851043"/>
          </a:xfrm>
        </p:grpSpPr>
        <p:sp>
          <p:nvSpPr>
            <p:cNvPr id="6" name="Прямоугольник 2"/>
            <p:cNvSpPr>
              <a:spLocks noChangeArrowheads="1"/>
            </p:cNvSpPr>
            <p:nvPr/>
          </p:nvSpPr>
          <p:spPr bwMode="auto">
            <a:xfrm>
              <a:off x="285751" y="4668"/>
              <a:ext cx="8712200" cy="10335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пособие включены задания, </a:t>
              </a:r>
              <a:r>
                <a:rPr lang="ru-RU" altLang="ru-RU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аналогичные по математическому содержанию </a:t>
              </a:r>
              <a:r>
                <a:rPr lang="ru-RU" alt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заданиям Открытого банка заданий на сайте fipi.ru и демоверсии ОГЭ по математике 2024 года.</a:t>
              </a:r>
            </a:p>
          </p:txBody>
        </p:sp>
        <p:sp>
          <p:nvSpPr>
            <p:cNvPr id="7" name="Овал 6"/>
            <p:cNvSpPr/>
            <p:nvPr/>
          </p:nvSpPr>
          <p:spPr>
            <a:xfrm>
              <a:off x="117475" y="152878"/>
              <a:ext cx="142875" cy="14446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Прямоугольник 4"/>
            <p:cNvSpPr>
              <a:spLocks noChangeArrowheads="1"/>
            </p:cNvSpPr>
            <p:nvPr/>
          </p:nvSpPr>
          <p:spPr bwMode="auto">
            <a:xfrm>
              <a:off x="273095" y="845420"/>
              <a:ext cx="8713787" cy="1033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latin typeface="Times New Roman" panose="02020603050405020304" pitchFamily="18" charset="0"/>
                  <a:cs typeface="Calibri" panose="020F0502020204030204" pitchFamily="34" charset="0"/>
                </a:rPr>
                <a:t>Нумерация заданий по всем главам пособия единая с </a:t>
              </a:r>
              <a:r>
                <a:rPr lang="ru-RU" altLang="ru-RU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№1 по №675</a:t>
              </a:r>
              <a:r>
                <a:rPr lang="ru-RU" altLang="ru-RU" sz="1600" dirty="0">
                  <a:latin typeface="Times New Roman" panose="02020603050405020304" pitchFamily="18" charset="0"/>
                  <a:cs typeface="Calibri" panose="020F0502020204030204" pitchFamily="34" charset="0"/>
                </a:rPr>
                <a:t>, что упрощает навигацию по книге. Ко всем заданиям пособия, включая тренировочные варианты и проверочные работы, даны ответы.</a:t>
              </a:r>
              <a:endParaRPr lang="ru-RU" altLang="ru-RU" sz="1600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12714" y="995428"/>
              <a:ext cx="144462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>
              <a:spLocks noChangeArrowheads="1"/>
            </p:cNvSpPr>
            <p:nvPr/>
          </p:nvSpPr>
          <p:spPr bwMode="auto">
            <a:xfrm>
              <a:off x="269876" y="1909686"/>
              <a:ext cx="8713787" cy="1033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latin typeface="Times New Roman" panose="02020603050405020304" pitchFamily="18" charset="0"/>
                  <a:cs typeface="Calibri" panose="020F0502020204030204" pitchFamily="34" charset="0"/>
                </a:rPr>
                <a:t>Первая глава посвящена практико-ориентированным задачам. В ней представлено 7 типов таких задач. К каждому типу задач составлено 4 блока вопросов, соответствующих заданиям 1–5 вариантов ОГЭ.</a:t>
              </a:r>
              <a:endParaRPr lang="ru-RU" altLang="ru-RU" sz="1600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24455" y="2065239"/>
              <a:ext cx="144462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>
              <a:spLocks noChangeArrowheads="1"/>
            </p:cNvSpPr>
            <p:nvPr/>
          </p:nvSpPr>
          <p:spPr bwMode="auto">
            <a:xfrm>
              <a:off x="257176" y="3209675"/>
              <a:ext cx="5030033" cy="164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latin typeface="Times New Roman" panose="02020603050405020304" pitchFamily="18" charset="0"/>
                  <a:cs typeface="Calibri" panose="020F0502020204030204" pitchFamily="34" charset="0"/>
                </a:rPr>
                <a:t>Удобно строить работу с ними следующим образом: первый пункт разбирается учителем на уроке, второй – выполняется самостоятельно обучающимися в классе,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latin typeface="Times New Roman" panose="02020603050405020304" pitchFamily="18" charset="0"/>
                  <a:cs typeface="Calibri" panose="020F0502020204030204" pitchFamily="34" charset="0"/>
                </a:rPr>
                <a:t>а остальные пункты могут быть использованы для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latin typeface="Times New Roman" panose="02020603050405020304" pitchFamily="18" charset="0"/>
                  <a:cs typeface="Calibri" panose="020F0502020204030204" pitchFamily="34" charset="0"/>
                </a:rPr>
                <a:t>включения их в домашнее задание.</a:t>
              </a:r>
            </a:p>
          </p:txBody>
        </p:sp>
        <p:sp>
          <p:nvSpPr>
            <p:cNvPr id="13" name="Овал 12"/>
            <p:cNvSpPr/>
            <p:nvPr/>
          </p:nvSpPr>
          <p:spPr>
            <a:xfrm>
              <a:off x="117475" y="3349073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06678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73521" y="205598"/>
            <a:ext cx="8808715" cy="4503160"/>
            <a:chOff x="73521" y="205598"/>
            <a:chExt cx="8808715" cy="450316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0192" y="771550"/>
              <a:ext cx="2582044" cy="2323043"/>
            </a:xfrm>
            <a:prstGeom prst="rect">
              <a:avLst/>
            </a:prstGeom>
            <a:ln w="12700">
              <a:solidFill>
                <a:srgbClr val="C00000"/>
              </a:solidFill>
            </a:ln>
          </p:spPr>
        </p:pic>
        <p:grpSp>
          <p:nvGrpSpPr>
            <p:cNvPr id="15" name="Группа 14"/>
            <p:cNvGrpSpPr/>
            <p:nvPr/>
          </p:nvGrpSpPr>
          <p:grpSpPr>
            <a:xfrm>
              <a:off x="113492" y="2508059"/>
              <a:ext cx="3456384" cy="802745"/>
              <a:chOff x="196392" y="1377810"/>
              <a:chExt cx="3456384" cy="802745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392" y="1685587"/>
                <a:ext cx="3456384" cy="494968"/>
              </a:xfrm>
              <a:prstGeom prst="rect">
                <a:avLst/>
              </a:prstGeom>
            </p:spPr>
          </p:pic>
          <p:sp>
            <p:nvSpPr>
              <p:cNvPr id="8" name="Прямоугольник 1"/>
              <p:cNvSpPr>
                <a:spLocks noChangeArrowheads="1"/>
              </p:cNvSpPr>
              <p:nvPr/>
            </p:nvSpPr>
            <p:spPr bwMode="auto">
              <a:xfrm>
                <a:off x="196392" y="1377810"/>
                <a:ext cx="338437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1400" b="1" dirty="0">
                    <a:solidFill>
                      <a:srgbClr val="0070C0"/>
                    </a:solidFill>
                  </a:rPr>
                  <a:t>Было в демоварианте ОГЭ 2023.</a:t>
                </a:r>
              </a:p>
            </p:txBody>
          </p:sp>
        </p:grpSp>
        <p:sp>
          <p:nvSpPr>
            <p:cNvPr id="9" name="Прямоугольник 1"/>
            <p:cNvSpPr>
              <a:spLocks noChangeArrowheads="1"/>
            </p:cNvSpPr>
            <p:nvPr/>
          </p:nvSpPr>
          <p:spPr bwMode="auto">
            <a:xfrm>
              <a:off x="130237" y="1653196"/>
              <a:ext cx="33843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rgbClr val="FF0000"/>
                  </a:solidFill>
                </a:rPr>
                <a:t>Стало в демоварианте ОГЭ 2024.</a:t>
              </a: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811" y="1903018"/>
              <a:ext cx="6034570" cy="62268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521" y="1268109"/>
              <a:ext cx="6153150" cy="428625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4797" y="3264701"/>
              <a:ext cx="3437024" cy="1444057"/>
            </a:xfrm>
            <a:prstGeom prst="rect">
              <a:avLst/>
            </a:prstGeom>
          </p:spPr>
        </p:pic>
        <p:sp>
          <p:nvSpPr>
            <p:cNvPr id="26" name="Прямоугольник 1"/>
            <p:cNvSpPr>
              <a:spLocks noChangeArrowheads="1"/>
            </p:cNvSpPr>
            <p:nvPr/>
          </p:nvSpPr>
          <p:spPr bwMode="auto">
            <a:xfrm>
              <a:off x="130237" y="1002627"/>
              <a:ext cx="33843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rgbClr val="0070C0"/>
                  </a:solidFill>
                </a:rPr>
                <a:t>Было в демоварианте ОГЭ 2023.</a:t>
              </a: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323528" y="2509980"/>
              <a:ext cx="2664296" cy="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755576" y="4601261"/>
              <a:ext cx="2748405" cy="934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755576" y="4376827"/>
              <a:ext cx="2323049" cy="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592" y="3042054"/>
              <a:ext cx="360362" cy="847725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Стрелка вправо 32"/>
            <p:cNvSpPr/>
            <p:nvPr/>
          </p:nvSpPr>
          <p:spPr>
            <a:xfrm rot="12782951">
              <a:off x="3188537" y="2720194"/>
              <a:ext cx="955064" cy="73002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трелка вправо 33"/>
            <p:cNvSpPr/>
            <p:nvPr/>
          </p:nvSpPr>
          <p:spPr>
            <a:xfrm rot="9350560">
              <a:off x="3145637" y="4044912"/>
              <a:ext cx="955064" cy="73002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1"/>
            <p:cNvSpPr>
              <a:spLocks noChangeArrowheads="1"/>
            </p:cNvSpPr>
            <p:nvPr/>
          </p:nvSpPr>
          <p:spPr bwMode="auto">
            <a:xfrm>
              <a:off x="3115178" y="205598"/>
              <a:ext cx="433714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Предполагаемые изменения в ОГЭ 2024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116551" y="123478"/>
            <a:ext cx="8136904" cy="4707162"/>
            <a:chOff x="116551" y="123478"/>
            <a:chExt cx="8136904" cy="4707162"/>
          </a:xfrm>
        </p:grpSpPr>
        <p:sp>
          <p:nvSpPr>
            <p:cNvPr id="14" name="Прямоугольник 14"/>
            <p:cNvSpPr>
              <a:spLocks noChangeArrowheads="1"/>
            </p:cNvSpPr>
            <p:nvPr/>
          </p:nvSpPr>
          <p:spPr bwMode="auto">
            <a:xfrm>
              <a:off x="3779912" y="123478"/>
              <a:ext cx="2166938" cy="369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Примеры заданий</a:t>
              </a:r>
              <a:endParaRPr lang="ru-RU" altLang="ru-RU" sz="1800" b="1" dirty="0">
                <a:solidFill>
                  <a:srgbClr val="FF0000"/>
                </a:solidFill>
              </a:endParaRPr>
            </a:p>
          </p:txBody>
        </p:sp>
        <p:pic>
          <p:nvPicPr>
            <p:cNvPr id="15" name="Рисунок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8799" y="747568"/>
              <a:ext cx="5904656" cy="400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196" y="1128384"/>
              <a:ext cx="5450053" cy="1886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16551" y="3014758"/>
              <a:ext cx="518457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209. а) </a:t>
              </a:r>
              <a:r>
                <a:rPr lang="ru-RU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Случайным образом выбрано двузначное число. Найдите</a:t>
              </a:r>
            </a:p>
            <a:p>
              <a:r>
                <a:rPr lang="ru-RU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вероятность того, что оно делится на 5. </a:t>
              </a:r>
            </a:p>
            <a:p>
              <a:r>
                <a:rPr lang="ru-RU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ru-RU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б)</a:t>
              </a:r>
              <a:r>
                <a:rPr lang="ru-RU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Случайным образом выбрано трёхзначное число. Найдите</a:t>
              </a:r>
            </a:p>
            <a:p>
              <a:r>
                <a:rPr lang="ru-RU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вероятность того, что оно делится на 4. </a:t>
              </a:r>
            </a:p>
            <a:p>
              <a:r>
                <a:rPr lang="ru-RU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ru-RU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в)</a:t>
              </a:r>
              <a:r>
                <a:rPr lang="ru-RU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Случайным образом выбрано трёхзначное число. Найдите </a:t>
              </a:r>
            </a:p>
            <a:p>
              <a:r>
                <a:rPr lang="ru-RU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вероятность того, что оно делится на 10. </a:t>
              </a:r>
            </a:p>
            <a:p>
              <a:r>
                <a:rPr lang="ru-RU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г)</a:t>
              </a:r>
              <a:r>
                <a:rPr lang="ru-RU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Случайным образом выбрано трёхзначное число. Найдите</a:t>
              </a:r>
            </a:p>
            <a:p>
              <a:r>
                <a:rPr lang="ru-RU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вероятность того, что оно делится на 48.</a:t>
              </a: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94948" y="1111562"/>
              <a:ext cx="7977452" cy="2873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99123" y="2984596"/>
              <a:ext cx="5357351" cy="1508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7865</TotalTime>
  <Words>2000</Words>
  <Application>Microsoft Office PowerPoint</Application>
  <PresentationFormat>Экран (16:9)</PresentationFormat>
  <Paragraphs>176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cheba</dc:creator>
  <cp:lastModifiedBy>Павел Кукушкин</cp:lastModifiedBy>
  <cp:revision>94</cp:revision>
  <dcterms:created xsi:type="dcterms:W3CDTF">2023-03-27T17:12:42Z</dcterms:created>
  <dcterms:modified xsi:type="dcterms:W3CDTF">2023-09-13T12:47:23Z</dcterms:modified>
</cp:coreProperties>
</file>