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Calibri" panose="020F0502020204030204" pitchFamily="34" charset="0"/>
      <p:regular r:id="rId54"/>
      <p:bold r:id="rId55"/>
      <p:italic r:id="rId56"/>
      <p:boldItalic r:id="rId57"/>
    </p:embeddedFont>
    <p:embeddedFont>
      <p:font typeface="Roboto Black" panose="020B0604020202020204" charset="0"/>
      <p:bold r:id="rId58"/>
      <p:boldItalic r:id="rId59"/>
    </p:embeddedFont>
    <p:embeddedFont>
      <p:font typeface="Georgia" panose="02040502050405020303"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hau9ANzSfV7p41ib9yU8Xhj2BT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20" d="100"/>
          <a:sy n="220" d="100"/>
        </p:scale>
        <p:origin x="-414" y="-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101200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88c8a21bc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288c8a21bc7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88c8a21bc7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288c8a21bc7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88c8a21bc7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288c8a21bc7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88c8a21bc7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288c8a21bc7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88c8a21bc7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288c8a21bc7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88c8a21bc7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g288c8a21bc7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88c8a21bc7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288c8a21bc7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88c8a21bc7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288c8a21bc7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8c8a21bc7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288c8a21bc7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88c8a21bc7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288c8a21bc7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88c8a21bc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 name="Google Shape;97;g288c8a21bc7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88c8a21bc7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88c8a21bc7_0_4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288c8a21bc7_0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88c8a21bc7_0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88c8a21bc7_0_4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288c8a21bc7_0_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88c8a21bc7_0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88c8a21bc7_0_4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288c8a21bc7_0_4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88c8a21bc7_0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88c8a21bc7_0_4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288c8a21bc7_0_4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88c8a21bc7_0_4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88c8a21bc7_0_4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288c8a21bc7_0_4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88c8a21bc7_0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88c8a21bc7_0_4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288c8a21bc7_0_4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88c8a21bc7_0_4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288c8a21bc7_0_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88c8a21bc7_0_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g288c8a21bc7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88c8a21bc7_0_6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288c8a21bc7_0_6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88c8a21bc7_0_6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288c8a21bc7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88c8a21bc7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g288c8a21bc7_0_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88c8a21bc7_0_7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288c8a21bc7_0_7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88c8a21bc7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88c8a21bc7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88c8a21bc7_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88c8a21bc7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88c8a21bc7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88c8a21bc7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88c8a21bc7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88c8a21bc7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88c8a21bc7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88c8a21bc7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88c8a21bc7_0_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88c8a21bc7_0_7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288c8a21bc7_0_7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88c8a21bc7_0_7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288c8a21bc7_0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88c8a21bc7_0_7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288c8a21bc7_0_7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88c8a21bc7_0_7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288c8a21bc7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88c8a21bc7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g288c8a21bc7_0_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88c8a21bc7_0_7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g288c8a21bc7_0_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88c8a21bc7_0_8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g288c8a21bc7_0_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88c8a21bc7_0_8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288c8a21bc7_0_8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88c8a21bc7_0_8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88c8a21bc7_0_8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g288c8a21bc7_0_8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88c8a21bc7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88c8a21bc7_0_8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g288c8a21bc7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88c8a21bc7_0_8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88c8a21bc7_0_8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g288c8a21bc7_0_8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ru-RU"/>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88c8a21bc7_0_9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88c8a21bc7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88c8a21bc7_0_9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1" name="Google Shape;431;g288c8a21bc7_0_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88c8a21bc7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g288c8a21bc7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8c8a21bc7_0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g288c8a21bc7_0_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88c8a21bc7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g288c8a21bc7_0_1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88c8a21bc7_0_10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88c8a21bc7_0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8" name="Google Shape;45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8c8a21bc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g288c8a21bc7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88c8a21bc7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g288c8a21bc7_0_1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88c8a21bc7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g288c8a21bc7_0_1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88c8a21bc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288c8a21bc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2"/>
        <p:cNvGrpSpPr/>
        <p:nvPr/>
      </p:nvGrpSpPr>
      <p:grpSpPr>
        <a:xfrm>
          <a:off x="0" y="0"/>
          <a:ext cx="0" cy="0"/>
          <a:chOff x="0" y="0"/>
          <a:chExt cx="0" cy="0"/>
        </a:xfrm>
      </p:grpSpPr>
      <p:sp>
        <p:nvSpPr>
          <p:cNvPr id="13" name="Google Shape;13;p7"/>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5" name="Google Shape;15;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 name="Google Shape;73;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6"/>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sp>
        <p:nvSpPr>
          <p:cNvPr id="83" name="Google Shape;83;g288c8a21bc7_0_683"/>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g288c8a21bc7_0_683"/>
          <p:cNvSpPr txBox="1">
            <a:spLocks noGrp="1"/>
          </p:cNvSpPr>
          <p:nvPr>
            <p:ph type="body" idx="1"/>
          </p:nvPr>
        </p:nvSpPr>
        <p:spPr>
          <a:xfrm>
            <a:off x="311700" y="1152475"/>
            <a:ext cx="3999900" cy="3416400"/>
          </a:xfrm>
          <a:prstGeom prst="rect">
            <a:avLst/>
          </a:prstGeom>
        </p:spPr>
        <p:txBody>
          <a:bodyPr spcFirstLastPara="1" wrap="square" lIns="91425" tIns="45700" rIns="91425" bIns="45700" anchor="t" anchorCtr="0">
            <a:normAutofit/>
          </a:bodyPr>
          <a:lstStyle>
            <a:lvl1pPr marL="457200" lvl="0" indent="-317500" rtl="0">
              <a:spcBef>
                <a:spcPts val="640"/>
              </a:spcBef>
              <a:spcAft>
                <a:spcPts val="0"/>
              </a:spcAft>
              <a:buSzPts val="1400"/>
              <a:buChar char="•"/>
              <a:defRPr sz="1400"/>
            </a:lvl1pPr>
            <a:lvl2pPr marL="914400" lvl="1" indent="-304800" rtl="0">
              <a:spcBef>
                <a:spcPts val="560"/>
              </a:spcBef>
              <a:spcAft>
                <a:spcPts val="0"/>
              </a:spcAft>
              <a:buSzPts val="1200"/>
              <a:buChar char="–"/>
              <a:defRPr sz="1200"/>
            </a:lvl2pPr>
            <a:lvl3pPr marL="1371600" lvl="2" indent="-304800" rtl="0">
              <a:spcBef>
                <a:spcPts val="48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85" name="Google Shape;85;g288c8a21bc7_0_683"/>
          <p:cNvSpPr txBox="1">
            <a:spLocks noGrp="1"/>
          </p:cNvSpPr>
          <p:nvPr>
            <p:ph type="body" idx="2"/>
          </p:nvPr>
        </p:nvSpPr>
        <p:spPr>
          <a:xfrm>
            <a:off x="4832400" y="1152475"/>
            <a:ext cx="3999900" cy="3416400"/>
          </a:xfrm>
          <a:prstGeom prst="rect">
            <a:avLst/>
          </a:prstGeom>
        </p:spPr>
        <p:txBody>
          <a:bodyPr spcFirstLastPara="1" wrap="square" lIns="91425" tIns="45700" rIns="91425" bIns="45700" anchor="t" anchorCtr="0">
            <a:normAutofit/>
          </a:bodyPr>
          <a:lstStyle>
            <a:lvl1pPr marL="457200" lvl="0" indent="-317500" rtl="0">
              <a:spcBef>
                <a:spcPts val="640"/>
              </a:spcBef>
              <a:spcAft>
                <a:spcPts val="0"/>
              </a:spcAft>
              <a:buSzPts val="1400"/>
              <a:buChar char="•"/>
              <a:defRPr sz="1400"/>
            </a:lvl1pPr>
            <a:lvl2pPr marL="914400" lvl="1" indent="-304800" rtl="0">
              <a:spcBef>
                <a:spcPts val="560"/>
              </a:spcBef>
              <a:spcAft>
                <a:spcPts val="0"/>
              </a:spcAft>
              <a:buSzPts val="1200"/>
              <a:buChar char="–"/>
              <a:defRPr sz="1200"/>
            </a:lvl2pPr>
            <a:lvl3pPr marL="1371600" lvl="2" indent="-304800" rtl="0">
              <a:spcBef>
                <a:spcPts val="48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86" name="Google Shape;86;g288c8a21bc7_0_683"/>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8"/>
        <p:cNvGrpSpPr/>
        <p:nvPr/>
      </p:nvGrpSpPr>
      <p:grpSpPr>
        <a:xfrm>
          <a:off x="0" y="0"/>
          <a:ext cx="0" cy="0"/>
          <a:chOff x="0" y="0"/>
          <a:chExt cx="0" cy="0"/>
        </a:xfrm>
      </p:grpSpPr>
      <p:sp>
        <p:nvSpPr>
          <p:cNvPr id="19" name="Google Shape;19;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22" name="Google Shape;22;p6" descr="1648061945(1).jp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2" name="Google Shape;32;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0"/>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10"/>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1"/>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1"/>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1"/>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3"/>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9" name="Google Shape;59;p13"/>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0" name="Google Shape;60;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
          <p:cNvSpPr>
            <a:spLocks noGrp="1"/>
          </p:cNvSpPr>
          <p:nvPr>
            <p:ph type="pic" idx="2"/>
          </p:nvPr>
        </p:nvSpPr>
        <p:spPr>
          <a:xfrm>
            <a:off x="1792288" y="459581"/>
            <a:ext cx="5486400" cy="3086100"/>
          </a:xfrm>
          <a:prstGeom prst="rect">
            <a:avLst/>
          </a:prstGeom>
          <a:noFill/>
          <a:ln>
            <a:noFill/>
          </a:ln>
        </p:spPr>
      </p:sp>
      <p:sp>
        <p:nvSpPr>
          <p:cNvPr id="66" name="Google Shape;66;p14"/>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7" name="Google Shape;67;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1" name="Google Shape;11;p5" descr="1648061945(1).jpg"/>
          <p:cNvPicPr preferRelativeResize="0"/>
          <p:nvPr/>
        </p:nvPicPr>
        <p:blipFill rotWithShape="1">
          <a:blip r:embed="rId14">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rgdb.ru/home/news/13640-rezultaty-vserossijskogo-oprosa-po-problemam-detskogo-chteniya-v-peredache-novosti-kultury" TargetMode="Externa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6.jp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exam-simulator.ru/options/oge" TargetMode="External"/><Relationship Id="rId4" Type="http://schemas.openxmlformats.org/officeDocument/2006/relationships/hyperlink" Target="https://exam-simulator.r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50.xml.rels><?xml version="1.0" encoding="UTF-8" standalone="yes"?>
<Relationships xmlns="http://schemas.openxmlformats.org/package/2006/relationships"><Relationship Id="rId3" Type="http://schemas.openxmlformats.org/officeDocument/2006/relationships/hyperlink" Target="http://www.englishteachers.ru/shop"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s://www.wildberries.ru/brands/izdatelstvo-titul" TargetMode="External"/><Relationship Id="rId4" Type="http://schemas.openxmlformats.org/officeDocument/2006/relationships/hyperlink" Target="https://www.ozon.ru/seller/izdatelstvo-titul-6954/knigi-16500/"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user/PervoeSentyabrya" TargetMode="External"/><Relationship Id="rId13" Type="http://schemas.openxmlformats.org/officeDocument/2006/relationships/image" Target="../media/image52.png"/><Relationship Id="rId18" Type="http://schemas.openxmlformats.org/officeDocument/2006/relationships/hyperlink" Target="https://1sept.ru/" TargetMode="External"/><Relationship Id="rId3" Type="http://schemas.openxmlformats.org/officeDocument/2006/relationships/image" Target="../media/image1.jpg"/><Relationship Id="rId21" Type="http://schemas.openxmlformats.org/officeDocument/2006/relationships/image" Target="../media/image56.png"/><Relationship Id="rId7" Type="http://schemas.openxmlformats.org/officeDocument/2006/relationships/image" Target="../media/image49.png"/><Relationship Id="rId12" Type="http://schemas.openxmlformats.org/officeDocument/2006/relationships/hyperlink" Target="https://ds.1sept.ru/" TargetMode="External"/><Relationship Id="rId17" Type="http://schemas.openxmlformats.org/officeDocument/2006/relationships/image" Target="../media/image54.png"/><Relationship Id="rId2" Type="http://schemas.openxmlformats.org/officeDocument/2006/relationships/notesSlide" Target="../notesSlides/notesSlide51.xml"/><Relationship Id="rId16" Type="http://schemas.openxmlformats.org/officeDocument/2006/relationships/hyperlink" Target="https://video.1sept.ru/" TargetMode="External"/><Relationship Id="rId20" Type="http://schemas.openxmlformats.org/officeDocument/2006/relationships/hyperlink" Target="https://edu.1sept.ru/" TargetMode="External"/><Relationship Id="rId1" Type="http://schemas.openxmlformats.org/officeDocument/2006/relationships/slideLayout" Target="../slideLayouts/slideLayout2.xml"/><Relationship Id="rId6" Type="http://schemas.openxmlformats.org/officeDocument/2006/relationships/hyperlink" Target="https://ok.ru/digital.september" TargetMode="External"/><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hyperlink" Target="https://vk.com/digital.september" TargetMode="External"/><Relationship Id="rId19" Type="http://schemas.openxmlformats.org/officeDocument/2006/relationships/image" Target="../media/image55.png"/><Relationship Id="rId4" Type="http://schemas.openxmlformats.org/officeDocument/2006/relationships/hyperlink" Target="https://t.me/pervoesent" TargetMode="External"/><Relationship Id="rId9" Type="http://schemas.openxmlformats.org/officeDocument/2006/relationships/image" Target="../media/image50.png"/><Relationship Id="rId14" Type="http://schemas.openxmlformats.org/officeDocument/2006/relationships/hyperlink" Target="https://urok.1sept.ru/"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forbes.com/sites/michaeltnietzel/2020/09/09/low-literacy-levels-among-us-adults-could-be-costing-the-economy-22-trillion-a-year/?sh=46f4ae594c90" TargetMode="External"/><Relationship Id="rId3" Type="http://schemas.openxmlformats.org/officeDocument/2006/relationships/image" Target="../media/image2.jpg"/><Relationship Id="rId7" Type="http://schemas.openxmlformats.org/officeDocument/2006/relationships/hyperlink" Target="https://www.barbarabush.or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gallup.com/home.aspx" TargetMode="External"/><Relationship Id="rId5" Type="http://schemas.openxmlformats.org/officeDocument/2006/relationships/hyperlink" Target="https://www.thinkimpact.com/literacy-statistics/#:~:text=The%20literacy%20rate%20for%20adults%20across%20the%20U.S.%20averages%2088%25." TargetMode="Externa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nces.ed.gov/pubs2019/2019179/index.asp" TargetMode="Externa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 descr="1648061945.jpg"/>
          <p:cNvPicPr preferRelativeResize="0"/>
          <p:nvPr/>
        </p:nvPicPr>
        <p:blipFill rotWithShape="1">
          <a:blip r:embed="rId3">
            <a:alphaModFix/>
          </a:blip>
          <a:srcRect/>
          <a:stretch/>
        </p:blipFill>
        <p:spPr>
          <a:xfrm>
            <a:off x="0" y="-18"/>
            <a:ext cx="9144032" cy="5143518"/>
          </a:xfrm>
          <a:prstGeom prst="rect">
            <a:avLst/>
          </a:prstGeom>
          <a:noFill/>
          <a:ln>
            <a:noFill/>
          </a:ln>
        </p:spPr>
      </p:pic>
      <p:pic>
        <p:nvPicPr>
          <p:cNvPr id="92" name="Google Shape;92;p1" descr="1648061945(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93" name="Google Shape;93;p1"/>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endParaRPr sz="3059">
              <a:latin typeface="Arial"/>
              <a:ea typeface="Arial"/>
              <a:cs typeface="Arial"/>
              <a:sym typeface="Arial"/>
            </a:endParaRPr>
          </a:p>
          <a:p>
            <a:pPr marL="0" lvl="0" indent="0" algn="ctr" rtl="0">
              <a:lnSpc>
                <a:spcPct val="100000"/>
              </a:lnSpc>
              <a:spcBef>
                <a:spcPts val="0"/>
              </a:spcBef>
              <a:spcAft>
                <a:spcPts val="0"/>
              </a:spcAft>
              <a:buSzPts val="990"/>
              <a:buNone/>
            </a:pPr>
            <a:r>
              <a:rPr lang="ru-RU" sz="3059">
                <a:latin typeface="Arial"/>
                <a:ea typeface="Arial"/>
                <a:cs typeface="Arial"/>
                <a:sym typeface="Arial"/>
              </a:rPr>
              <a:t>Как вдохновить учеников чтением: приемы для обучения чтению на английском языке от начальной школы до подготовки к ЕГЭ</a:t>
            </a:r>
            <a:endParaRPr sz="300">
              <a:solidFill>
                <a:srgbClr val="0087D0"/>
              </a:solidFill>
              <a:highlight>
                <a:srgbClr val="FFFFFF"/>
              </a:highlight>
              <a:latin typeface="Arial"/>
              <a:ea typeface="Arial"/>
              <a:cs typeface="Arial"/>
              <a:sym typeface="Arial"/>
            </a:endParaRPr>
          </a:p>
          <a:p>
            <a:pPr marL="0" lvl="0" indent="0" algn="ctr" rtl="0">
              <a:lnSpc>
                <a:spcPct val="100000"/>
              </a:lnSpc>
              <a:spcBef>
                <a:spcPts val="0"/>
              </a:spcBef>
              <a:spcAft>
                <a:spcPts val="0"/>
              </a:spcAft>
              <a:buSzPts val="990"/>
              <a:buNone/>
            </a:pPr>
            <a:endParaRPr sz="3759"/>
          </a:p>
        </p:txBody>
      </p:sp>
      <p:sp>
        <p:nvSpPr>
          <p:cNvPr id="94" name="Google Shape;94;p1"/>
          <p:cNvSpPr txBox="1">
            <a:spLocks noGrp="1"/>
          </p:cNvSpPr>
          <p:nvPr>
            <p:ph type="subTitle" idx="1"/>
          </p:nvPr>
        </p:nvSpPr>
        <p:spPr>
          <a:xfrm>
            <a:off x="1371600" y="3301800"/>
            <a:ext cx="6400800" cy="1314600"/>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spcBef>
                <a:spcPts val="640"/>
              </a:spcBef>
              <a:spcAft>
                <a:spcPts val="0"/>
              </a:spcAft>
              <a:buClr>
                <a:schemeClr val="dk1"/>
              </a:buClr>
              <a:buSzPct val="100000"/>
              <a:buFont typeface="Arial"/>
              <a:buNone/>
            </a:pPr>
            <a:r>
              <a:rPr lang="ru-RU"/>
              <a:t>А.В. Конобеев, к.пед.н., главный редактор издательства “Титул”, доцент МПГУ, ст.н.с. ИСРО РАО, академический директор УМскул Академии </a:t>
            </a:r>
            <a:endParaRPr/>
          </a:p>
          <a:p>
            <a:pPr marL="0" lvl="0" indent="0" algn="ctr" rtl="0">
              <a:lnSpc>
                <a:spcPct val="100000"/>
              </a:lnSpc>
              <a:spcBef>
                <a:spcPts val="640"/>
              </a:spcBef>
              <a:spcAft>
                <a:spcPts val="0"/>
              </a:spcAft>
              <a:buSzPct val="1000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3" name="Google Shape;163;g288c8a21bc7_0_219"/>
          <p:cNvPicPr preferRelativeResize="0">
            <a:picLocks noGrp="1"/>
          </p:cNvPicPr>
          <p:nvPr>
            <p:ph type="body" idx="1"/>
          </p:nvPr>
        </p:nvPicPr>
        <p:blipFill rotWithShape="1">
          <a:blip r:embed="rId3">
            <a:alphaModFix/>
          </a:blip>
          <a:srcRect/>
          <a:stretch/>
        </p:blipFill>
        <p:spPr>
          <a:xfrm>
            <a:off x="2293324" y="827727"/>
            <a:ext cx="2339348" cy="3604960"/>
          </a:xfrm>
          <a:prstGeom prst="rect">
            <a:avLst/>
          </a:prstGeom>
          <a:noFill/>
          <a:ln>
            <a:noFill/>
          </a:ln>
        </p:spPr>
      </p:pic>
      <p:pic>
        <p:nvPicPr>
          <p:cNvPr id="164" name="Google Shape;164;g288c8a21bc7_0_219"/>
          <p:cNvPicPr preferRelativeResize="0">
            <a:picLocks noGrp="1"/>
          </p:cNvPicPr>
          <p:nvPr>
            <p:ph type="body" idx="2"/>
          </p:nvPr>
        </p:nvPicPr>
        <p:blipFill rotWithShape="1">
          <a:blip r:embed="rId4">
            <a:alphaModFix/>
          </a:blip>
          <a:srcRect/>
          <a:stretch/>
        </p:blipFill>
        <p:spPr>
          <a:xfrm>
            <a:off x="4756923" y="858063"/>
            <a:ext cx="2562612" cy="35919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88c8a21bc7_0_225"/>
          <p:cNvSpPr txBox="1">
            <a:spLocks noGrp="1"/>
          </p:cNvSpPr>
          <p:nvPr>
            <p:ph type="title"/>
          </p:nvPr>
        </p:nvSpPr>
        <p:spPr>
          <a:xfrm>
            <a:off x="1080325" y="71069"/>
            <a:ext cx="7886700" cy="3663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75000"/>
              <a:buFont typeface="Calibri"/>
              <a:buNone/>
            </a:pPr>
            <a:r>
              <a:rPr lang="ru-RU">
                <a:solidFill>
                  <a:schemeClr val="lt1"/>
                </a:solidFill>
              </a:rPr>
              <a:t>Сказки Татьяны Нененко</a:t>
            </a:r>
            <a:endParaRPr>
              <a:solidFill>
                <a:schemeClr val="lt1"/>
              </a:solidFill>
            </a:endParaRPr>
          </a:p>
        </p:txBody>
      </p:sp>
      <p:pic>
        <p:nvPicPr>
          <p:cNvPr id="170" name="Google Shape;170;g288c8a21bc7_0_225"/>
          <p:cNvPicPr preferRelativeResize="0">
            <a:picLocks noGrp="1"/>
          </p:cNvPicPr>
          <p:nvPr>
            <p:ph type="body" idx="1"/>
          </p:nvPr>
        </p:nvPicPr>
        <p:blipFill rotWithShape="1">
          <a:blip r:embed="rId3">
            <a:alphaModFix/>
          </a:blip>
          <a:srcRect/>
          <a:stretch/>
        </p:blipFill>
        <p:spPr>
          <a:xfrm>
            <a:off x="1329341" y="1122415"/>
            <a:ext cx="2432267" cy="3521915"/>
          </a:xfrm>
          <a:prstGeom prst="rect">
            <a:avLst/>
          </a:prstGeom>
          <a:noFill/>
          <a:ln>
            <a:noFill/>
          </a:ln>
        </p:spPr>
      </p:pic>
      <p:pic>
        <p:nvPicPr>
          <p:cNvPr id="171" name="Google Shape;171;g288c8a21bc7_0_225"/>
          <p:cNvPicPr preferRelativeResize="0">
            <a:picLocks noGrp="1"/>
          </p:cNvPicPr>
          <p:nvPr>
            <p:ph type="body" idx="2"/>
          </p:nvPr>
        </p:nvPicPr>
        <p:blipFill rotWithShape="1">
          <a:blip r:embed="rId4">
            <a:alphaModFix/>
          </a:blip>
          <a:srcRect/>
          <a:stretch/>
        </p:blipFill>
        <p:spPr>
          <a:xfrm>
            <a:off x="4035660" y="1109413"/>
            <a:ext cx="2781170" cy="34898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7" name="Google Shape;177;g288c8a21bc7_0_306"/>
          <p:cNvPicPr preferRelativeResize="0">
            <a:picLocks noGrp="1"/>
          </p:cNvPicPr>
          <p:nvPr>
            <p:ph type="body" idx="1"/>
          </p:nvPr>
        </p:nvPicPr>
        <p:blipFill rotWithShape="1">
          <a:blip r:embed="rId3">
            <a:alphaModFix/>
          </a:blip>
          <a:srcRect/>
          <a:stretch/>
        </p:blipFill>
        <p:spPr>
          <a:xfrm>
            <a:off x="2023502" y="1066077"/>
            <a:ext cx="4676320" cy="34017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88c8a21bc7_0_311"/>
          <p:cNvSpPr txBox="1">
            <a:spLocks noGrp="1"/>
          </p:cNvSpPr>
          <p:nvPr>
            <p:ph type="title"/>
          </p:nvPr>
        </p:nvSpPr>
        <p:spPr>
          <a:xfrm>
            <a:off x="628650" y="273844"/>
            <a:ext cx="7886700" cy="3975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75000"/>
              <a:buFont typeface="Calibri"/>
              <a:buNone/>
            </a:pPr>
            <a:r>
              <a:rPr lang="ru-RU">
                <a:solidFill>
                  <a:schemeClr val="lt1"/>
                </a:solidFill>
              </a:rPr>
              <a:t>Face and body</a:t>
            </a:r>
            <a:endParaRPr>
              <a:solidFill>
                <a:schemeClr val="lt1"/>
              </a:solidFill>
            </a:endParaRPr>
          </a:p>
        </p:txBody>
      </p:sp>
      <p:pic>
        <p:nvPicPr>
          <p:cNvPr id="183" name="Google Shape;183;g288c8a21bc7_0_311"/>
          <p:cNvPicPr preferRelativeResize="0">
            <a:picLocks noGrp="1"/>
          </p:cNvPicPr>
          <p:nvPr>
            <p:ph type="body" idx="1"/>
          </p:nvPr>
        </p:nvPicPr>
        <p:blipFill rotWithShape="1">
          <a:blip r:embed="rId3">
            <a:alphaModFix/>
          </a:blip>
          <a:srcRect/>
          <a:stretch/>
        </p:blipFill>
        <p:spPr>
          <a:xfrm>
            <a:off x="1925011" y="1040076"/>
            <a:ext cx="4774811" cy="32149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88c8a21bc7_0_316"/>
          <p:cNvSpPr txBox="1">
            <a:spLocks noGrp="1"/>
          </p:cNvSpPr>
          <p:nvPr>
            <p:ph type="title"/>
          </p:nvPr>
        </p:nvSpPr>
        <p:spPr>
          <a:xfrm>
            <a:off x="342900" y="154484"/>
            <a:ext cx="6172200" cy="643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75000"/>
              <a:buFont typeface="Calibri"/>
              <a:buNone/>
            </a:pPr>
            <a:endParaRPr/>
          </a:p>
        </p:txBody>
      </p:sp>
      <p:pic>
        <p:nvPicPr>
          <p:cNvPr id="189" name="Google Shape;189;g288c8a21bc7_0_316"/>
          <p:cNvPicPr preferRelativeResize="0">
            <a:picLocks noGrp="1"/>
          </p:cNvPicPr>
          <p:nvPr>
            <p:ph type="body" idx="1"/>
          </p:nvPr>
        </p:nvPicPr>
        <p:blipFill rotWithShape="1">
          <a:blip r:embed="rId3">
            <a:alphaModFix/>
          </a:blip>
          <a:srcRect/>
          <a:stretch/>
        </p:blipFill>
        <p:spPr>
          <a:xfrm>
            <a:off x="1937669" y="1074744"/>
            <a:ext cx="5121845" cy="33386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88c8a21bc7_0_321"/>
          <p:cNvSpPr txBox="1">
            <a:spLocks noGrp="1"/>
          </p:cNvSpPr>
          <p:nvPr>
            <p:ph type="title"/>
          </p:nvPr>
        </p:nvSpPr>
        <p:spPr>
          <a:xfrm>
            <a:off x="628650" y="273844"/>
            <a:ext cx="7886700" cy="4905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75000"/>
              <a:buFont typeface="Calibri"/>
              <a:buNone/>
            </a:pPr>
            <a:r>
              <a:rPr lang="ru-RU">
                <a:solidFill>
                  <a:schemeClr val="lt1"/>
                </a:solidFill>
              </a:rPr>
              <a:t>Be Safe on the Road</a:t>
            </a:r>
            <a:endParaRPr>
              <a:solidFill>
                <a:schemeClr val="lt1"/>
              </a:solidFill>
            </a:endParaRPr>
          </a:p>
        </p:txBody>
      </p:sp>
      <p:pic>
        <p:nvPicPr>
          <p:cNvPr id="195" name="Google Shape;195;g288c8a21bc7_0_321"/>
          <p:cNvPicPr preferRelativeResize="0">
            <a:picLocks noGrp="1"/>
          </p:cNvPicPr>
          <p:nvPr>
            <p:ph type="body" idx="1"/>
          </p:nvPr>
        </p:nvPicPr>
        <p:blipFill rotWithShape="1">
          <a:blip r:embed="rId3">
            <a:alphaModFix/>
          </a:blip>
          <a:srcRect/>
          <a:stretch/>
        </p:blipFill>
        <p:spPr>
          <a:xfrm>
            <a:off x="2079227" y="1053077"/>
            <a:ext cx="4720269" cy="33061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88c8a21bc7_0_326"/>
          <p:cNvSpPr txBox="1">
            <a:spLocks noGrp="1"/>
          </p:cNvSpPr>
          <p:nvPr>
            <p:ph type="title"/>
          </p:nvPr>
        </p:nvSpPr>
        <p:spPr>
          <a:xfrm>
            <a:off x="1485900" y="205978"/>
            <a:ext cx="6172200" cy="3132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75000"/>
              <a:buFont typeface="Calibri"/>
              <a:buNone/>
            </a:pPr>
            <a:r>
              <a:rPr lang="ru-RU">
                <a:solidFill>
                  <a:schemeClr val="lt1"/>
                </a:solidFill>
              </a:rPr>
              <a:t>In the City</a:t>
            </a:r>
            <a:endParaRPr>
              <a:solidFill>
                <a:schemeClr val="lt1"/>
              </a:solidFill>
            </a:endParaRPr>
          </a:p>
        </p:txBody>
      </p:sp>
      <p:pic>
        <p:nvPicPr>
          <p:cNvPr id="201" name="Google Shape;201;g288c8a21bc7_0_326"/>
          <p:cNvPicPr preferRelativeResize="0">
            <a:picLocks noGrp="1"/>
          </p:cNvPicPr>
          <p:nvPr>
            <p:ph type="body" idx="1"/>
          </p:nvPr>
        </p:nvPicPr>
        <p:blipFill rotWithShape="1">
          <a:blip r:embed="rId3">
            <a:alphaModFix/>
          </a:blip>
          <a:srcRect/>
          <a:stretch/>
        </p:blipFill>
        <p:spPr>
          <a:xfrm>
            <a:off x="2163012" y="949068"/>
            <a:ext cx="5412207" cy="35206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88c8a21bc7_0_331"/>
          <p:cNvSpPr txBox="1">
            <a:spLocks noGrp="1"/>
          </p:cNvSpPr>
          <p:nvPr>
            <p:ph type="title"/>
          </p:nvPr>
        </p:nvSpPr>
        <p:spPr>
          <a:xfrm>
            <a:off x="342900" y="154484"/>
            <a:ext cx="6172200" cy="643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75000"/>
              <a:buFont typeface="Calibri"/>
              <a:buNone/>
            </a:pPr>
            <a:endParaRPr/>
          </a:p>
        </p:txBody>
      </p:sp>
      <p:pic>
        <p:nvPicPr>
          <p:cNvPr id="207" name="Google Shape;207;g288c8a21bc7_0_331"/>
          <p:cNvPicPr preferRelativeResize="0">
            <a:picLocks noGrp="1"/>
          </p:cNvPicPr>
          <p:nvPr>
            <p:ph type="body" idx="1"/>
          </p:nvPr>
        </p:nvPicPr>
        <p:blipFill rotWithShape="1">
          <a:blip r:embed="rId3">
            <a:alphaModFix/>
          </a:blip>
          <a:srcRect/>
          <a:stretch/>
        </p:blipFill>
        <p:spPr>
          <a:xfrm>
            <a:off x="2064459" y="945678"/>
            <a:ext cx="5190070" cy="35685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88c8a21bc7_0_336"/>
          <p:cNvSpPr txBox="1">
            <a:spLocks noGrp="1"/>
          </p:cNvSpPr>
          <p:nvPr>
            <p:ph type="title"/>
          </p:nvPr>
        </p:nvSpPr>
        <p:spPr>
          <a:xfrm>
            <a:off x="1485900" y="205978"/>
            <a:ext cx="6172200" cy="474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75000"/>
              <a:buFont typeface="Calibri"/>
              <a:buNone/>
            </a:pPr>
            <a:endParaRPr/>
          </a:p>
        </p:txBody>
      </p:sp>
      <p:pic>
        <p:nvPicPr>
          <p:cNvPr id="213" name="Google Shape;213;g288c8a21bc7_0_336"/>
          <p:cNvPicPr preferRelativeResize="0">
            <a:picLocks noGrp="1"/>
          </p:cNvPicPr>
          <p:nvPr>
            <p:ph type="body" idx="1"/>
          </p:nvPr>
        </p:nvPicPr>
        <p:blipFill rotWithShape="1">
          <a:blip r:embed="rId3">
            <a:alphaModFix/>
          </a:blip>
          <a:srcRect/>
          <a:stretch/>
        </p:blipFill>
        <p:spPr>
          <a:xfrm>
            <a:off x="1947118" y="992406"/>
            <a:ext cx="5398417" cy="36990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88c8a21bc7_0_341"/>
          <p:cNvSpPr txBox="1">
            <a:spLocks noGrp="1"/>
          </p:cNvSpPr>
          <p:nvPr>
            <p:ph type="title"/>
          </p:nvPr>
        </p:nvSpPr>
        <p:spPr>
          <a:xfrm>
            <a:off x="1485900" y="205979"/>
            <a:ext cx="6172200" cy="529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75000"/>
              <a:buFont typeface="Calibri"/>
              <a:buNone/>
            </a:pPr>
            <a:endParaRPr/>
          </a:p>
        </p:txBody>
      </p:sp>
      <p:pic>
        <p:nvPicPr>
          <p:cNvPr id="219" name="Google Shape;219;g288c8a21bc7_0_341"/>
          <p:cNvPicPr preferRelativeResize="0">
            <a:picLocks noGrp="1"/>
          </p:cNvPicPr>
          <p:nvPr>
            <p:ph type="body" idx="1"/>
          </p:nvPr>
        </p:nvPicPr>
        <p:blipFill rotWithShape="1">
          <a:blip r:embed="rId3">
            <a:alphaModFix/>
          </a:blip>
          <a:srcRect/>
          <a:stretch/>
        </p:blipFill>
        <p:spPr>
          <a:xfrm>
            <a:off x="2055541" y="901399"/>
            <a:ext cx="5394001" cy="37793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g288c8a21bc7_0_4" descr="1648061945.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00" name="Google Shape;100;g288c8a21bc7_0_4" descr="1648061945(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101" name="Google Shape;101;g288c8a21bc7_0_4"/>
          <p:cNvSpPr txBox="1">
            <a:spLocks noGrp="1"/>
          </p:cNvSpPr>
          <p:nvPr>
            <p:ph type="title"/>
          </p:nvPr>
        </p:nvSpPr>
        <p:spPr>
          <a:xfrm>
            <a:off x="2255225" y="87450"/>
            <a:ext cx="67791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SzPts val="990"/>
              <a:buNone/>
            </a:pPr>
            <a:r>
              <a:rPr lang="ru-RU" sz="3060">
                <a:solidFill>
                  <a:schemeClr val="lt1"/>
                </a:solidFill>
              </a:rPr>
              <a:t>Как меняется чтение у детей</a:t>
            </a:r>
            <a:endParaRPr sz="3060">
              <a:solidFill>
                <a:schemeClr val="lt1"/>
              </a:solidFill>
            </a:endParaRPr>
          </a:p>
        </p:txBody>
      </p:sp>
      <p:sp>
        <p:nvSpPr>
          <p:cNvPr id="102" name="Google Shape;102;g288c8a21bc7_0_4"/>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ru-RU" sz="1500">
                <a:solidFill>
                  <a:srgbClr val="595959"/>
                </a:solidFill>
                <a:latin typeface="Arial"/>
                <a:ea typeface="Arial"/>
                <a:cs typeface="Arial"/>
                <a:sym typeface="Arial"/>
              </a:rPr>
              <a:t>Результаты </a:t>
            </a:r>
            <a:r>
              <a:rPr lang="ru-RU" sz="1500" u="sng">
                <a:solidFill>
                  <a:schemeClr val="hlink"/>
                </a:solidFill>
                <a:latin typeface="Arial"/>
                <a:ea typeface="Arial"/>
                <a:cs typeface="Arial"/>
                <a:sym typeface="Arial"/>
                <a:hlinkClick r:id="rId5"/>
              </a:rPr>
              <a:t>опроса РГДБ</a:t>
            </a:r>
            <a:r>
              <a:rPr lang="ru-RU" sz="1500">
                <a:solidFill>
                  <a:srgbClr val="595959"/>
                </a:solidFill>
                <a:latin typeface="Arial"/>
                <a:ea typeface="Arial"/>
                <a:cs typeface="Arial"/>
                <a:sym typeface="Arial"/>
              </a:rPr>
              <a:t> (2021 год): </a:t>
            </a:r>
            <a:endParaRPr sz="1500">
              <a:solidFill>
                <a:srgbClr val="595959"/>
              </a:solidFill>
              <a:latin typeface="Arial"/>
              <a:ea typeface="Arial"/>
              <a:cs typeface="Arial"/>
              <a:sym typeface="Arial"/>
            </a:endParaRPr>
          </a:p>
          <a:p>
            <a:pPr marL="177800" lvl="0" indent="-171450" algn="l" rtl="0">
              <a:lnSpc>
                <a:spcPct val="90000"/>
              </a:lnSpc>
              <a:spcBef>
                <a:spcPts val="0"/>
              </a:spcBef>
              <a:spcAft>
                <a:spcPts val="0"/>
              </a:spcAft>
              <a:buSzPts val="1500"/>
              <a:buChar char="●"/>
            </a:pPr>
            <a:r>
              <a:rPr lang="ru-RU" sz="1500">
                <a:solidFill>
                  <a:srgbClr val="595959"/>
                </a:solidFill>
                <a:latin typeface="Arial"/>
                <a:ea typeface="Arial"/>
                <a:cs typeface="Arial"/>
                <a:sym typeface="Arial"/>
              </a:rPr>
              <a:t>Во время летних каникул дети читают в среднем всего по три-четыре книги, а подростки лишь одну-две. </a:t>
            </a:r>
            <a:endParaRPr sz="1500">
              <a:solidFill>
                <a:srgbClr val="595959"/>
              </a:solidFill>
              <a:latin typeface="Arial"/>
              <a:ea typeface="Arial"/>
              <a:cs typeface="Arial"/>
              <a:sym typeface="Arial"/>
            </a:endParaRPr>
          </a:p>
          <a:p>
            <a:pPr marL="177800" lvl="0" indent="-171450" algn="l" rtl="0">
              <a:lnSpc>
                <a:spcPct val="90000"/>
              </a:lnSpc>
              <a:spcBef>
                <a:spcPts val="0"/>
              </a:spcBef>
              <a:spcAft>
                <a:spcPts val="0"/>
              </a:spcAft>
              <a:buSzPts val="1500"/>
              <a:buChar char="●"/>
            </a:pPr>
            <a:r>
              <a:rPr lang="ru-RU" sz="1500">
                <a:solidFill>
                  <a:srgbClr val="595959"/>
                </a:solidFill>
                <a:latin typeface="Arial"/>
                <a:ea typeface="Arial"/>
                <a:cs typeface="Arial"/>
                <a:sym typeface="Arial"/>
              </a:rPr>
              <a:t>Увеличилось количество подростков, которые не любят читать книги и считают чтение скучным занятием (20% из опрошенных 806). </a:t>
            </a:r>
            <a:endParaRPr sz="1500">
              <a:solidFill>
                <a:srgbClr val="595959"/>
              </a:solidFill>
              <a:latin typeface="Arial"/>
              <a:ea typeface="Arial"/>
              <a:cs typeface="Arial"/>
              <a:sym typeface="Arial"/>
            </a:endParaRPr>
          </a:p>
          <a:p>
            <a:pPr marL="177800" lvl="0" indent="-171450" algn="l" rtl="0">
              <a:lnSpc>
                <a:spcPct val="90000"/>
              </a:lnSpc>
              <a:spcBef>
                <a:spcPts val="0"/>
              </a:spcBef>
              <a:spcAft>
                <a:spcPts val="0"/>
              </a:spcAft>
              <a:buSzPts val="1500"/>
              <a:buChar char="●"/>
            </a:pPr>
            <a:r>
              <a:rPr lang="ru-RU" sz="1500">
                <a:solidFill>
                  <a:srgbClr val="595959"/>
                </a:solidFill>
                <a:latin typeface="Arial"/>
                <a:ea typeface="Arial"/>
                <a:cs typeface="Arial"/>
                <a:sym typeface="Arial"/>
              </a:rPr>
              <a:t>Уменьшилось количество семей с подростками, в которых все читают, а в семьях зачастую нет не только домашних библиотек, но даже небольших подборок подростковых книг</a:t>
            </a:r>
            <a:r>
              <a:rPr lang="ru-RU" sz="1050">
                <a:highlight>
                  <a:srgbClr val="FFFFFF"/>
                </a:highlight>
                <a:latin typeface="Arial"/>
                <a:ea typeface="Arial"/>
                <a:cs typeface="Arial"/>
                <a:sym typeface="Arial"/>
              </a:rPr>
              <a:t>.</a:t>
            </a:r>
            <a:r>
              <a:rPr lang="ru-RU" sz="1500">
                <a:solidFill>
                  <a:srgbClr val="595959"/>
                </a:solidFill>
                <a:latin typeface="Arial"/>
                <a:ea typeface="Arial"/>
                <a:cs typeface="Arial"/>
                <a:sym typeface="Arial"/>
              </a:rPr>
              <a:t>  </a:t>
            </a:r>
            <a:endParaRPr sz="1500">
              <a:solidFill>
                <a:srgbClr val="595959"/>
              </a:solidFill>
              <a:latin typeface="Arial"/>
              <a:ea typeface="Arial"/>
              <a:cs typeface="Arial"/>
              <a:sym typeface="Arial"/>
            </a:endParaRPr>
          </a:p>
          <a:p>
            <a:pPr marL="177800" lvl="0" indent="-171450" algn="l" rtl="0">
              <a:lnSpc>
                <a:spcPct val="90000"/>
              </a:lnSpc>
              <a:spcBef>
                <a:spcPts val="0"/>
              </a:spcBef>
              <a:spcAft>
                <a:spcPts val="0"/>
              </a:spcAft>
              <a:buSzPts val="1500"/>
              <a:buChar char="●"/>
            </a:pPr>
            <a:r>
              <a:rPr lang="ru-RU" sz="1500">
                <a:solidFill>
                  <a:srgbClr val="595959"/>
                </a:solidFill>
                <a:latin typeface="Arial"/>
                <a:ea typeface="Arial"/>
                <a:cs typeface="Arial"/>
                <a:sym typeface="Arial"/>
              </a:rPr>
              <a:t>В репертуаре чтения практически нет современных авторов, в том числе книг лауреатов премий по детской литературе. Идет смещение в сторону поверхностного чтения любых текстов, доступных подросткам в Интернете, тогда как чтение книг становится все более сложным занятием для многих из них.</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88c8a21bc7_0_421"/>
          <p:cNvSpPr txBox="1">
            <a:spLocks noGrp="1"/>
          </p:cNvSpPr>
          <p:nvPr>
            <p:ph type="title"/>
          </p:nvPr>
        </p:nvSpPr>
        <p:spPr>
          <a:xfrm>
            <a:off x="457200" y="509359"/>
            <a:ext cx="8229600" cy="857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ru-RU" dirty="0"/>
              <a:t>Целевая мотивация</a:t>
            </a:r>
            <a:endParaRPr dirty="0"/>
          </a:p>
        </p:txBody>
      </p:sp>
      <p:sp>
        <p:nvSpPr>
          <p:cNvPr id="226" name="Google Shape;226;g288c8a21bc7_0_421"/>
          <p:cNvSpPr txBox="1">
            <a:spLocks noGrp="1"/>
          </p:cNvSpPr>
          <p:nvPr>
            <p:ph type="body" idx="1"/>
          </p:nvPr>
        </p:nvSpPr>
        <p:spPr>
          <a:xfrm>
            <a:off x="457200" y="1477505"/>
            <a:ext cx="82296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ru-RU" dirty="0"/>
              <a:t>Ученик понимает, для чего ему надо прочитать тот или иной текст. Возможные причины: найти ответ на загадку, помочь персонажу, расшифровать послание и т.д.</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88c8a21bc7_0_427"/>
          <p:cNvSpPr txBox="1">
            <a:spLocks noGrp="1"/>
          </p:cNvSpPr>
          <p:nvPr>
            <p:ph type="title"/>
          </p:nvPr>
        </p:nvSpPr>
        <p:spPr>
          <a:xfrm>
            <a:off x="457200" y="457225"/>
            <a:ext cx="8229600" cy="857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ru-RU" sz="3600" dirty="0"/>
              <a:t>Целевая мотивация</a:t>
            </a:r>
            <a:endParaRPr sz="3600" dirty="0"/>
          </a:p>
        </p:txBody>
      </p:sp>
      <p:sp>
        <p:nvSpPr>
          <p:cNvPr id="233" name="Google Shape;233;g288c8a21bc7_0_427"/>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dirty="0"/>
          </a:p>
        </p:txBody>
      </p:sp>
      <p:pic>
        <p:nvPicPr>
          <p:cNvPr id="234" name="Google Shape;234;g288c8a21bc7_0_427"/>
          <p:cNvPicPr preferRelativeResize="0"/>
          <p:nvPr/>
        </p:nvPicPr>
        <p:blipFill>
          <a:blip r:embed="rId3">
            <a:alphaModFix/>
          </a:blip>
          <a:stretch>
            <a:fillRect/>
          </a:stretch>
        </p:blipFill>
        <p:spPr>
          <a:xfrm>
            <a:off x="2562587" y="1354112"/>
            <a:ext cx="2097613" cy="3077540"/>
          </a:xfrm>
          <a:prstGeom prst="rect">
            <a:avLst/>
          </a:prstGeom>
          <a:noFill/>
          <a:ln>
            <a:noFill/>
          </a:ln>
        </p:spPr>
      </p:pic>
      <p:pic>
        <p:nvPicPr>
          <p:cNvPr id="235" name="Google Shape;235;g288c8a21bc7_0_427"/>
          <p:cNvPicPr preferRelativeResize="0"/>
          <p:nvPr/>
        </p:nvPicPr>
        <p:blipFill>
          <a:blip r:embed="rId4">
            <a:alphaModFix/>
          </a:blip>
          <a:stretch>
            <a:fillRect/>
          </a:stretch>
        </p:blipFill>
        <p:spPr>
          <a:xfrm>
            <a:off x="4660200" y="1330430"/>
            <a:ext cx="2193773" cy="3141085"/>
          </a:xfrm>
          <a:prstGeom prst="rect">
            <a:avLst/>
          </a:prstGeom>
          <a:noFill/>
          <a:ln>
            <a:noFill/>
          </a:ln>
        </p:spPr>
      </p:pic>
      <p:pic>
        <p:nvPicPr>
          <p:cNvPr id="236" name="Google Shape;236;g288c8a21bc7_0_427"/>
          <p:cNvPicPr preferRelativeResize="0">
            <a:picLocks noGrp="1"/>
          </p:cNvPicPr>
          <p:nvPr>
            <p:ph type="body" idx="1"/>
          </p:nvPr>
        </p:nvPicPr>
        <p:blipFill rotWithShape="1">
          <a:blip r:embed="rId5">
            <a:alphaModFix/>
          </a:blip>
          <a:srcRect/>
          <a:stretch/>
        </p:blipFill>
        <p:spPr>
          <a:xfrm>
            <a:off x="448525" y="1124158"/>
            <a:ext cx="1810800" cy="2489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88c8a21bc7_0_436"/>
          <p:cNvSpPr txBox="1">
            <a:spLocks noGrp="1"/>
          </p:cNvSpPr>
          <p:nvPr>
            <p:ph type="title"/>
          </p:nvPr>
        </p:nvSpPr>
        <p:spPr>
          <a:xfrm>
            <a:off x="2259300" y="141450"/>
            <a:ext cx="6427500" cy="5979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ru-RU">
                <a:solidFill>
                  <a:schemeClr val="lt1"/>
                </a:solidFill>
              </a:rPr>
              <a:t>Целевая мотивация</a:t>
            </a:r>
            <a:endParaRPr>
              <a:solidFill>
                <a:schemeClr val="lt1"/>
              </a:solidFill>
            </a:endParaRPr>
          </a:p>
        </p:txBody>
      </p:sp>
      <p:pic>
        <p:nvPicPr>
          <p:cNvPr id="244" name="Google Shape;244;g288c8a21bc7_0_436"/>
          <p:cNvPicPr preferRelativeResize="0"/>
          <p:nvPr/>
        </p:nvPicPr>
        <p:blipFill>
          <a:blip r:embed="rId3">
            <a:alphaModFix/>
          </a:blip>
          <a:stretch>
            <a:fillRect/>
          </a:stretch>
        </p:blipFill>
        <p:spPr>
          <a:xfrm>
            <a:off x="535205" y="1200138"/>
            <a:ext cx="2320669" cy="3321000"/>
          </a:xfrm>
          <a:prstGeom prst="rect">
            <a:avLst/>
          </a:prstGeom>
          <a:noFill/>
          <a:ln>
            <a:noFill/>
          </a:ln>
        </p:spPr>
      </p:pic>
      <p:pic>
        <p:nvPicPr>
          <p:cNvPr id="245" name="Google Shape;245;g288c8a21bc7_0_436"/>
          <p:cNvPicPr preferRelativeResize="0"/>
          <p:nvPr/>
        </p:nvPicPr>
        <p:blipFill>
          <a:blip r:embed="rId4">
            <a:alphaModFix/>
          </a:blip>
          <a:stretch>
            <a:fillRect/>
          </a:stretch>
        </p:blipFill>
        <p:spPr>
          <a:xfrm>
            <a:off x="3293712" y="1200138"/>
            <a:ext cx="5324475" cy="866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88c8a21bc7_0_444"/>
          <p:cNvSpPr txBox="1">
            <a:spLocks noGrp="1"/>
          </p:cNvSpPr>
          <p:nvPr>
            <p:ph type="title"/>
          </p:nvPr>
        </p:nvSpPr>
        <p:spPr>
          <a:xfrm>
            <a:off x="457200" y="1200150"/>
            <a:ext cx="2172000" cy="3123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ru-RU"/>
              <a:t>Целевая мотивация</a:t>
            </a:r>
            <a:endParaRPr/>
          </a:p>
        </p:txBody>
      </p:sp>
      <p:sp>
        <p:nvSpPr>
          <p:cNvPr id="252" name="Google Shape;252;g288c8a21bc7_0_444"/>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53" name="Google Shape;253;g288c8a21bc7_0_444"/>
          <p:cNvPicPr preferRelativeResize="0"/>
          <p:nvPr/>
        </p:nvPicPr>
        <p:blipFill>
          <a:blip r:embed="rId3">
            <a:alphaModFix/>
          </a:blip>
          <a:stretch>
            <a:fillRect/>
          </a:stretch>
        </p:blipFill>
        <p:spPr>
          <a:xfrm>
            <a:off x="2890890" y="1206336"/>
            <a:ext cx="4034281" cy="3048446"/>
          </a:xfrm>
          <a:prstGeom prst="rect">
            <a:avLst/>
          </a:prstGeom>
          <a:noFill/>
          <a:ln>
            <a:noFill/>
          </a:ln>
        </p:spPr>
      </p:pic>
      <p:pic>
        <p:nvPicPr>
          <p:cNvPr id="254" name="Google Shape;254;g288c8a21bc7_0_444" descr="Изображение выглядит как текст, транспорт, фургон&#10;&#10;Автоматически созданное описание"/>
          <p:cNvPicPr preferRelativeResize="0"/>
          <p:nvPr/>
        </p:nvPicPr>
        <p:blipFill rotWithShape="1">
          <a:blip r:embed="rId4">
            <a:alphaModFix/>
          </a:blip>
          <a:srcRect/>
          <a:stretch/>
        </p:blipFill>
        <p:spPr>
          <a:xfrm>
            <a:off x="394890" y="1206336"/>
            <a:ext cx="2496000" cy="33821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88c8a21bc7_0_452"/>
          <p:cNvSpPr txBox="1">
            <a:spLocks noGrp="1"/>
          </p:cNvSpPr>
          <p:nvPr>
            <p:ph type="title"/>
          </p:nvPr>
        </p:nvSpPr>
        <p:spPr>
          <a:xfrm>
            <a:off x="457200" y="205976"/>
            <a:ext cx="8229600" cy="542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ru-RU">
                <a:solidFill>
                  <a:schemeClr val="lt1"/>
                </a:solidFill>
              </a:rPr>
              <a:t>Целевая мотивация</a:t>
            </a:r>
            <a:endParaRPr>
              <a:solidFill>
                <a:schemeClr val="lt1"/>
              </a:solidFill>
            </a:endParaRPr>
          </a:p>
        </p:txBody>
      </p:sp>
      <p:sp>
        <p:nvSpPr>
          <p:cNvPr id="261" name="Google Shape;261;g288c8a21bc7_0_452"/>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dirty="0"/>
          </a:p>
        </p:txBody>
      </p:sp>
      <p:pic>
        <p:nvPicPr>
          <p:cNvPr id="262" name="Google Shape;262;g288c8a21bc7_0_452"/>
          <p:cNvPicPr preferRelativeResize="0"/>
          <p:nvPr/>
        </p:nvPicPr>
        <p:blipFill>
          <a:blip r:embed="rId3">
            <a:alphaModFix/>
          </a:blip>
          <a:stretch>
            <a:fillRect/>
          </a:stretch>
        </p:blipFill>
        <p:spPr>
          <a:xfrm>
            <a:off x="3047716" y="1018407"/>
            <a:ext cx="2772375" cy="3681655"/>
          </a:xfrm>
          <a:prstGeom prst="rect">
            <a:avLst/>
          </a:prstGeom>
          <a:noFill/>
          <a:ln>
            <a:noFill/>
          </a:ln>
        </p:spPr>
      </p:pic>
      <p:pic>
        <p:nvPicPr>
          <p:cNvPr id="263" name="Google Shape;263;g288c8a21bc7_0_452" descr="Изображение выглядит как текст, транспорт, фургон&#10;&#10;Автоматически созданное описание"/>
          <p:cNvPicPr preferRelativeResize="0"/>
          <p:nvPr/>
        </p:nvPicPr>
        <p:blipFill rotWithShape="1">
          <a:blip r:embed="rId4">
            <a:alphaModFix/>
          </a:blip>
          <a:srcRect/>
          <a:stretch/>
        </p:blipFill>
        <p:spPr>
          <a:xfrm>
            <a:off x="678426" y="1332324"/>
            <a:ext cx="2269950" cy="3075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88c8a21bc7_0_460"/>
          <p:cNvSpPr txBox="1">
            <a:spLocks noGrp="1"/>
          </p:cNvSpPr>
          <p:nvPr>
            <p:ph type="title"/>
          </p:nvPr>
        </p:nvSpPr>
        <p:spPr>
          <a:xfrm>
            <a:off x="457200" y="205977"/>
            <a:ext cx="8229600" cy="4599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ru-RU">
                <a:solidFill>
                  <a:schemeClr val="lt1"/>
                </a:solidFill>
              </a:rPr>
              <a:t>Целевая мотивация</a:t>
            </a:r>
            <a:endParaRPr>
              <a:solidFill>
                <a:schemeClr val="lt1"/>
              </a:solidFill>
            </a:endParaRPr>
          </a:p>
        </p:txBody>
      </p:sp>
      <p:sp>
        <p:nvSpPr>
          <p:cNvPr id="270" name="Google Shape;270;g288c8a21bc7_0_460"/>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71" name="Google Shape;271;g288c8a21bc7_0_460"/>
          <p:cNvPicPr preferRelativeResize="0"/>
          <p:nvPr/>
        </p:nvPicPr>
        <p:blipFill>
          <a:blip r:embed="rId3">
            <a:alphaModFix/>
          </a:blip>
          <a:stretch>
            <a:fillRect/>
          </a:stretch>
        </p:blipFill>
        <p:spPr>
          <a:xfrm>
            <a:off x="314675" y="1200150"/>
            <a:ext cx="1325499" cy="1811676"/>
          </a:xfrm>
          <a:prstGeom prst="rect">
            <a:avLst/>
          </a:prstGeom>
          <a:noFill/>
          <a:ln>
            <a:noFill/>
          </a:ln>
        </p:spPr>
      </p:pic>
      <p:pic>
        <p:nvPicPr>
          <p:cNvPr id="272" name="Google Shape;272;g288c8a21bc7_0_460"/>
          <p:cNvPicPr preferRelativeResize="0"/>
          <p:nvPr/>
        </p:nvPicPr>
        <p:blipFill>
          <a:blip r:embed="rId4">
            <a:alphaModFix/>
          </a:blip>
          <a:stretch>
            <a:fillRect/>
          </a:stretch>
        </p:blipFill>
        <p:spPr>
          <a:xfrm>
            <a:off x="1851176" y="957625"/>
            <a:ext cx="5334016" cy="34626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88c8a21bc7_0_468"/>
          <p:cNvSpPr txBox="1">
            <a:spLocks noGrp="1"/>
          </p:cNvSpPr>
          <p:nvPr>
            <p:ph type="title"/>
          </p:nvPr>
        </p:nvSpPr>
        <p:spPr>
          <a:xfrm>
            <a:off x="2241884" y="114969"/>
            <a:ext cx="6852600" cy="57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ru-RU" sz="3600" dirty="0">
                <a:solidFill>
                  <a:schemeClr val="lt1"/>
                </a:solidFill>
              </a:rPr>
              <a:t>Серия книг для начальной школы</a:t>
            </a:r>
            <a:endParaRPr dirty="0">
              <a:solidFill>
                <a:schemeClr val="lt1"/>
              </a:solidFill>
            </a:endParaRPr>
          </a:p>
        </p:txBody>
      </p:sp>
      <p:pic>
        <p:nvPicPr>
          <p:cNvPr id="278" name="Google Shape;278;g288c8a21bc7_0_468"/>
          <p:cNvPicPr preferRelativeResize="0">
            <a:picLocks noGrp="1"/>
          </p:cNvPicPr>
          <p:nvPr>
            <p:ph type="body" idx="1"/>
          </p:nvPr>
        </p:nvPicPr>
        <p:blipFill rotWithShape="1">
          <a:blip r:embed="rId3">
            <a:alphaModFix/>
          </a:blip>
          <a:srcRect/>
          <a:stretch/>
        </p:blipFill>
        <p:spPr>
          <a:xfrm>
            <a:off x="179492" y="1473530"/>
            <a:ext cx="1810800" cy="2489700"/>
          </a:xfrm>
          <a:prstGeom prst="rect">
            <a:avLst/>
          </a:prstGeom>
          <a:noFill/>
          <a:ln>
            <a:noFill/>
          </a:ln>
        </p:spPr>
      </p:pic>
      <p:pic>
        <p:nvPicPr>
          <p:cNvPr id="279" name="Google Shape;279;g288c8a21bc7_0_468" descr="Изображение выглядит как текст, транспорт, фургон&#10;&#10;Автоматически созданное описание"/>
          <p:cNvPicPr preferRelativeResize="0"/>
          <p:nvPr/>
        </p:nvPicPr>
        <p:blipFill rotWithShape="1">
          <a:blip r:embed="rId4">
            <a:alphaModFix/>
          </a:blip>
          <a:srcRect/>
          <a:stretch/>
        </p:blipFill>
        <p:spPr>
          <a:xfrm>
            <a:off x="2325362" y="1423262"/>
            <a:ext cx="1911575" cy="2590221"/>
          </a:xfrm>
          <a:prstGeom prst="rect">
            <a:avLst/>
          </a:prstGeom>
          <a:noFill/>
          <a:ln>
            <a:noFill/>
          </a:ln>
        </p:spPr>
      </p:pic>
      <p:pic>
        <p:nvPicPr>
          <p:cNvPr id="280" name="Google Shape;280;g288c8a21bc7_0_468" descr="Изображение выглядит как карта&#10;&#10;Автоматически созданное описание"/>
          <p:cNvPicPr preferRelativeResize="0"/>
          <p:nvPr/>
        </p:nvPicPr>
        <p:blipFill rotWithShape="1">
          <a:blip r:embed="rId5">
            <a:alphaModFix/>
          </a:blip>
          <a:srcRect/>
          <a:stretch/>
        </p:blipFill>
        <p:spPr>
          <a:xfrm>
            <a:off x="4571995" y="1473530"/>
            <a:ext cx="1911579" cy="2630812"/>
          </a:xfrm>
          <a:prstGeom prst="rect">
            <a:avLst/>
          </a:prstGeom>
          <a:noFill/>
          <a:ln>
            <a:noFill/>
          </a:ln>
        </p:spPr>
      </p:pic>
      <p:pic>
        <p:nvPicPr>
          <p:cNvPr id="281" name="Google Shape;281;g288c8a21bc7_0_468"/>
          <p:cNvPicPr preferRelativeResize="0"/>
          <p:nvPr/>
        </p:nvPicPr>
        <p:blipFill>
          <a:blip r:embed="rId6">
            <a:alphaModFix/>
          </a:blip>
          <a:stretch>
            <a:fillRect/>
          </a:stretch>
        </p:blipFill>
        <p:spPr>
          <a:xfrm>
            <a:off x="6864775" y="1482575"/>
            <a:ext cx="1911575" cy="261271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88c8a21bc7_0_476"/>
          <p:cNvSpPr txBox="1">
            <a:spLocks noGrp="1"/>
          </p:cNvSpPr>
          <p:nvPr>
            <p:ph type="title"/>
          </p:nvPr>
        </p:nvSpPr>
        <p:spPr>
          <a:xfrm>
            <a:off x="2282535" y="-42289"/>
            <a:ext cx="65013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ru-RU" dirty="0" err="1">
                <a:solidFill>
                  <a:schemeClr val="lt1"/>
                </a:solidFill>
              </a:rPr>
              <a:t>Easy</a:t>
            </a:r>
            <a:r>
              <a:rPr lang="ru-RU" dirty="0">
                <a:solidFill>
                  <a:schemeClr val="lt1"/>
                </a:solidFill>
              </a:rPr>
              <a:t> </a:t>
            </a:r>
            <a:r>
              <a:rPr lang="ru-RU" dirty="0" err="1">
                <a:solidFill>
                  <a:schemeClr val="lt1"/>
                </a:solidFill>
              </a:rPr>
              <a:t>Stories</a:t>
            </a:r>
            <a:r>
              <a:rPr lang="ru-RU" dirty="0">
                <a:solidFill>
                  <a:schemeClr val="lt1"/>
                </a:solidFill>
              </a:rPr>
              <a:t> </a:t>
            </a:r>
            <a:r>
              <a:rPr lang="ru-RU" dirty="0" err="1">
                <a:solidFill>
                  <a:schemeClr val="lt1"/>
                </a:solidFill>
              </a:rPr>
              <a:t>by</a:t>
            </a:r>
            <a:r>
              <a:rPr lang="ru-RU" dirty="0">
                <a:solidFill>
                  <a:schemeClr val="lt1"/>
                </a:solidFill>
              </a:rPr>
              <a:t> </a:t>
            </a:r>
            <a:r>
              <a:rPr lang="ru-RU" dirty="0" err="1">
                <a:solidFill>
                  <a:schemeClr val="lt1"/>
                </a:solidFill>
              </a:rPr>
              <a:t>Anna</a:t>
            </a:r>
            <a:r>
              <a:rPr lang="ru-RU" dirty="0">
                <a:solidFill>
                  <a:schemeClr val="lt1"/>
                </a:solidFill>
              </a:rPr>
              <a:t> </a:t>
            </a:r>
            <a:r>
              <a:rPr lang="ru-RU" dirty="0" err="1">
                <a:solidFill>
                  <a:schemeClr val="lt1"/>
                </a:solidFill>
              </a:rPr>
              <a:t>Taylor</a:t>
            </a:r>
            <a:endParaRPr dirty="0">
              <a:solidFill>
                <a:schemeClr val="lt1"/>
              </a:solidFill>
            </a:endParaRPr>
          </a:p>
        </p:txBody>
      </p:sp>
      <p:sp>
        <p:nvSpPr>
          <p:cNvPr id="287" name="Google Shape;287;g288c8a21bc7_0_47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fontScale="92500" lnSpcReduction="20000"/>
          </a:bodyPr>
          <a:lstStyle/>
          <a:p>
            <a:pPr marL="342900" lvl="0" indent="-327660" algn="l" rtl="0">
              <a:spcBef>
                <a:spcPts val="0"/>
              </a:spcBef>
              <a:spcAft>
                <a:spcPts val="0"/>
              </a:spcAft>
              <a:buClr>
                <a:schemeClr val="dk1"/>
              </a:buClr>
              <a:buSzPct val="100000"/>
              <a:buChar char="•"/>
            </a:pPr>
            <a:r>
              <a:rPr lang="ru-RU"/>
              <a:t>Короткие добрые рассказы</a:t>
            </a:r>
            <a:endParaRPr/>
          </a:p>
          <a:p>
            <a:pPr marL="342900" lvl="0" indent="-327660" algn="l" rtl="0">
              <a:spcBef>
                <a:spcPts val="640"/>
              </a:spcBef>
              <a:spcAft>
                <a:spcPts val="0"/>
              </a:spcAft>
              <a:buClr>
                <a:schemeClr val="dk1"/>
              </a:buClr>
              <a:buSzPct val="100000"/>
              <a:buChar char="•"/>
            </a:pPr>
            <a:r>
              <a:rPr lang="ru-RU"/>
              <a:t>Книга 1 – только Present Simple</a:t>
            </a:r>
            <a:endParaRPr/>
          </a:p>
          <a:p>
            <a:pPr marL="342900" lvl="0" indent="-327660" algn="l" rtl="0">
              <a:lnSpc>
                <a:spcPct val="110000"/>
              </a:lnSpc>
              <a:spcBef>
                <a:spcPts val="640"/>
              </a:spcBef>
              <a:spcAft>
                <a:spcPts val="0"/>
              </a:spcAft>
              <a:buClr>
                <a:schemeClr val="dk1"/>
              </a:buClr>
              <a:buSzPct val="100000"/>
              <a:buChar char="•"/>
            </a:pPr>
            <a:r>
              <a:rPr lang="ru-RU"/>
              <a:t>Книга 2 – Present Simple + Past Simple</a:t>
            </a:r>
            <a:endParaRPr/>
          </a:p>
          <a:p>
            <a:pPr marL="342900" lvl="0" indent="-327660" algn="l" rtl="0">
              <a:spcBef>
                <a:spcPts val="640"/>
              </a:spcBef>
              <a:spcAft>
                <a:spcPts val="0"/>
              </a:spcAft>
              <a:buClr>
                <a:schemeClr val="dk1"/>
              </a:buClr>
              <a:buSzPct val="100000"/>
              <a:buChar char="•"/>
            </a:pPr>
            <a:r>
              <a:rPr lang="ru-RU"/>
              <a:t>Книга 3 - Present Simple + Past Simple + Future Simple + Present Continuous</a:t>
            </a:r>
            <a:endParaRPr/>
          </a:p>
          <a:p>
            <a:pPr marL="342900" lvl="0" indent="-327660" algn="l" rtl="0">
              <a:spcBef>
                <a:spcPts val="640"/>
              </a:spcBef>
              <a:spcAft>
                <a:spcPts val="0"/>
              </a:spcAft>
              <a:buClr>
                <a:schemeClr val="dk1"/>
              </a:buClr>
              <a:buSzPct val="100000"/>
              <a:buChar char="•"/>
            </a:pPr>
            <a:r>
              <a:rPr lang="ru-RU"/>
              <a:t>Книга 4 - Present Simple + Past Simple + Future Simple + Present Continuous + Past Continuous + Future Continuous + Present Perfect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88c8a21bc7_0_693"/>
          <p:cNvSpPr txBox="1">
            <a:spLocks noGrp="1"/>
          </p:cNvSpPr>
          <p:nvPr>
            <p:ph type="title"/>
          </p:nvPr>
        </p:nvSpPr>
        <p:spPr>
          <a:xfrm>
            <a:off x="2139525" y="40050"/>
            <a:ext cx="65013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60"/>
              <a:buFont typeface="Calibri"/>
              <a:buNone/>
            </a:pPr>
            <a:r>
              <a:rPr lang="ru-RU" sz="3759">
                <a:solidFill>
                  <a:schemeClr val="lt1"/>
                </a:solidFill>
              </a:rPr>
              <a:t>Расширяем словарный запас</a:t>
            </a:r>
            <a:endParaRPr sz="3759">
              <a:solidFill>
                <a:schemeClr val="lt1"/>
              </a:solidFill>
            </a:endParaRPr>
          </a:p>
        </p:txBody>
      </p:sp>
      <p:sp>
        <p:nvSpPr>
          <p:cNvPr id="293" name="Google Shape;293;g288c8a21bc7_0_693"/>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spcBef>
                <a:spcPts val="640"/>
              </a:spcBef>
              <a:spcAft>
                <a:spcPts val="0"/>
              </a:spcAft>
              <a:buClr>
                <a:schemeClr val="dk1"/>
              </a:buClr>
              <a:buSzPts val="3200"/>
              <a:buChar char="•"/>
            </a:pPr>
            <a:endParaRPr/>
          </a:p>
        </p:txBody>
      </p:sp>
      <p:pic>
        <p:nvPicPr>
          <p:cNvPr id="294" name="Google Shape;294;g288c8a21bc7_0_693"/>
          <p:cNvPicPr preferRelativeResize="0"/>
          <p:nvPr/>
        </p:nvPicPr>
        <p:blipFill>
          <a:blip r:embed="rId3">
            <a:alphaModFix/>
          </a:blip>
          <a:stretch>
            <a:fillRect/>
          </a:stretch>
        </p:blipFill>
        <p:spPr>
          <a:xfrm>
            <a:off x="2312871" y="862395"/>
            <a:ext cx="5132339" cy="35758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88c8a21bc7_0_699"/>
          <p:cNvSpPr txBox="1">
            <a:spLocks noGrp="1"/>
          </p:cNvSpPr>
          <p:nvPr>
            <p:ph type="title"/>
          </p:nvPr>
        </p:nvSpPr>
        <p:spPr>
          <a:xfrm>
            <a:off x="2139525" y="40050"/>
            <a:ext cx="65013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60"/>
              <a:buFont typeface="Calibri"/>
              <a:buNone/>
            </a:pPr>
            <a:r>
              <a:rPr lang="ru-RU" sz="3759">
                <a:solidFill>
                  <a:schemeClr val="lt1"/>
                </a:solidFill>
              </a:rPr>
              <a:t>Расширяем словарный запас</a:t>
            </a:r>
            <a:endParaRPr sz="3759">
              <a:solidFill>
                <a:schemeClr val="lt1"/>
              </a:solidFill>
            </a:endParaRPr>
          </a:p>
        </p:txBody>
      </p:sp>
      <p:sp>
        <p:nvSpPr>
          <p:cNvPr id="300" name="Google Shape;300;g288c8a21bc7_0_699"/>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spcBef>
                <a:spcPts val="640"/>
              </a:spcBef>
              <a:spcAft>
                <a:spcPts val="0"/>
              </a:spcAft>
              <a:buClr>
                <a:schemeClr val="dk1"/>
              </a:buClr>
              <a:buSzPts val="3200"/>
              <a:buChar char="•"/>
            </a:pPr>
            <a:endParaRPr/>
          </a:p>
        </p:txBody>
      </p:sp>
      <p:pic>
        <p:nvPicPr>
          <p:cNvPr id="301" name="Google Shape;301;g288c8a21bc7_0_699"/>
          <p:cNvPicPr preferRelativeResize="0"/>
          <p:nvPr/>
        </p:nvPicPr>
        <p:blipFill>
          <a:blip r:embed="rId3">
            <a:alphaModFix/>
          </a:blip>
          <a:stretch>
            <a:fillRect/>
          </a:stretch>
        </p:blipFill>
        <p:spPr>
          <a:xfrm>
            <a:off x="2044185" y="979404"/>
            <a:ext cx="6081408" cy="36517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g288c8a21bc7_0_91" descr="1648061945.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08" name="Google Shape;108;g288c8a21bc7_0_91" descr="1648061945(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109" name="Google Shape;109;g288c8a21bc7_0_91"/>
          <p:cNvSpPr txBox="1">
            <a:spLocks noGrp="1"/>
          </p:cNvSpPr>
          <p:nvPr>
            <p:ph type="title"/>
          </p:nvPr>
        </p:nvSpPr>
        <p:spPr>
          <a:xfrm>
            <a:off x="2255225" y="87450"/>
            <a:ext cx="67791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SzPts val="990"/>
              <a:buNone/>
            </a:pPr>
            <a:r>
              <a:rPr lang="ru-RU" sz="3060">
                <a:solidFill>
                  <a:schemeClr val="lt1"/>
                </a:solidFill>
              </a:rPr>
              <a:t>Почему так происходит</a:t>
            </a:r>
            <a:endParaRPr sz="3060">
              <a:solidFill>
                <a:schemeClr val="lt1"/>
              </a:solidFill>
            </a:endParaRPr>
          </a:p>
        </p:txBody>
      </p:sp>
      <p:sp>
        <p:nvSpPr>
          <p:cNvPr id="110" name="Google Shape;110;g288c8a21bc7_0_91"/>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17780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Т.В. Черниговская: «мы столкнулись с ситуацией, когда нужно быстро, без остановки, перерабатывать большие блоки информации. Для этого просто необходимо поверхностное чтение… Другое дело, когда ты сидишь в имении и долго, медленно читаешь сонеты Шекспира — совершенно другая работа. Это разные процессы, которые по некоторому недоразумению называются одним и тем же словом»</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88c8a21bc7_0_706"/>
          <p:cNvSpPr txBox="1">
            <a:spLocks noGrp="1"/>
          </p:cNvSpPr>
          <p:nvPr>
            <p:ph type="title"/>
          </p:nvPr>
        </p:nvSpPr>
        <p:spPr>
          <a:xfrm>
            <a:off x="2139525" y="40050"/>
            <a:ext cx="65013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60"/>
              <a:buFont typeface="Calibri"/>
              <a:buNone/>
            </a:pPr>
            <a:r>
              <a:rPr lang="ru-RU" sz="3759">
                <a:solidFill>
                  <a:schemeClr val="lt1"/>
                </a:solidFill>
              </a:rPr>
              <a:t>Расширяем словарный запас</a:t>
            </a:r>
            <a:endParaRPr sz="3759">
              <a:solidFill>
                <a:schemeClr val="lt1"/>
              </a:solidFill>
            </a:endParaRPr>
          </a:p>
        </p:txBody>
      </p:sp>
      <p:sp>
        <p:nvSpPr>
          <p:cNvPr id="307" name="Google Shape;307;g288c8a21bc7_0_70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spcBef>
                <a:spcPts val="640"/>
              </a:spcBef>
              <a:spcAft>
                <a:spcPts val="0"/>
              </a:spcAft>
              <a:buClr>
                <a:schemeClr val="dk1"/>
              </a:buClr>
              <a:buSzPts val="3200"/>
              <a:buChar char="•"/>
            </a:pPr>
            <a:endParaRPr/>
          </a:p>
        </p:txBody>
      </p:sp>
      <p:pic>
        <p:nvPicPr>
          <p:cNvPr id="308" name="Google Shape;308;g288c8a21bc7_0_706"/>
          <p:cNvPicPr preferRelativeResize="0"/>
          <p:nvPr/>
        </p:nvPicPr>
        <p:blipFill>
          <a:blip r:embed="rId3">
            <a:alphaModFix/>
          </a:blip>
          <a:stretch>
            <a:fillRect/>
          </a:stretch>
        </p:blipFill>
        <p:spPr>
          <a:xfrm>
            <a:off x="2277373" y="936069"/>
            <a:ext cx="4270771" cy="345075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88c8a21bc7_0_561"/>
          <p:cNvSpPr txBox="1">
            <a:spLocks noGrp="1"/>
          </p:cNvSpPr>
          <p:nvPr>
            <p:ph type="title"/>
          </p:nvPr>
        </p:nvSpPr>
        <p:spPr>
          <a:xfrm>
            <a:off x="811132" y="66620"/>
            <a:ext cx="8520600" cy="572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ru-RU" dirty="0">
                <a:solidFill>
                  <a:schemeClr val="lt1"/>
                </a:solidFill>
              </a:rPr>
              <a:t>Интересное в знакомом</a:t>
            </a:r>
            <a:endParaRPr dirty="0">
              <a:solidFill>
                <a:schemeClr val="lt1"/>
              </a:solidFill>
            </a:endParaRPr>
          </a:p>
        </p:txBody>
      </p:sp>
      <p:sp>
        <p:nvSpPr>
          <p:cNvPr id="314" name="Google Shape;314;g288c8a21bc7_0_561"/>
          <p:cNvSpPr txBox="1">
            <a:spLocks noGrp="1"/>
          </p:cNvSpPr>
          <p:nvPr>
            <p:ph type="body" idx="1"/>
          </p:nvPr>
        </p:nvSpPr>
        <p:spPr>
          <a:xfrm>
            <a:off x="3117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sp>
        <p:nvSpPr>
          <p:cNvPr id="315" name="Google Shape;315;g288c8a21bc7_0_561"/>
          <p:cNvSpPr txBox="1">
            <a:spLocks noGrp="1"/>
          </p:cNvSpPr>
          <p:nvPr>
            <p:ph type="body" idx="2"/>
          </p:nvPr>
        </p:nvSpPr>
        <p:spPr>
          <a:xfrm>
            <a:off x="48324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316" name="Google Shape;316;g288c8a21bc7_0_561"/>
          <p:cNvPicPr preferRelativeResize="0"/>
          <p:nvPr/>
        </p:nvPicPr>
        <p:blipFill>
          <a:blip r:embed="rId3">
            <a:alphaModFix/>
          </a:blip>
          <a:stretch>
            <a:fillRect/>
          </a:stretch>
        </p:blipFill>
        <p:spPr>
          <a:xfrm>
            <a:off x="1932625" y="820550"/>
            <a:ext cx="5757573" cy="3871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20"/>
        <p:cNvGrpSpPr/>
        <p:nvPr/>
      </p:nvGrpSpPr>
      <p:grpSpPr>
        <a:xfrm>
          <a:off x="0" y="0"/>
          <a:ext cx="0" cy="0"/>
          <a:chOff x="0" y="0"/>
          <a:chExt cx="0" cy="0"/>
        </a:xfrm>
      </p:grpSpPr>
      <p:sp>
        <p:nvSpPr>
          <p:cNvPr id="321" name="Google Shape;321;g288c8a21bc7_0_568"/>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endParaRPr/>
          </a:p>
        </p:txBody>
      </p:sp>
      <p:sp>
        <p:nvSpPr>
          <p:cNvPr id="322" name="Google Shape;322;g288c8a21bc7_0_568"/>
          <p:cNvSpPr txBox="1">
            <a:spLocks noGrp="1"/>
          </p:cNvSpPr>
          <p:nvPr>
            <p:ph type="body" idx="1"/>
          </p:nvPr>
        </p:nvSpPr>
        <p:spPr>
          <a:xfrm>
            <a:off x="3117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sp>
        <p:nvSpPr>
          <p:cNvPr id="323" name="Google Shape;323;g288c8a21bc7_0_568"/>
          <p:cNvSpPr txBox="1">
            <a:spLocks noGrp="1"/>
          </p:cNvSpPr>
          <p:nvPr>
            <p:ph type="body" idx="2"/>
          </p:nvPr>
        </p:nvSpPr>
        <p:spPr>
          <a:xfrm>
            <a:off x="48324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324" name="Google Shape;324;g288c8a21bc7_0_568"/>
          <p:cNvPicPr preferRelativeResize="0"/>
          <p:nvPr/>
        </p:nvPicPr>
        <p:blipFill>
          <a:blip r:embed="rId3">
            <a:alphaModFix/>
          </a:blip>
          <a:stretch>
            <a:fillRect/>
          </a:stretch>
        </p:blipFill>
        <p:spPr>
          <a:xfrm>
            <a:off x="990600" y="1209675"/>
            <a:ext cx="7162800" cy="2724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28"/>
        <p:cNvGrpSpPr/>
        <p:nvPr/>
      </p:nvGrpSpPr>
      <p:grpSpPr>
        <a:xfrm>
          <a:off x="0" y="0"/>
          <a:ext cx="0" cy="0"/>
          <a:chOff x="0" y="0"/>
          <a:chExt cx="0" cy="0"/>
        </a:xfrm>
      </p:grpSpPr>
      <p:sp>
        <p:nvSpPr>
          <p:cNvPr id="329" name="Google Shape;329;g288c8a21bc7_0_57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endParaRPr/>
          </a:p>
        </p:txBody>
      </p:sp>
      <p:sp>
        <p:nvSpPr>
          <p:cNvPr id="330" name="Google Shape;330;g288c8a21bc7_0_575"/>
          <p:cNvSpPr txBox="1">
            <a:spLocks noGrp="1"/>
          </p:cNvSpPr>
          <p:nvPr>
            <p:ph type="body" idx="1"/>
          </p:nvPr>
        </p:nvSpPr>
        <p:spPr>
          <a:xfrm>
            <a:off x="3117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sp>
        <p:nvSpPr>
          <p:cNvPr id="331" name="Google Shape;331;g288c8a21bc7_0_575"/>
          <p:cNvSpPr txBox="1">
            <a:spLocks noGrp="1"/>
          </p:cNvSpPr>
          <p:nvPr>
            <p:ph type="body" idx="2"/>
          </p:nvPr>
        </p:nvSpPr>
        <p:spPr>
          <a:xfrm>
            <a:off x="48324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dirty="0"/>
          </a:p>
        </p:txBody>
      </p:sp>
      <p:pic>
        <p:nvPicPr>
          <p:cNvPr id="332" name="Google Shape;332;g288c8a21bc7_0_575"/>
          <p:cNvPicPr preferRelativeResize="0"/>
          <p:nvPr/>
        </p:nvPicPr>
        <p:blipFill>
          <a:blip r:embed="rId3">
            <a:alphaModFix/>
          </a:blip>
          <a:stretch>
            <a:fillRect/>
          </a:stretch>
        </p:blipFill>
        <p:spPr>
          <a:xfrm>
            <a:off x="2452301" y="858063"/>
            <a:ext cx="3233447" cy="384111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36"/>
        <p:cNvGrpSpPr/>
        <p:nvPr/>
      </p:nvGrpSpPr>
      <p:grpSpPr>
        <a:xfrm>
          <a:off x="0" y="0"/>
          <a:ext cx="0" cy="0"/>
          <a:chOff x="0" y="0"/>
          <a:chExt cx="0" cy="0"/>
        </a:xfrm>
      </p:grpSpPr>
      <p:sp>
        <p:nvSpPr>
          <p:cNvPr id="337" name="Google Shape;337;g288c8a21bc7_0_582"/>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endParaRPr/>
          </a:p>
        </p:txBody>
      </p:sp>
      <p:sp>
        <p:nvSpPr>
          <p:cNvPr id="338" name="Google Shape;338;g288c8a21bc7_0_582"/>
          <p:cNvSpPr txBox="1">
            <a:spLocks noGrp="1"/>
          </p:cNvSpPr>
          <p:nvPr>
            <p:ph type="body" idx="1"/>
          </p:nvPr>
        </p:nvSpPr>
        <p:spPr>
          <a:xfrm>
            <a:off x="3117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sp>
        <p:nvSpPr>
          <p:cNvPr id="339" name="Google Shape;339;g288c8a21bc7_0_582"/>
          <p:cNvSpPr txBox="1">
            <a:spLocks noGrp="1"/>
          </p:cNvSpPr>
          <p:nvPr>
            <p:ph type="body" idx="2"/>
          </p:nvPr>
        </p:nvSpPr>
        <p:spPr>
          <a:xfrm>
            <a:off x="48324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dirty="0"/>
          </a:p>
        </p:txBody>
      </p:sp>
      <p:pic>
        <p:nvPicPr>
          <p:cNvPr id="340" name="Google Shape;340;g288c8a21bc7_0_582"/>
          <p:cNvPicPr preferRelativeResize="0"/>
          <p:nvPr/>
        </p:nvPicPr>
        <p:blipFill>
          <a:blip r:embed="rId3">
            <a:alphaModFix/>
          </a:blip>
          <a:stretch>
            <a:fillRect/>
          </a:stretch>
        </p:blipFill>
        <p:spPr>
          <a:xfrm>
            <a:off x="613725" y="1235090"/>
            <a:ext cx="2484834" cy="3488486"/>
          </a:xfrm>
          <a:prstGeom prst="rect">
            <a:avLst/>
          </a:prstGeom>
          <a:noFill/>
          <a:ln>
            <a:noFill/>
          </a:ln>
        </p:spPr>
      </p:pic>
      <p:pic>
        <p:nvPicPr>
          <p:cNvPr id="341" name="Google Shape;341;g288c8a21bc7_0_582"/>
          <p:cNvPicPr preferRelativeResize="0"/>
          <p:nvPr/>
        </p:nvPicPr>
        <p:blipFill>
          <a:blip r:embed="rId4">
            <a:alphaModFix/>
          </a:blip>
          <a:stretch>
            <a:fillRect/>
          </a:stretch>
        </p:blipFill>
        <p:spPr>
          <a:xfrm>
            <a:off x="3567277" y="1235090"/>
            <a:ext cx="2634176" cy="348848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45"/>
        <p:cNvGrpSpPr/>
        <p:nvPr/>
      </p:nvGrpSpPr>
      <p:grpSpPr>
        <a:xfrm>
          <a:off x="0" y="0"/>
          <a:ext cx="0" cy="0"/>
          <a:chOff x="0" y="0"/>
          <a:chExt cx="0" cy="0"/>
        </a:xfrm>
      </p:grpSpPr>
      <p:sp>
        <p:nvSpPr>
          <p:cNvPr id="346" name="Google Shape;346;g288c8a21bc7_0_590"/>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endParaRPr/>
          </a:p>
        </p:txBody>
      </p:sp>
      <p:sp>
        <p:nvSpPr>
          <p:cNvPr id="347" name="Google Shape;347;g288c8a21bc7_0_590"/>
          <p:cNvSpPr txBox="1">
            <a:spLocks noGrp="1"/>
          </p:cNvSpPr>
          <p:nvPr>
            <p:ph type="body" idx="1"/>
          </p:nvPr>
        </p:nvSpPr>
        <p:spPr>
          <a:xfrm>
            <a:off x="3117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sp>
        <p:nvSpPr>
          <p:cNvPr id="348" name="Google Shape;348;g288c8a21bc7_0_590"/>
          <p:cNvSpPr txBox="1">
            <a:spLocks noGrp="1"/>
          </p:cNvSpPr>
          <p:nvPr>
            <p:ph type="body" idx="2"/>
          </p:nvPr>
        </p:nvSpPr>
        <p:spPr>
          <a:xfrm>
            <a:off x="4832400" y="1152475"/>
            <a:ext cx="3999900" cy="34164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349" name="Google Shape;349;g288c8a21bc7_0_590"/>
          <p:cNvPicPr preferRelativeResize="0"/>
          <p:nvPr/>
        </p:nvPicPr>
        <p:blipFill>
          <a:blip r:embed="rId3">
            <a:alphaModFix/>
          </a:blip>
          <a:stretch>
            <a:fillRect/>
          </a:stretch>
        </p:blipFill>
        <p:spPr>
          <a:xfrm>
            <a:off x="1887825" y="1235090"/>
            <a:ext cx="2294147" cy="3494610"/>
          </a:xfrm>
          <a:prstGeom prst="rect">
            <a:avLst/>
          </a:prstGeom>
          <a:noFill/>
          <a:ln>
            <a:noFill/>
          </a:ln>
        </p:spPr>
      </p:pic>
      <p:pic>
        <p:nvPicPr>
          <p:cNvPr id="350" name="Google Shape;350;g288c8a21bc7_0_590"/>
          <p:cNvPicPr preferRelativeResize="0"/>
          <p:nvPr/>
        </p:nvPicPr>
        <p:blipFill>
          <a:blip r:embed="rId4">
            <a:alphaModFix/>
          </a:blip>
          <a:stretch>
            <a:fillRect/>
          </a:stretch>
        </p:blipFill>
        <p:spPr>
          <a:xfrm>
            <a:off x="4402384" y="1157084"/>
            <a:ext cx="2336442" cy="35726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88c8a21bc7_0_713"/>
          <p:cNvSpPr txBox="1">
            <a:spLocks noGrp="1"/>
          </p:cNvSpPr>
          <p:nvPr>
            <p:ph type="title"/>
          </p:nvPr>
        </p:nvSpPr>
        <p:spPr>
          <a:xfrm>
            <a:off x="457200" y="205977"/>
            <a:ext cx="8229600" cy="5244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ru-RU">
                <a:solidFill>
                  <a:schemeClr val="lt1"/>
                </a:solidFill>
              </a:rPr>
              <a:t>Мотивация успеха</a:t>
            </a:r>
            <a:endParaRPr>
              <a:solidFill>
                <a:schemeClr val="lt1"/>
              </a:solidFill>
            </a:endParaRPr>
          </a:p>
        </p:txBody>
      </p:sp>
      <p:sp>
        <p:nvSpPr>
          <p:cNvPr id="357" name="Google Shape;357;g288c8a21bc7_0_713"/>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ru-RU"/>
              <a:t>Ученики могут использовать знания в повседневной жизни, от учебной до внеурочной деятельности (а учителю легче обучать грамматической стороне речи)</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88c8a21bc7_0_71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sp>
        <p:nvSpPr>
          <p:cNvPr id="363" name="Google Shape;363;g288c8a21bc7_0_719"/>
          <p:cNvSpPr txBox="1">
            <a:spLocks noGrp="1"/>
          </p:cNvSpPr>
          <p:nvPr>
            <p:ph type="body" idx="2"/>
          </p:nvPr>
        </p:nvSpPr>
        <p:spPr>
          <a:xfrm>
            <a:off x="4078287" y="1200151"/>
            <a:ext cx="4608600" cy="3394500"/>
          </a:xfrm>
          <a:prstGeom prst="rect">
            <a:avLst/>
          </a:prstGeom>
          <a:noFill/>
          <a:ln>
            <a:noFill/>
          </a:ln>
        </p:spPr>
        <p:txBody>
          <a:bodyPr spcFirstLastPara="1" wrap="square" lIns="91425" tIns="45700" rIns="91425" bIns="45700" anchor="t" anchorCtr="0">
            <a:normAutofit/>
          </a:bodyPr>
          <a:lstStyle/>
          <a:p>
            <a:pPr marL="457200" lvl="0" indent="-317500" algn="l" rtl="0">
              <a:spcBef>
                <a:spcPts val="0"/>
              </a:spcBef>
              <a:spcAft>
                <a:spcPts val="0"/>
              </a:spcAft>
              <a:buClr>
                <a:schemeClr val="dk1"/>
              </a:buClr>
              <a:buSzPts val="1400"/>
              <a:buChar char="●"/>
            </a:pPr>
            <a:r>
              <a:rPr lang="ru-RU"/>
              <a:t>Грамматика через диалоги</a:t>
            </a:r>
            <a:endParaRPr/>
          </a:p>
          <a:p>
            <a:pPr marL="457200" lvl="0" indent="-317500" algn="l" rtl="0">
              <a:spcBef>
                <a:spcPts val="0"/>
              </a:spcBef>
              <a:spcAft>
                <a:spcPts val="0"/>
              </a:spcAft>
              <a:buClr>
                <a:schemeClr val="dk1"/>
              </a:buClr>
              <a:buSzPts val="1400"/>
              <a:buChar char="●"/>
            </a:pPr>
            <a:r>
              <a:rPr lang="ru-RU"/>
              <a:t>Понятное объяснение функций</a:t>
            </a:r>
            <a:endParaRPr/>
          </a:p>
          <a:p>
            <a:pPr marL="457200" lvl="0" indent="-317500" algn="l" rtl="0">
              <a:spcBef>
                <a:spcPts val="0"/>
              </a:spcBef>
              <a:spcAft>
                <a:spcPts val="0"/>
              </a:spcAft>
              <a:buClr>
                <a:schemeClr val="dk1"/>
              </a:buClr>
              <a:buSzPts val="1400"/>
              <a:buChar char="●"/>
            </a:pPr>
            <a:r>
              <a:rPr lang="ru-RU"/>
              <a:t>Большой диапазон речевых ситуаций</a:t>
            </a:r>
            <a:endParaRPr/>
          </a:p>
          <a:p>
            <a:pPr marL="342900" lvl="0" indent="-165100" algn="l" rtl="0">
              <a:spcBef>
                <a:spcPts val="560"/>
              </a:spcBef>
              <a:spcAft>
                <a:spcPts val="0"/>
              </a:spcAft>
              <a:buClr>
                <a:schemeClr val="dk1"/>
              </a:buClr>
              <a:buSzPts val="2800"/>
              <a:buNone/>
            </a:pPr>
            <a:endParaRPr/>
          </a:p>
        </p:txBody>
      </p:sp>
      <p:pic>
        <p:nvPicPr>
          <p:cNvPr id="364" name="Google Shape;364;g288c8a21bc7_0_719"/>
          <p:cNvPicPr preferRelativeResize="0">
            <a:picLocks noGrp="1"/>
          </p:cNvPicPr>
          <p:nvPr>
            <p:ph type="body" idx="1"/>
          </p:nvPr>
        </p:nvPicPr>
        <p:blipFill rotWithShape="1">
          <a:blip r:embed="rId3">
            <a:alphaModFix/>
          </a:blip>
          <a:srcRect/>
          <a:stretch/>
        </p:blipFill>
        <p:spPr>
          <a:xfrm>
            <a:off x="794579" y="1092080"/>
            <a:ext cx="2416655" cy="361236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88c8a21bc7_0_72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endParaRPr sz="4000"/>
          </a:p>
        </p:txBody>
      </p:sp>
      <p:pic>
        <p:nvPicPr>
          <p:cNvPr id="370" name="Google Shape;370;g288c8a21bc7_0_725"/>
          <p:cNvPicPr preferRelativeResize="0">
            <a:picLocks noGrp="1"/>
          </p:cNvPicPr>
          <p:nvPr>
            <p:ph type="body" idx="1"/>
          </p:nvPr>
        </p:nvPicPr>
        <p:blipFill rotWithShape="1">
          <a:blip r:embed="rId3">
            <a:alphaModFix/>
          </a:blip>
          <a:srcRect/>
          <a:stretch/>
        </p:blipFill>
        <p:spPr>
          <a:xfrm>
            <a:off x="2043196" y="1018407"/>
            <a:ext cx="2316455" cy="3565586"/>
          </a:xfrm>
          <a:prstGeom prst="rect">
            <a:avLst/>
          </a:prstGeom>
          <a:noFill/>
          <a:ln>
            <a:noFill/>
          </a:ln>
        </p:spPr>
      </p:pic>
      <p:pic>
        <p:nvPicPr>
          <p:cNvPr id="371" name="Google Shape;371;g288c8a21bc7_0_725"/>
          <p:cNvPicPr preferRelativeResize="0"/>
          <p:nvPr/>
        </p:nvPicPr>
        <p:blipFill rotWithShape="1">
          <a:blip r:embed="rId4">
            <a:alphaModFix/>
          </a:blip>
          <a:srcRect/>
          <a:stretch/>
        </p:blipFill>
        <p:spPr>
          <a:xfrm>
            <a:off x="4462763" y="1079078"/>
            <a:ext cx="2289063" cy="34449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88c8a21bc7_0_73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endParaRPr sz="4000"/>
          </a:p>
        </p:txBody>
      </p:sp>
      <p:pic>
        <p:nvPicPr>
          <p:cNvPr id="377" name="Google Shape;377;g288c8a21bc7_0_731"/>
          <p:cNvPicPr preferRelativeResize="0">
            <a:picLocks noGrp="1"/>
          </p:cNvPicPr>
          <p:nvPr>
            <p:ph type="body" idx="1"/>
          </p:nvPr>
        </p:nvPicPr>
        <p:blipFill rotWithShape="1">
          <a:blip r:embed="rId3">
            <a:alphaModFix/>
          </a:blip>
          <a:srcRect/>
          <a:stretch/>
        </p:blipFill>
        <p:spPr>
          <a:xfrm>
            <a:off x="2877542" y="996739"/>
            <a:ext cx="2460457" cy="3637086"/>
          </a:xfrm>
          <a:prstGeom prst="rect">
            <a:avLst/>
          </a:prstGeom>
          <a:noFill/>
          <a:ln>
            <a:noFill/>
          </a:ln>
        </p:spPr>
      </p:pic>
      <p:pic>
        <p:nvPicPr>
          <p:cNvPr id="378" name="Google Shape;378;g288c8a21bc7_0_731"/>
          <p:cNvPicPr preferRelativeResize="0"/>
          <p:nvPr/>
        </p:nvPicPr>
        <p:blipFill rotWithShape="1">
          <a:blip r:embed="rId4">
            <a:alphaModFix/>
          </a:blip>
          <a:srcRect/>
          <a:stretch/>
        </p:blipFill>
        <p:spPr>
          <a:xfrm>
            <a:off x="5338101" y="931735"/>
            <a:ext cx="2202450" cy="37444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g288c8a21bc7_0_98" descr="1648061945.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16" name="Google Shape;116;g288c8a21bc7_0_98" descr="1648061945(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117" name="Google Shape;117;g288c8a21bc7_0_98"/>
          <p:cNvSpPr txBox="1">
            <a:spLocks noGrp="1"/>
          </p:cNvSpPr>
          <p:nvPr>
            <p:ph type="title"/>
          </p:nvPr>
        </p:nvSpPr>
        <p:spPr>
          <a:xfrm>
            <a:off x="2255225" y="87450"/>
            <a:ext cx="67791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SzPts val="990"/>
              <a:buNone/>
            </a:pPr>
            <a:r>
              <a:rPr lang="ru-RU" sz="3060">
                <a:solidFill>
                  <a:schemeClr val="lt1"/>
                </a:solidFill>
              </a:rPr>
              <a:t>А есть ли еще причины?</a:t>
            </a:r>
            <a:endParaRPr sz="3060">
              <a:solidFill>
                <a:schemeClr val="lt1"/>
              </a:solidFill>
            </a:endParaRPr>
          </a:p>
        </p:txBody>
      </p:sp>
      <p:sp>
        <p:nvSpPr>
          <p:cNvPr id="118" name="Google Shape;118;g288c8a21bc7_0_98"/>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Содержание текстов не близко интересам детей</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Задания не понятны ученикам и фокусируются на языковой стороне речи, а не на коммуникации </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Задания не учитывают виды мотивации</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Сложности с чтением как умением</a:t>
            </a:r>
            <a:endParaRPr sz="1500">
              <a:solidFill>
                <a:srgbClr val="595959"/>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88c8a21bc7_0_73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endParaRPr sz="4000"/>
          </a:p>
        </p:txBody>
      </p:sp>
      <p:pic>
        <p:nvPicPr>
          <p:cNvPr id="384" name="Google Shape;384;g288c8a21bc7_0_737"/>
          <p:cNvPicPr preferRelativeResize="0">
            <a:picLocks noGrp="1"/>
          </p:cNvPicPr>
          <p:nvPr>
            <p:ph type="body" idx="1"/>
          </p:nvPr>
        </p:nvPicPr>
        <p:blipFill rotWithShape="1">
          <a:blip r:embed="rId3">
            <a:alphaModFix/>
          </a:blip>
          <a:srcRect/>
          <a:stretch/>
        </p:blipFill>
        <p:spPr>
          <a:xfrm>
            <a:off x="2409509" y="1482107"/>
            <a:ext cx="2289116" cy="3183867"/>
          </a:xfrm>
          <a:prstGeom prst="rect">
            <a:avLst/>
          </a:prstGeom>
          <a:noFill/>
          <a:ln>
            <a:noFill/>
          </a:ln>
        </p:spPr>
      </p:pic>
      <p:pic>
        <p:nvPicPr>
          <p:cNvPr id="385" name="Google Shape;385;g288c8a21bc7_0_737"/>
          <p:cNvPicPr preferRelativeResize="0"/>
          <p:nvPr/>
        </p:nvPicPr>
        <p:blipFill rotWithShape="1">
          <a:blip r:embed="rId4">
            <a:alphaModFix/>
          </a:blip>
          <a:srcRect/>
          <a:stretch/>
        </p:blipFill>
        <p:spPr>
          <a:xfrm>
            <a:off x="4755100" y="1144083"/>
            <a:ext cx="2469093" cy="356616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88c8a21bc7_0_823"/>
          <p:cNvSpPr txBox="1">
            <a:spLocks noGrp="1"/>
          </p:cNvSpPr>
          <p:nvPr>
            <p:ph type="title"/>
          </p:nvPr>
        </p:nvSpPr>
        <p:spPr>
          <a:xfrm>
            <a:off x="1056350" y="86151"/>
            <a:ext cx="8229600" cy="681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ru-RU">
                <a:solidFill>
                  <a:schemeClr val="lt1"/>
                </a:solidFill>
              </a:rPr>
              <a:t>Игры в обучении чтению</a:t>
            </a:r>
            <a:endParaRPr>
              <a:solidFill>
                <a:schemeClr val="lt1"/>
              </a:solidFill>
            </a:endParaRPr>
          </a:p>
        </p:txBody>
      </p:sp>
      <p:sp>
        <p:nvSpPr>
          <p:cNvPr id="391" name="Google Shape;391;g288c8a21bc7_0_823"/>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ct val="100000"/>
              <a:buChar char="•"/>
            </a:pPr>
            <a:r>
              <a:rPr lang="ru-RU"/>
              <a:t>Sorting game. Карточки с написанными словами. На доске две колонки, каждая колонка подписана буквой. Прикрепить к каждой колонке все слова, начинающиеся с этой буквы.</a:t>
            </a:r>
            <a:endParaRPr/>
          </a:p>
          <a:p>
            <a:pPr marL="342900" lvl="0" indent="-342900" algn="l" rtl="0">
              <a:spcBef>
                <a:spcPts val="544"/>
              </a:spcBef>
              <a:spcAft>
                <a:spcPts val="0"/>
              </a:spcAft>
              <a:buClr>
                <a:schemeClr val="dk1"/>
              </a:buClr>
              <a:buSzPct val="100000"/>
              <a:buChar char="•"/>
            </a:pPr>
            <a:r>
              <a:rPr lang="ru-RU"/>
              <a:t>Ending game. То же, что Sorting game, но в колонках написаны окончания слов. Нужно прикрепить карточки с так же оканчивающимися словами.</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88c8a21bc7_0_828"/>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1800"/>
              <a:buChar char="•"/>
            </a:pPr>
            <a:r>
              <a:rPr lang="ru-RU" sz="1800"/>
              <a:t>Partner reading – ученики читают слова или тексты в парах, сначала один (второй при необходимости помогает), затем второй.</a:t>
            </a:r>
            <a:endParaRPr/>
          </a:p>
          <a:p>
            <a:pPr marL="342900" lvl="0" indent="-342900" algn="l" rtl="0">
              <a:spcBef>
                <a:spcPts val="360"/>
              </a:spcBef>
              <a:spcAft>
                <a:spcPts val="0"/>
              </a:spcAft>
              <a:buClr>
                <a:schemeClr val="dk1"/>
              </a:buClr>
              <a:buSzPts val="1800"/>
              <a:buChar char="•"/>
            </a:pPr>
            <a:r>
              <a:rPr lang="ru-RU" sz="1800"/>
              <a:t>Word walk – на картонных тарелках или листах бумаги пишем слова. Раскладываем в классе в виде тропинки. Варианты игры: ученик идет по тропинке, поднимает тарелку и читает слово. Если прочитал верно – делает следующий ход. Если нет – его заменяет другой ученик. Вариант: ученики вытягивают листочки со словами и по сигналу должна как можно скорее подойти к тарелке с этим словом и встать рядом с ней.</a:t>
            </a:r>
            <a:endParaRPr/>
          </a:p>
        </p:txBody>
      </p:sp>
      <p:sp>
        <p:nvSpPr>
          <p:cNvPr id="397" name="Google Shape;397;g288c8a21bc7_0_828"/>
          <p:cNvSpPr txBox="1">
            <a:spLocks noGrp="1"/>
          </p:cNvSpPr>
          <p:nvPr>
            <p:ph type="title"/>
          </p:nvPr>
        </p:nvSpPr>
        <p:spPr>
          <a:xfrm>
            <a:off x="1056350" y="86151"/>
            <a:ext cx="8229600" cy="681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ru-RU">
                <a:solidFill>
                  <a:schemeClr val="lt1"/>
                </a:solidFill>
              </a:rPr>
              <a:t>Игры в обучении чтению</a:t>
            </a:r>
            <a:endParaRPr>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88c8a21bc7_0_833"/>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1800"/>
              <a:buChar char="•"/>
            </a:pPr>
            <a:r>
              <a:rPr lang="ru-RU" sz="1800"/>
              <a:t>Pelmanism (найди пару). Пишем слова на листках бумаги (каждое слово – по 2 раза). Выкладываем словами вниз. Задача ученика – найти пары слов. Как вариант, можно написать «рифмы»: dark – park</a:t>
            </a:r>
            <a:endParaRPr sz="1800"/>
          </a:p>
          <a:p>
            <a:pPr marL="342900" lvl="0" indent="-342900" algn="l" rtl="0">
              <a:spcBef>
                <a:spcPts val="360"/>
              </a:spcBef>
              <a:spcAft>
                <a:spcPts val="0"/>
              </a:spcAft>
              <a:buClr>
                <a:schemeClr val="dk1"/>
              </a:buClr>
              <a:buSzPts val="1800"/>
              <a:buChar char="•"/>
            </a:pPr>
            <a:r>
              <a:rPr lang="ru-RU" sz="1800"/>
              <a:t>Соедини начало и конец слова. На карточке пишем буквочосетание, например –en, на других карточках – буквы и буквосочетания, и которых можно составить слова с en: wh, p, m, B, t и т.д. Задача ученика – составить как можно больше слов.</a:t>
            </a:r>
            <a:endParaRPr/>
          </a:p>
        </p:txBody>
      </p:sp>
      <p:sp>
        <p:nvSpPr>
          <p:cNvPr id="404" name="Google Shape;404;g288c8a21bc7_0_833"/>
          <p:cNvSpPr txBox="1">
            <a:spLocks noGrp="1"/>
          </p:cNvSpPr>
          <p:nvPr>
            <p:ph type="title"/>
          </p:nvPr>
        </p:nvSpPr>
        <p:spPr>
          <a:xfrm>
            <a:off x="1056350" y="86151"/>
            <a:ext cx="8229600" cy="681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ru-RU">
                <a:solidFill>
                  <a:schemeClr val="lt1"/>
                </a:solidFill>
              </a:rPr>
              <a:t>Игры в обучении чтению</a:t>
            </a:r>
            <a:endParaRPr>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88c8a21bc7_0_839"/>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fontScale="85000" lnSpcReduction="20000"/>
          </a:bodyPr>
          <a:lstStyle/>
          <a:p>
            <a:pPr marL="228600" lvl="0" indent="-191452" algn="l" rtl="0">
              <a:lnSpc>
                <a:spcPct val="90000"/>
              </a:lnSpc>
              <a:spcBef>
                <a:spcPts val="0"/>
              </a:spcBef>
              <a:spcAft>
                <a:spcPts val="0"/>
              </a:spcAft>
              <a:buSzPct val="100000"/>
              <a:buChar char="•"/>
            </a:pPr>
            <a:r>
              <a:rPr lang="ru-RU" sz="2600"/>
              <a:t>Scrambled sentences – текст разрезан на отдельные предложения. Нужно выстроить предложения в правильном порядке чтобы восстановить текст. Внимание на маркерах логической связи, местоимениях, датах и т.д.</a:t>
            </a:r>
            <a:endParaRPr sz="2800"/>
          </a:p>
          <a:p>
            <a:pPr marL="228600" lvl="0" indent="-191452" algn="l" rtl="0">
              <a:lnSpc>
                <a:spcPct val="90000"/>
              </a:lnSpc>
              <a:spcBef>
                <a:spcPts val="1000"/>
              </a:spcBef>
              <a:spcAft>
                <a:spcPts val="0"/>
              </a:spcAft>
              <a:buSzPct val="100000"/>
              <a:buChar char="•"/>
            </a:pPr>
            <a:r>
              <a:rPr lang="ru-RU" sz="2600"/>
              <a:t>Jigsaw reading – текст разрезан на абзацы, надо восстановить текст</a:t>
            </a:r>
            <a:endParaRPr sz="2800"/>
          </a:p>
          <a:p>
            <a:pPr marL="228600" lvl="0" indent="-191452" algn="l" rtl="0">
              <a:lnSpc>
                <a:spcPct val="90000"/>
              </a:lnSpc>
              <a:spcBef>
                <a:spcPts val="1000"/>
              </a:spcBef>
              <a:spcAft>
                <a:spcPts val="0"/>
              </a:spcAft>
              <a:buSzPct val="100000"/>
              <a:buChar char="•"/>
            </a:pPr>
            <a:r>
              <a:rPr lang="ru-RU" sz="2600"/>
              <a:t>Сортировка текста – ученики получают разрезанные на абзацы два текста. Задача – восстановить оба текста.</a:t>
            </a:r>
            <a:endParaRPr sz="2800"/>
          </a:p>
          <a:p>
            <a:pPr marL="228600" lvl="0" indent="-191452" algn="l" rtl="0">
              <a:lnSpc>
                <a:spcPct val="90000"/>
              </a:lnSpc>
              <a:spcBef>
                <a:spcPts val="1000"/>
              </a:spcBef>
              <a:spcAft>
                <a:spcPts val="0"/>
              </a:spcAft>
              <a:buSzPct val="100000"/>
              <a:buChar char="•"/>
            </a:pPr>
            <a:r>
              <a:rPr lang="ru-RU" sz="2600"/>
              <a:t>Найдите слово: у учеников есть текст для чтения. Учитель называет слово, ученики соревнуются кто быстрее найдет это слово и далее по списку. Как вариант, слова учитель может называть на родном языке.</a:t>
            </a:r>
            <a:endParaRPr sz="2800"/>
          </a:p>
          <a:p>
            <a:pPr marL="0" lvl="0" indent="0" algn="l" rtl="0">
              <a:spcBef>
                <a:spcPts val="360"/>
              </a:spcBef>
              <a:spcAft>
                <a:spcPts val="0"/>
              </a:spcAft>
              <a:buNone/>
            </a:pPr>
            <a:endParaRPr/>
          </a:p>
        </p:txBody>
      </p:sp>
      <p:sp>
        <p:nvSpPr>
          <p:cNvPr id="411" name="Google Shape;411;g288c8a21bc7_0_839"/>
          <p:cNvSpPr txBox="1">
            <a:spLocks noGrp="1"/>
          </p:cNvSpPr>
          <p:nvPr>
            <p:ph type="title"/>
          </p:nvPr>
        </p:nvSpPr>
        <p:spPr>
          <a:xfrm>
            <a:off x="1056350" y="86151"/>
            <a:ext cx="8229600" cy="681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ru-RU">
                <a:solidFill>
                  <a:schemeClr val="lt1"/>
                </a:solidFill>
              </a:rPr>
              <a:t>Игры в обучении чтению</a:t>
            </a:r>
            <a:endParaRPr>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88c8a21bc7_0_845"/>
          <p:cNvSpPr txBox="1">
            <a:spLocks noGrp="1"/>
          </p:cNvSpPr>
          <p:nvPr>
            <p:ph type="title"/>
          </p:nvPr>
        </p:nvSpPr>
        <p:spPr>
          <a:xfrm>
            <a:off x="457200" y="205976"/>
            <a:ext cx="8229600" cy="542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ru-RU">
                <a:solidFill>
                  <a:schemeClr val="lt1"/>
                </a:solidFill>
              </a:rPr>
              <a:t>Slashed texts</a:t>
            </a:r>
            <a:endParaRPr>
              <a:solidFill>
                <a:schemeClr val="lt1"/>
              </a:solidFill>
            </a:endParaRPr>
          </a:p>
        </p:txBody>
      </p:sp>
      <p:sp>
        <p:nvSpPr>
          <p:cNvPr id="418" name="Google Shape;418;g288c8a21bc7_0_845"/>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fontScale="92500" lnSpcReduction="10000"/>
          </a:bodyPr>
          <a:lstStyle/>
          <a:p>
            <a:pPr marL="228600" lvl="0" indent="-215265" algn="l" rtl="0">
              <a:lnSpc>
                <a:spcPct val="90000"/>
              </a:lnSpc>
              <a:spcBef>
                <a:spcPts val="0"/>
              </a:spcBef>
              <a:spcAft>
                <a:spcPts val="0"/>
              </a:spcAft>
              <a:buSzPct val="100000"/>
              <a:buChar char="•"/>
            </a:pPr>
            <a:r>
              <a:rPr lang="ru-RU" sz="2800"/>
              <a:t>Разделить класс на микрогруппы (минимум 4 человека в микрогруппе);</a:t>
            </a:r>
            <a:endParaRPr sz="2800"/>
          </a:p>
          <a:p>
            <a:pPr marL="228600" lvl="0" indent="-215265" algn="l" rtl="0">
              <a:lnSpc>
                <a:spcPct val="90000"/>
              </a:lnSpc>
              <a:spcBef>
                <a:spcPts val="1000"/>
              </a:spcBef>
              <a:spcAft>
                <a:spcPts val="0"/>
              </a:spcAft>
              <a:buSzPct val="100000"/>
              <a:buChar char="•"/>
            </a:pPr>
            <a:r>
              <a:rPr lang="ru-RU" sz="2800"/>
              <a:t>Текст для чтения разрезать по диагонали на 4 части;</a:t>
            </a:r>
            <a:endParaRPr sz="2800"/>
          </a:p>
          <a:p>
            <a:pPr marL="228600" lvl="0" indent="-215265" algn="l" rtl="0">
              <a:lnSpc>
                <a:spcPct val="90000"/>
              </a:lnSpc>
              <a:spcBef>
                <a:spcPts val="1000"/>
              </a:spcBef>
              <a:spcAft>
                <a:spcPts val="0"/>
              </a:spcAft>
              <a:buSzPct val="100000"/>
              <a:buChar char="•"/>
            </a:pPr>
            <a:r>
              <a:rPr lang="ru-RU" sz="2800"/>
              <a:t>Дать по 1 части текста на участника группы (для группы из 4);</a:t>
            </a:r>
            <a:endParaRPr sz="2800"/>
          </a:p>
          <a:p>
            <a:pPr marL="228600" lvl="0" indent="-215265" algn="l" rtl="0">
              <a:lnSpc>
                <a:spcPct val="90000"/>
              </a:lnSpc>
              <a:spcBef>
                <a:spcPts val="1000"/>
              </a:spcBef>
              <a:spcAft>
                <a:spcPts val="0"/>
              </a:spcAft>
              <a:buSzPct val="100000"/>
              <a:buChar char="•"/>
            </a:pPr>
            <a:r>
              <a:rPr lang="ru-RU" sz="2800"/>
              <a:t>Дать список вопросов к тексту.</a:t>
            </a:r>
            <a:endParaRPr sz="2800"/>
          </a:p>
          <a:p>
            <a:pPr marL="228600" lvl="0" indent="-215265" algn="l" rtl="0">
              <a:lnSpc>
                <a:spcPct val="90000"/>
              </a:lnSpc>
              <a:spcBef>
                <a:spcPts val="1000"/>
              </a:spcBef>
              <a:spcAft>
                <a:spcPts val="0"/>
              </a:spcAft>
              <a:buSzPct val="100000"/>
              <a:buChar char="•"/>
            </a:pPr>
            <a:r>
              <a:rPr lang="ru-RU" sz="2800"/>
              <a:t>Ученики ищут ответы на вопросы, обмениваясь информацией из своего кусочка текста.</a:t>
            </a:r>
            <a:endParaRPr sz="2800"/>
          </a:p>
          <a:p>
            <a:pPr marL="0" lvl="0" indent="0" algn="l" rtl="0">
              <a:spcBef>
                <a:spcPts val="36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88c8a21bc7_0_934"/>
          <p:cNvSpPr txBox="1">
            <a:spLocks noGrp="1"/>
          </p:cNvSpPr>
          <p:nvPr>
            <p:ph type="title"/>
          </p:nvPr>
        </p:nvSpPr>
        <p:spPr>
          <a:xfrm>
            <a:off x="535625" y="205974"/>
            <a:ext cx="8151300" cy="1101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endParaRPr>
              <a:solidFill>
                <a:schemeClr val="dk2"/>
              </a:solidFill>
            </a:endParaRPr>
          </a:p>
          <a:p>
            <a:pPr marL="0" lvl="0" indent="0" algn="ctr" rtl="0">
              <a:spcBef>
                <a:spcPts val="0"/>
              </a:spcBef>
              <a:spcAft>
                <a:spcPts val="0"/>
              </a:spcAft>
              <a:buNone/>
            </a:pPr>
            <a:r>
              <a:rPr lang="ru-RU">
                <a:solidFill>
                  <a:schemeClr val="dk2"/>
                </a:solidFill>
              </a:rPr>
              <a:t>ГИА 2024</a:t>
            </a:r>
            <a:endParaRPr>
              <a:solidFill>
                <a:schemeClr val="dk2"/>
              </a:solidFill>
            </a:endParaRPr>
          </a:p>
        </p:txBody>
      </p:sp>
      <p:sp>
        <p:nvSpPr>
          <p:cNvPr id="424" name="Google Shape;424;g288c8a21bc7_0_934"/>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425" name="Google Shape;425;g288c8a21bc7_0_934"/>
          <p:cNvPicPr preferRelativeResize="0"/>
          <p:nvPr/>
        </p:nvPicPr>
        <p:blipFill>
          <a:blip r:embed="rId3">
            <a:alphaModFix/>
          </a:blip>
          <a:stretch>
            <a:fillRect/>
          </a:stretch>
        </p:blipFill>
        <p:spPr>
          <a:xfrm>
            <a:off x="365625" y="1307000"/>
            <a:ext cx="1936352" cy="2784850"/>
          </a:xfrm>
          <a:prstGeom prst="rect">
            <a:avLst/>
          </a:prstGeom>
          <a:noFill/>
          <a:ln>
            <a:noFill/>
          </a:ln>
        </p:spPr>
      </p:pic>
      <p:pic>
        <p:nvPicPr>
          <p:cNvPr id="426" name="Google Shape;426;g288c8a21bc7_0_934"/>
          <p:cNvPicPr preferRelativeResize="0"/>
          <p:nvPr/>
        </p:nvPicPr>
        <p:blipFill>
          <a:blip r:embed="rId4">
            <a:alphaModFix/>
          </a:blip>
          <a:stretch>
            <a:fillRect/>
          </a:stretch>
        </p:blipFill>
        <p:spPr>
          <a:xfrm>
            <a:off x="2649637" y="1977037"/>
            <a:ext cx="1793213" cy="2617615"/>
          </a:xfrm>
          <a:prstGeom prst="rect">
            <a:avLst/>
          </a:prstGeom>
          <a:noFill/>
          <a:ln>
            <a:noFill/>
          </a:ln>
        </p:spPr>
      </p:pic>
      <p:pic>
        <p:nvPicPr>
          <p:cNvPr id="427" name="Google Shape;427;g288c8a21bc7_0_934"/>
          <p:cNvPicPr preferRelativeResize="0"/>
          <p:nvPr/>
        </p:nvPicPr>
        <p:blipFill rotWithShape="1">
          <a:blip r:embed="rId5">
            <a:alphaModFix/>
          </a:blip>
          <a:srcRect/>
          <a:stretch/>
        </p:blipFill>
        <p:spPr>
          <a:xfrm>
            <a:off x="4728912" y="1417937"/>
            <a:ext cx="1835900" cy="2673923"/>
          </a:xfrm>
          <a:prstGeom prst="rect">
            <a:avLst/>
          </a:prstGeom>
          <a:noFill/>
          <a:ln>
            <a:noFill/>
          </a:ln>
        </p:spPr>
      </p:pic>
      <p:pic>
        <p:nvPicPr>
          <p:cNvPr id="428" name="Google Shape;428;g288c8a21bc7_0_934"/>
          <p:cNvPicPr preferRelativeResize="0"/>
          <p:nvPr/>
        </p:nvPicPr>
        <p:blipFill>
          <a:blip r:embed="rId6">
            <a:alphaModFix/>
          </a:blip>
          <a:stretch>
            <a:fillRect/>
          </a:stretch>
        </p:blipFill>
        <p:spPr>
          <a:xfrm>
            <a:off x="6850875" y="1978042"/>
            <a:ext cx="1835925" cy="261660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88c8a21bc7_0_943"/>
          <p:cNvSpPr txBox="1"/>
          <p:nvPr/>
        </p:nvSpPr>
        <p:spPr>
          <a:xfrm>
            <a:off x="4206800" y="1371150"/>
            <a:ext cx="64974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2200" b="0" i="0" u="none" strike="noStrike" cap="none">
                <a:solidFill>
                  <a:schemeClr val="lt1"/>
                </a:solidFill>
                <a:latin typeface="Arial"/>
                <a:ea typeface="Arial"/>
                <a:cs typeface="Arial"/>
                <a:sym typeface="Arial"/>
              </a:rPr>
              <a:t>Подготовка к ОГЭ. Тренажер к устной части ОГЭ. Хитрова И.В., Зверева Н.С</a:t>
            </a:r>
            <a:r>
              <a:rPr lang="ru-RU" sz="2200" b="0" i="0" u="none" strike="noStrike" cap="none">
                <a:solidFill>
                  <a:schemeClr val="dk2"/>
                </a:solidFill>
                <a:latin typeface="Arial"/>
                <a:ea typeface="Arial"/>
                <a:cs typeface="Arial"/>
                <a:sym typeface="Arial"/>
              </a:rPr>
              <a:t>. </a:t>
            </a:r>
            <a:endParaRPr sz="22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2"/>
              </a:solidFill>
              <a:latin typeface="Arial"/>
              <a:ea typeface="Arial"/>
              <a:cs typeface="Arial"/>
              <a:sym typeface="Arial"/>
            </a:endParaRPr>
          </a:p>
        </p:txBody>
      </p:sp>
      <p:pic>
        <p:nvPicPr>
          <p:cNvPr id="434" name="Google Shape;434;g288c8a21bc7_0_943"/>
          <p:cNvPicPr preferRelativeResize="0"/>
          <p:nvPr/>
        </p:nvPicPr>
        <p:blipFill>
          <a:blip r:embed="rId3">
            <a:alphaModFix/>
          </a:blip>
          <a:stretch>
            <a:fillRect/>
          </a:stretch>
        </p:blipFill>
        <p:spPr>
          <a:xfrm>
            <a:off x="566900" y="1200421"/>
            <a:ext cx="2232637" cy="3417580"/>
          </a:xfrm>
          <a:prstGeom prst="rect">
            <a:avLst/>
          </a:prstGeom>
          <a:noFill/>
          <a:ln>
            <a:noFill/>
          </a:ln>
        </p:spPr>
      </p:pic>
      <p:sp>
        <p:nvSpPr>
          <p:cNvPr id="435" name="Google Shape;435;g288c8a21bc7_0_943"/>
          <p:cNvSpPr txBox="1"/>
          <p:nvPr/>
        </p:nvSpPr>
        <p:spPr>
          <a:xfrm>
            <a:off x="3681525" y="235275"/>
            <a:ext cx="50214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sz="2400" b="1">
                <a:solidFill>
                  <a:schemeClr val="lt1"/>
                </a:solidFill>
              </a:rPr>
              <a:t>Хитрова И.В., Зверева Н.С.</a:t>
            </a:r>
            <a:endParaRPr sz="2400" b="1">
              <a:solidFill>
                <a:schemeClr val="lt1"/>
              </a:solidFill>
            </a:endParaRPr>
          </a:p>
          <a:p>
            <a:pPr marL="0" lvl="0" indent="0" algn="l" rtl="0">
              <a:spcBef>
                <a:spcPts val="0"/>
              </a:spcBef>
              <a:spcAft>
                <a:spcPts val="0"/>
              </a:spcAft>
              <a:buNone/>
            </a:pPr>
            <a:r>
              <a:rPr lang="ru-RU" sz="3000" b="1" u="sng">
                <a:solidFill>
                  <a:schemeClr val="hlink"/>
                </a:solidFill>
                <a:hlinkClick r:id="rId4"/>
              </a:rPr>
              <a:t>https://exam-simulator.ru/</a:t>
            </a:r>
            <a:endParaRPr sz="3000" b="1"/>
          </a:p>
          <a:p>
            <a:pPr marL="0" lvl="0" indent="0" algn="l" rtl="0">
              <a:spcBef>
                <a:spcPts val="0"/>
              </a:spcBef>
              <a:spcAft>
                <a:spcPts val="0"/>
              </a:spcAft>
              <a:buNone/>
            </a:pPr>
            <a:r>
              <a:rPr lang="ru-RU" sz="1600">
                <a:solidFill>
                  <a:schemeClr val="dk1"/>
                </a:solidFill>
              </a:rPr>
              <a:t>Пособие состоит из 10 тематических разделов.</a:t>
            </a:r>
            <a:endParaRPr sz="1600">
              <a:solidFill>
                <a:schemeClr val="dk1"/>
              </a:solidFill>
            </a:endParaRPr>
          </a:p>
          <a:p>
            <a:pPr marL="0" lvl="0" indent="0" algn="l" rtl="0">
              <a:spcBef>
                <a:spcPts val="0"/>
              </a:spcBef>
              <a:spcAft>
                <a:spcPts val="0"/>
              </a:spcAft>
              <a:buNone/>
            </a:pPr>
            <a:r>
              <a:rPr lang="ru-RU" sz="1600">
                <a:solidFill>
                  <a:schemeClr val="dk1"/>
                </a:solidFill>
              </a:rPr>
              <a:t>Каждый раздел содержит блок грамматических</a:t>
            </a:r>
            <a:endParaRPr sz="1600">
              <a:solidFill>
                <a:schemeClr val="dk1"/>
              </a:solidFill>
            </a:endParaRPr>
          </a:p>
          <a:p>
            <a:pPr marL="0" lvl="0" indent="0" algn="l" rtl="0">
              <a:spcBef>
                <a:spcPts val="0"/>
              </a:spcBef>
              <a:spcAft>
                <a:spcPts val="0"/>
              </a:spcAft>
              <a:buNone/>
            </a:pPr>
            <a:r>
              <a:rPr lang="ru-RU" sz="1600">
                <a:solidFill>
                  <a:schemeClr val="dk1"/>
                </a:solidFill>
              </a:rPr>
              <a:t>и лексических упражнений. </a:t>
            </a:r>
            <a:endParaRPr sz="1600">
              <a:solidFill>
                <a:schemeClr val="dk1"/>
              </a:solidFill>
            </a:endParaRPr>
          </a:p>
          <a:p>
            <a:pPr marL="0" lvl="0" indent="0" algn="l" rtl="0">
              <a:spcBef>
                <a:spcPts val="0"/>
              </a:spcBef>
              <a:spcAft>
                <a:spcPts val="0"/>
              </a:spcAft>
              <a:buNone/>
            </a:pPr>
            <a:r>
              <a:rPr lang="ru-RU" sz="1600">
                <a:solidFill>
                  <a:schemeClr val="dk1"/>
                </a:solidFill>
              </a:rPr>
              <a:t>В пособие включены 20 тренировочных тестов устной части в формате ОГЭ (10 тематических и 10 в формате экзамена), Ответы к упражнениям, Примеры ответов, Грамматический справочник, Списки фразовых и неправильных глаголов с переводом на РЯ.</a:t>
            </a:r>
            <a:endParaRPr sz="1600">
              <a:solidFill>
                <a:schemeClr val="dk1"/>
              </a:solidFill>
            </a:endParaRPr>
          </a:p>
          <a:p>
            <a:pPr marL="0" lvl="0" indent="0" algn="l" rtl="0">
              <a:spcBef>
                <a:spcPts val="0"/>
              </a:spcBef>
              <a:spcAft>
                <a:spcPts val="0"/>
              </a:spcAft>
              <a:buNone/>
            </a:pPr>
            <a:r>
              <a:rPr lang="ru-RU" sz="1600">
                <a:solidFill>
                  <a:schemeClr val="dk1"/>
                </a:solidFill>
              </a:rPr>
              <a:t>Интерактивные тесты в формате ОГЭ можно также выполнить на сайте </a:t>
            </a:r>
            <a:r>
              <a:rPr lang="ru-RU" sz="1600" u="sng">
                <a:solidFill>
                  <a:schemeClr val="dk1"/>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https://exam-simulator.ru/options/oge</a:t>
            </a:r>
            <a:endParaRPr sz="1600">
              <a:solidFill>
                <a:schemeClr val="dk1"/>
              </a:solidFill>
            </a:endParaRPr>
          </a:p>
          <a:p>
            <a:pPr marL="0" lvl="0" indent="0" algn="l" rtl="0">
              <a:spcBef>
                <a:spcPts val="0"/>
              </a:spcBef>
              <a:spcAft>
                <a:spcPts val="0"/>
              </a:spcAft>
              <a:buNone/>
            </a:pPr>
            <a:r>
              <a:rPr lang="ru-RU" sz="1600">
                <a:solidFill>
                  <a:schemeClr val="dk1"/>
                </a:solidFill>
              </a:rPr>
              <a:t>(онлайн тренажер, имитирующий сдачу экзамена).</a:t>
            </a:r>
            <a:endParaRPr sz="3000"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g288c8a21bc7_0_949"/>
          <p:cNvPicPr preferRelativeResize="0"/>
          <p:nvPr/>
        </p:nvPicPr>
        <p:blipFill rotWithShape="1">
          <a:blip r:embed="rId3">
            <a:alphaModFix/>
          </a:blip>
          <a:srcRect/>
          <a:stretch/>
        </p:blipFill>
        <p:spPr>
          <a:xfrm>
            <a:off x="1159151" y="1339098"/>
            <a:ext cx="2351106" cy="3365651"/>
          </a:xfrm>
          <a:prstGeom prst="rect">
            <a:avLst/>
          </a:prstGeom>
          <a:noFill/>
          <a:ln>
            <a:noFill/>
          </a:ln>
        </p:spPr>
      </p:pic>
      <p:sp>
        <p:nvSpPr>
          <p:cNvPr id="441" name="Google Shape;441;g288c8a21bc7_0_949"/>
          <p:cNvSpPr txBox="1">
            <a:spLocks noGrp="1"/>
          </p:cNvSpPr>
          <p:nvPr>
            <p:ph type="title" idx="4294967295"/>
          </p:nvPr>
        </p:nvSpPr>
        <p:spPr>
          <a:xfrm>
            <a:off x="2372000" y="205975"/>
            <a:ext cx="6314700" cy="857400"/>
          </a:xfrm>
          <a:prstGeom prst="rect">
            <a:avLst/>
          </a:prstGeom>
          <a:noFill/>
          <a:ln>
            <a:noFill/>
          </a:ln>
        </p:spPr>
        <p:txBody>
          <a:bodyPr spcFirstLastPara="1" wrap="square" lIns="91425" tIns="45700" rIns="91425" bIns="45700" anchor="t" anchorCtr="0">
            <a:normAutofit/>
          </a:bodyPr>
          <a:lstStyle/>
          <a:p>
            <a:pPr marL="114300" lvl="0" indent="0" algn="l" rtl="0">
              <a:spcBef>
                <a:spcPts val="360"/>
              </a:spcBef>
              <a:spcAft>
                <a:spcPts val="0"/>
              </a:spcAft>
              <a:buClr>
                <a:schemeClr val="dk1"/>
              </a:buClr>
              <a:buSzPts val="1946"/>
              <a:buNone/>
            </a:pPr>
            <a:r>
              <a:rPr lang="ru-RU" sz="2300">
                <a:solidFill>
                  <a:schemeClr val="lt1"/>
                </a:solidFill>
              </a:rPr>
              <a:t>Improve Your Writing Skills Хитрова И.В., Зверева Н.С.</a:t>
            </a:r>
            <a:endParaRPr sz="4300">
              <a:solidFill>
                <a:schemeClr val="lt1"/>
              </a:solidFill>
            </a:endParaRPr>
          </a:p>
        </p:txBody>
      </p:sp>
      <p:sp>
        <p:nvSpPr>
          <p:cNvPr id="442" name="Google Shape;442;g288c8a21bc7_0_949"/>
          <p:cNvSpPr txBox="1"/>
          <p:nvPr/>
        </p:nvSpPr>
        <p:spPr>
          <a:xfrm>
            <a:off x="3934400" y="801600"/>
            <a:ext cx="4752300" cy="3540300"/>
          </a:xfrm>
          <a:prstGeom prst="rect">
            <a:avLst/>
          </a:prstGeom>
          <a:noFill/>
          <a:ln>
            <a:noFill/>
          </a:ln>
        </p:spPr>
        <p:txBody>
          <a:bodyPr spcFirstLastPara="1" wrap="square" lIns="91425" tIns="91425" rIns="91425" bIns="91425" anchor="t" anchorCtr="0">
            <a:spAutoFit/>
          </a:bodyPr>
          <a:lstStyle/>
          <a:p>
            <a:pPr marL="114300" lvl="0" indent="0" algn="l" rtl="0">
              <a:spcBef>
                <a:spcPts val="360"/>
              </a:spcBef>
              <a:spcAft>
                <a:spcPts val="0"/>
              </a:spcAft>
              <a:buNone/>
            </a:pPr>
            <a:r>
              <a:rPr lang="ru-RU" sz="2000">
                <a:solidFill>
                  <a:schemeClr val="dk2"/>
                </a:solidFill>
              </a:rPr>
              <a:t>Пособие обеспечивает пошаговую подготовку</a:t>
            </a:r>
            <a:endParaRPr sz="1800">
              <a:solidFill>
                <a:schemeClr val="dk2"/>
              </a:solidFill>
            </a:endParaRPr>
          </a:p>
          <a:p>
            <a:pPr marL="114300" lvl="0" indent="0" algn="l" rtl="0">
              <a:spcBef>
                <a:spcPts val="360"/>
              </a:spcBef>
              <a:spcAft>
                <a:spcPts val="0"/>
              </a:spcAft>
              <a:buNone/>
            </a:pPr>
            <a:r>
              <a:rPr lang="ru-RU" sz="2000">
                <a:solidFill>
                  <a:schemeClr val="dk2"/>
                </a:solidFill>
              </a:rPr>
              <a:t>к выполнению заданий 37,38 ЕГЭ. Включает: </a:t>
            </a:r>
            <a:endParaRPr sz="1800">
              <a:solidFill>
                <a:schemeClr val="dk2"/>
              </a:solidFill>
            </a:endParaRPr>
          </a:p>
          <a:p>
            <a:pPr marL="457200" lvl="0" indent="-352167" algn="l" rtl="0">
              <a:spcBef>
                <a:spcPts val="360"/>
              </a:spcBef>
              <a:spcAft>
                <a:spcPts val="0"/>
              </a:spcAft>
              <a:buClr>
                <a:schemeClr val="dk1"/>
              </a:buClr>
              <a:buSzPts val="1946"/>
              <a:buChar char="•"/>
            </a:pPr>
            <a:r>
              <a:rPr lang="ru-RU" sz="2000">
                <a:solidFill>
                  <a:schemeClr val="dk2"/>
                </a:solidFill>
              </a:rPr>
              <a:t>анализ работ учащихся, </a:t>
            </a:r>
            <a:endParaRPr sz="1800">
              <a:solidFill>
                <a:schemeClr val="dk2"/>
              </a:solidFill>
            </a:endParaRPr>
          </a:p>
          <a:p>
            <a:pPr marL="457200" lvl="0" indent="-352167" algn="l" rtl="0">
              <a:spcBef>
                <a:spcPts val="360"/>
              </a:spcBef>
              <a:spcAft>
                <a:spcPts val="0"/>
              </a:spcAft>
              <a:buClr>
                <a:schemeClr val="dk1"/>
              </a:buClr>
              <a:buSzPts val="1946"/>
              <a:buChar char="•"/>
            </a:pPr>
            <a:r>
              <a:rPr lang="ru-RU" sz="2000">
                <a:solidFill>
                  <a:schemeClr val="dk2"/>
                </a:solidFill>
              </a:rPr>
              <a:t>упражнения,</a:t>
            </a:r>
            <a:endParaRPr sz="1800">
              <a:solidFill>
                <a:schemeClr val="dk2"/>
              </a:solidFill>
            </a:endParaRPr>
          </a:p>
          <a:p>
            <a:pPr marL="457200" lvl="0" indent="-352167" algn="l" rtl="0">
              <a:spcBef>
                <a:spcPts val="360"/>
              </a:spcBef>
              <a:spcAft>
                <a:spcPts val="0"/>
              </a:spcAft>
              <a:buClr>
                <a:schemeClr val="dk1"/>
              </a:buClr>
              <a:buSzPts val="1946"/>
              <a:buChar char="•"/>
            </a:pPr>
            <a:r>
              <a:rPr lang="ru-RU" sz="2000">
                <a:solidFill>
                  <a:schemeClr val="dk2"/>
                </a:solidFill>
              </a:rPr>
              <a:t>банк полезных фраз и выражений,</a:t>
            </a:r>
            <a:endParaRPr sz="1800">
              <a:solidFill>
                <a:schemeClr val="dk2"/>
              </a:solidFill>
            </a:endParaRPr>
          </a:p>
          <a:p>
            <a:pPr marL="457200" lvl="0" indent="-352167" algn="l" rtl="0">
              <a:spcBef>
                <a:spcPts val="360"/>
              </a:spcBef>
              <a:spcAft>
                <a:spcPts val="0"/>
              </a:spcAft>
              <a:buClr>
                <a:schemeClr val="dk1"/>
              </a:buClr>
              <a:buSzPts val="1946"/>
              <a:buChar char="•"/>
            </a:pPr>
            <a:r>
              <a:rPr lang="ru-RU" sz="2000">
                <a:solidFill>
                  <a:schemeClr val="dk2"/>
                </a:solidFill>
              </a:rPr>
              <a:t>Check list (37, 38),</a:t>
            </a:r>
            <a:endParaRPr sz="1800">
              <a:solidFill>
                <a:schemeClr val="dk2"/>
              </a:solidFill>
            </a:endParaRPr>
          </a:p>
          <a:p>
            <a:pPr marL="457200" lvl="0" indent="-352167" algn="l" rtl="0">
              <a:spcBef>
                <a:spcPts val="360"/>
              </a:spcBef>
              <a:spcAft>
                <a:spcPts val="0"/>
              </a:spcAft>
              <a:buClr>
                <a:schemeClr val="dk1"/>
              </a:buClr>
              <a:buSzPts val="1946"/>
              <a:buChar char="•"/>
            </a:pPr>
            <a:r>
              <a:rPr lang="ru-RU" sz="2000">
                <a:solidFill>
                  <a:schemeClr val="dk2"/>
                </a:solidFill>
              </a:rPr>
              <a:t>30 тестовых заданий (37, 38.1, 38.2)</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88c8a21bc7_0_955"/>
          <p:cNvSpPr txBox="1">
            <a:spLocks noGrp="1"/>
          </p:cNvSpPr>
          <p:nvPr>
            <p:ph type="title"/>
          </p:nvPr>
        </p:nvSpPr>
        <p:spPr>
          <a:xfrm>
            <a:off x="2317175" y="69150"/>
            <a:ext cx="6635100" cy="720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ru-RU"/>
              <a:t/>
            </a:r>
            <a:br>
              <a:rPr lang="ru-RU"/>
            </a:br>
            <a:r>
              <a:rPr lang="ru-RU"/>
              <a:t/>
            </a:r>
            <a:br>
              <a:rPr lang="ru-RU"/>
            </a:br>
            <a:r>
              <a:rPr lang="ru-RU" sz="2655">
                <a:solidFill>
                  <a:schemeClr val="lt1"/>
                </a:solidFill>
              </a:rPr>
              <a:t>Устная часть ЕГЭ. Хитрова И.В., Нечепуренко Т.Л.</a:t>
            </a:r>
            <a:r>
              <a:rPr lang="ru-RU"/>
              <a:t/>
            </a:r>
            <a:br>
              <a:rPr lang="ru-RU"/>
            </a:br>
            <a:r>
              <a:rPr lang="ru-RU"/>
              <a:t/>
            </a:r>
            <a:br>
              <a:rPr lang="ru-RU"/>
            </a:br>
            <a:endParaRPr/>
          </a:p>
        </p:txBody>
      </p:sp>
      <p:pic>
        <p:nvPicPr>
          <p:cNvPr id="448" name="Google Shape;448;g288c8a21bc7_0_955"/>
          <p:cNvPicPr preferRelativeResize="0"/>
          <p:nvPr/>
        </p:nvPicPr>
        <p:blipFill>
          <a:blip r:embed="rId3">
            <a:alphaModFix/>
          </a:blip>
          <a:stretch>
            <a:fillRect/>
          </a:stretch>
        </p:blipFill>
        <p:spPr>
          <a:xfrm>
            <a:off x="948563" y="1226423"/>
            <a:ext cx="2180332" cy="3338254"/>
          </a:xfrm>
          <a:prstGeom prst="rect">
            <a:avLst/>
          </a:prstGeom>
          <a:noFill/>
          <a:ln>
            <a:noFill/>
          </a:ln>
        </p:spPr>
      </p:pic>
      <p:sp>
        <p:nvSpPr>
          <p:cNvPr id="449" name="Google Shape;449;g288c8a21bc7_0_955"/>
          <p:cNvSpPr txBox="1"/>
          <p:nvPr/>
        </p:nvSpPr>
        <p:spPr>
          <a:xfrm>
            <a:off x="3961800" y="789150"/>
            <a:ext cx="4432500" cy="4109700"/>
          </a:xfrm>
          <a:prstGeom prst="rect">
            <a:avLst/>
          </a:prstGeom>
          <a:noFill/>
          <a:ln>
            <a:noFill/>
          </a:ln>
        </p:spPr>
        <p:txBody>
          <a:bodyPr spcFirstLastPara="1" wrap="square" lIns="91425" tIns="91425" rIns="91425" bIns="91425" anchor="t" anchorCtr="0">
            <a:spAutoFit/>
          </a:bodyPr>
          <a:lstStyle/>
          <a:p>
            <a:pPr marL="114300" lvl="0" indent="0" algn="l" rtl="0">
              <a:spcBef>
                <a:spcPts val="0"/>
              </a:spcBef>
              <a:spcAft>
                <a:spcPts val="0"/>
              </a:spcAft>
              <a:buNone/>
            </a:pPr>
            <a:r>
              <a:rPr lang="ru-RU" sz="1500" b="1" u="sng">
                <a:solidFill>
                  <a:schemeClr val="dk2"/>
                </a:solidFill>
              </a:rPr>
              <a:t>Пособие включает</a:t>
            </a:r>
            <a:r>
              <a:rPr lang="ru-RU" sz="1500">
                <a:solidFill>
                  <a:schemeClr val="dk2"/>
                </a:solidFill>
              </a:rPr>
              <a:t>:</a:t>
            </a:r>
            <a:endParaRPr sz="1500">
              <a:solidFill>
                <a:schemeClr val="dk2"/>
              </a:solidFill>
            </a:endParaRPr>
          </a:p>
          <a:p>
            <a:pPr marL="457200" lvl="0" indent="-323850" algn="l" rtl="0">
              <a:spcBef>
                <a:spcPts val="0"/>
              </a:spcBef>
              <a:spcAft>
                <a:spcPts val="0"/>
              </a:spcAft>
              <a:buClr>
                <a:schemeClr val="dk1"/>
              </a:buClr>
              <a:buSzPts val="1500"/>
              <a:buChar char="•"/>
            </a:pPr>
            <a:r>
              <a:rPr lang="ru-RU" sz="1500">
                <a:solidFill>
                  <a:schemeClr val="dk2"/>
                </a:solidFill>
              </a:rPr>
              <a:t>14 тем, которые чаще всего встречаются на экзамене,</a:t>
            </a:r>
            <a:endParaRPr sz="1500">
              <a:solidFill>
                <a:schemeClr val="dk2"/>
              </a:solidFill>
            </a:endParaRPr>
          </a:p>
          <a:p>
            <a:pPr marL="457200" lvl="0" indent="-323850" algn="l" rtl="0">
              <a:spcBef>
                <a:spcPts val="0"/>
              </a:spcBef>
              <a:spcAft>
                <a:spcPts val="0"/>
              </a:spcAft>
              <a:buClr>
                <a:schemeClr val="dk1"/>
              </a:buClr>
              <a:buSzPts val="1500"/>
              <a:buChar char="•"/>
            </a:pPr>
            <a:r>
              <a:rPr lang="ru-RU" sz="1500">
                <a:solidFill>
                  <a:schemeClr val="dk2"/>
                </a:solidFill>
              </a:rPr>
              <a:t>лексические упражнения по систематизации слов,</a:t>
            </a:r>
            <a:endParaRPr sz="1500">
              <a:solidFill>
                <a:schemeClr val="dk2"/>
              </a:solidFill>
            </a:endParaRPr>
          </a:p>
          <a:p>
            <a:pPr marL="457200" lvl="0" indent="-323850" algn="l" rtl="0">
              <a:spcBef>
                <a:spcPts val="0"/>
              </a:spcBef>
              <a:spcAft>
                <a:spcPts val="0"/>
              </a:spcAft>
              <a:buClr>
                <a:schemeClr val="dk1"/>
              </a:buClr>
              <a:buSzPts val="1500"/>
              <a:buChar char="•"/>
            </a:pPr>
            <a:r>
              <a:rPr lang="ru-RU" sz="1500">
                <a:solidFill>
                  <a:schemeClr val="dk2"/>
                </a:solidFill>
              </a:rPr>
              <a:t>40 тренировочных тестов,</a:t>
            </a:r>
            <a:endParaRPr sz="1500">
              <a:solidFill>
                <a:schemeClr val="dk2"/>
              </a:solidFill>
            </a:endParaRPr>
          </a:p>
          <a:p>
            <a:pPr marL="114300" lvl="0" indent="0" algn="l" rtl="0">
              <a:spcBef>
                <a:spcPts val="0"/>
              </a:spcBef>
              <a:spcAft>
                <a:spcPts val="0"/>
              </a:spcAft>
              <a:buNone/>
            </a:pPr>
            <a:r>
              <a:rPr lang="ru-RU" sz="1500" b="1" u="sng">
                <a:solidFill>
                  <a:schemeClr val="dk2"/>
                </a:solidFill>
              </a:rPr>
              <a:t>Приложения содержат</a:t>
            </a:r>
            <a:r>
              <a:rPr lang="ru-RU" sz="1500">
                <a:solidFill>
                  <a:schemeClr val="dk2"/>
                </a:solidFill>
              </a:rPr>
              <a:t>:</a:t>
            </a:r>
            <a:endParaRPr sz="1500">
              <a:solidFill>
                <a:schemeClr val="dk2"/>
              </a:solidFill>
            </a:endParaRPr>
          </a:p>
          <a:p>
            <a:pPr marL="457200" lvl="0" indent="-323850" algn="l" rtl="0">
              <a:spcBef>
                <a:spcPts val="0"/>
              </a:spcBef>
              <a:spcAft>
                <a:spcPts val="0"/>
              </a:spcAft>
              <a:buClr>
                <a:schemeClr val="dk1"/>
              </a:buClr>
              <a:buSzPts val="1500"/>
              <a:buChar char="•"/>
            </a:pPr>
            <a:r>
              <a:rPr lang="ru-RU" sz="1500">
                <a:solidFill>
                  <a:schemeClr val="dk2"/>
                </a:solidFill>
              </a:rPr>
              <a:t>практические рекомендации по выполнению, </a:t>
            </a:r>
            <a:endParaRPr sz="1500">
              <a:solidFill>
                <a:schemeClr val="dk2"/>
              </a:solidFill>
            </a:endParaRPr>
          </a:p>
          <a:p>
            <a:pPr marL="457200" lvl="0" indent="-323850" algn="l" rtl="0">
              <a:spcBef>
                <a:spcPts val="0"/>
              </a:spcBef>
              <a:spcAft>
                <a:spcPts val="0"/>
              </a:spcAft>
              <a:buClr>
                <a:schemeClr val="dk1"/>
              </a:buClr>
              <a:buSzPts val="1500"/>
              <a:buChar char="•"/>
            </a:pPr>
            <a:r>
              <a:rPr lang="ru-RU" sz="1500">
                <a:solidFill>
                  <a:schemeClr val="dk2"/>
                </a:solidFill>
              </a:rPr>
              <a:t>образцы выполнения заданий, </a:t>
            </a:r>
            <a:endParaRPr sz="1500">
              <a:solidFill>
                <a:schemeClr val="dk2"/>
              </a:solidFill>
            </a:endParaRPr>
          </a:p>
          <a:p>
            <a:pPr marL="457200" lvl="0" indent="-323850" algn="l" rtl="0">
              <a:spcBef>
                <a:spcPts val="0"/>
              </a:spcBef>
              <a:spcAft>
                <a:spcPts val="0"/>
              </a:spcAft>
              <a:buClr>
                <a:schemeClr val="dk1"/>
              </a:buClr>
              <a:buSzPts val="1500"/>
              <a:buChar char="•"/>
            </a:pPr>
            <a:r>
              <a:rPr lang="ru-RU" sz="1500">
                <a:solidFill>
                  <a:schemeClr val="dk2"/>
                </a:solidFill>
              </a:rPr>
              <a:t>ответы к упражнениям, </a:t>
            </a:r>
            <a:endParaRPr sz="1500">
              <a:solidFill>
                <a:schemeClr val="dk2"/>
              </a:solidFill>
            </a:endParaRPr>
          </a:p>
          <a:p>
            <a:pPr marL="457200" lvl="0" indent="-323850" algn="l" rtl="0">
              <a:spcBef>
                <a:spcPts val="0"/>
              </a:spcBef>
              <a:spcAft>
                <a:spcPts val="0"/>
              </a:spcAft>
              <a:buClr>
                <a:schemeClr val="dk1"/>
              </a:buClr>
              <a:buSzPts val="1500"/>
              <a:buChar char="•"/>
            </a:pPr>
            <a:r>
              <a:rPr lang="ru-RU" sz="1500">
                <a:solidFill>
                  <a:schemeClr val="dk2"/>
                </a:solidFill>
              </a:rPr>
              <a:t>тематический словарь, </a:t>
            </a:r>
            <a:endParaRPr sz="1500">
              <a:solidFill>
                <a:schemeClr val="dk2"/>
              </a:solidFill>
            </a:endParaRPr>
          </a:p>
          <a:p>
            <a:pPr marL="457200" lvl="0" indent="-323850" algn="l" rtl="0">
              <a:spcBef>
                <a:spcPts val="0"/>
              </a:spcBef>
              <a:spcAft>
                <a:spcPts val="0"/>
              </a:spcAft>
              <a:buClr>
                <a:schemeClr val="dk1"/>
              </a:buClr>
              <a:buSzPts val="1500"/>
              <a:buChar char="•"/>
            </a:pPr>
            <a:r>
              <a:rPr lang="ru-RU" sz="1500">
                <a:solidFill>
                  <a:schemeClr val="dk2"/>
                </a:solidFill>
              </a:rPr>
              <a:t>таблицу неправильных глаголов с переводом на русский язык. </a:t>
            </a:r>
            <a:endParaRPr sz="1500">
              <a:solidFill>
                <a:schemeClr val="dk2"/>
              </a:solidFill>
            </a:endParaRPr>
          </a:p>
          <a:p>
            <a:pPr marL="114300" lvl="0" indent="0" algn="l" rtl="0">
              <a:spcBef>
                <a:spcPts val="0"/>
              </a:spcBef>
              <a:spcAft>
                <a:spcPts val="0"/>
              </a:spcAft>
              <a:buNone/>
            </a:pPr>
            <a:r>
              <a:rPr lang="ru-RU" sz="1500">
                <a:solidFill>
                  <a:schemeClr val="dk2"/>
                </a:solidFill>
              </a:rPr>
              <a:t>В </a:t>
            </a:r>
            <a:r>
              <a:rPr lang="ru-RU" sz="1500" b="1" u="sng">
                <a:solidFill>
                  <a:schemeClr val="dk2"/>
                </a:solidFill>
              </a:rPr>
              <a:t>аудиоприложении</a:t>
            </a:r>
            <a:r>
              <a:rPr lang="ru-RU" sz="1500">
                <a:solidFill>
                  <a:schemeClr val="dk2"/>
                </a:solidFill>
              </a:rPr>
              <a:t> записаны образцы</a:t>
            </a:r>
            <a:endParaRPr sz="1500">
              <a:solidFill>
                <a:schemeClr val="dk2"/>
              </a:solidFill>
            </a:endParaRPr>
          </a:p>
          <a:p>
            <a:pPr marL="114300" lvl="0" indent="0" algn="l" rtl="0">
              <a:spcBef>
                <a:spcPts val="0"/>
              </a:spcBef>
              <a:spcAft>
                <a:spcPts val="0"/>
              </a:spcAft>
              <a:buNone/>
            </a:pPr>
            <a:r>
              <a:rPr lang="ru-RU" sz="1500">
                <a:solidFill>
                  <a:schemeClr val="dk2"/>
                </a:solidFill>
              </a:rPr>
              <a:t>выполнения заданий на чтение вслух </a:t>
            </a:r>
            <a:endParaRPr sz="1500">
              <a:solidFill>
                <a:schemeClr val="dk2"/>
              </a:solidFill>
            </a:endParaRPr>
          </a:p>
          <a:p>
            <a:pPr marL="114300" lvl="0" indent="0" algn="l" rtl="0">
              <a:spcBef>
                <a:spcPts val="0"/>
              </a:spcBef>
              <a:spcAft>
                <a:spcPts val="0"/>
              </a:spcAft>
              <a:buNone/>
            </a:pPr>
            <a:r>
              <a:rPr lang="ru-RU" sz="1500">
                <a:solidFill>
                  <a:schemeClr val="dk2"/>
                </a:solidFill>
              </a:rPr>
              <a:t>и вопросы-интервью задания 3.</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g288c8a21bc7_0_110" descr="1648061945.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24" name="Google Shape;124;g288c8a21bc7_0_110" descr="1648061945(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125" name="Google Shape;125;g288c8a21bc7_0_110"/>
          <p:cNvSpPr txBox="1">
            <a:spLocks noGrp="1"/>
          </p:cNvSpPr>
          <p:nvPr>
            <p:ph type="title"/>
          </p:nvPr>
        </p:nvSpPr>
        <p:spPr>
          <a:xfrm>
            <a:off x="2255225" y="87450"/>
            <a:ext cx="67791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SzPts val="990"/>
              <a:buNone/>
            </a:pPr>
            <a:r>
              <a:rPr lang="ru-RU" sz="3060">
                <a:solidFill>
                  <a:schemeClr val="lt1"/>
                </a:solidFill>
              </a:rPr>
              <a:t>Где начинаются проблемы</a:t>
            </a:r>
            <a:endParaRPr sz="3060">
              <a:solidFill>
                <a:schemeClr val="lt1"/>
              </a:solidFill>
            </a:endParaRPr>
          </a:p>
        </p:txBody>
      </p:sp>
      <p:sp>
        <p:nvSpPr>
          <p:cNvPr id="126" name="Google Shape;126;g288c8a21bc7_0_110"/>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fontScale="92500"/>
          </a:bodyPr>
          <a:lstStyle/>
          <a:p>
            <a:pPr marL="0" marR="0" lvl="0" indent="0" algn="l" rtl="0">
              <a:lnSpc>
                <a:spcPct val="90000"/>
              </a:lnSpc>
              <a:spcBef>
                <a:spcPts val="800"/>
              </a:spcBef>
              <a:spcAft>
                <a:spcPts val="0"/>
              </a:spcAft>
              <a:buNone/>
            </a:pPr>
            <a:r>
              <a:rPr lang="ru-RU" sz="1500">
                <a:solidFill>
                  <a:srgbClr val="595959"/>
                </a:solidFill>
                <a:latin typeface="Arial"/>
                <a:ea typeface="Arial"/>
                <a:cs typeface="Arial"/>
                <a:sym typeface="Arial"/>
              </a:rPr>
              <a:t>У дошкольников:</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недостаточное развитие коммуникационной сферы (меньше общения с родителями, во многих семьях у ребенка нет братьев или сестер);</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выше информированность (видео, жизненный опыт) и потребность в информации;</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избыточная наглядность информации ведет к опоре на предметно-конкретную информацию, снижению воображения, и все чаще – к комплексным задержкам речевого развития;</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смещение фокуса с развития на раннее обучение (знания в готовой форме вместо формирования действий);</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сложности в восприятии рифмованных текстов;</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недоразвитие мелкой и крупной моторики;</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своеобразие морально-этических норм и вместе с тем рост тревожности и агрессии, неумения решать конфликты</a:t>
            </a:r>
            <a:endParaRPr sz="1500">
              <a:solidFill>
                <a:srgbClr val="595959"/>
              </a:solidFill>
              <a:latin typeface="Arial"/>
              <a:ea typeface="Arial"/>
              <a:cs typeface="Arial"/>
              <a:sym typeface="Arial"/>
            </a:endParaRPr>
          </a:p>
          <a:p>
            <a:pPr marL="177800" marR="0" lvl="0" indent="-171450" algn="l" rtl="0">
              <a:lnSpc>
                <a:spcPct val="90000"/>
              </a:lnSpc>
              <a:spcBef>
                <a:spcPts val="800"/>
              </a:spcBef>
              <a:spcAft>
                <a:spcPts val="0"/>
              </a:spcAft>
              <a:buSzPts val="1500"/>
              <a:buChar char="●"/>
            </a:pPr>
            <a:r>
              <a:rPr lang="ru-RU" sz="1500">
                <a:solidFill>
                  <a:srgbClr val="595959"/>
                </a:solidFill>
                <a:latin typeface="Arial"/>
                <a:ea typeface="Arial"/>
                <a:cs typeface="Arial"/>
                <a:sym typeface="Arial"/>
              </a:rPr>
              <a:t>предпочтение интерактивным играм.</a:t>
            </a:r>
            <a:endParaRPr sz="1500">
              <a:solidFill>
                <a:srgbClr val="595959"/>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88c8a21bc7_0_1046"/>
          <p:cNvSpPr txBox="1">
            <a:spLocks noGrp="1"/>
          </p:cNvSpPr>
          <p:nvPr>
            <p:ph type="title"/>
          </p:nvPr>
        </p:nvSpPr>
        <p:spPr>
          <a:xfrm>
            <a:off x="1856400" y="118250"/>
            <a:ext cx="6830400" cy="6117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ru-RU" sz="3900">
                <a:solidFill>
                  <a:schemeClr val="lt1"/>
                </a:solidFill>
              </a:rPr>
              <a:t>Где найти эти материалы</a:t>
            </a:r>
            <a:endParaRPr sz="3900">
              <a:solidFill>
                <a:schemeClr val="lt1"/>
              </a:solidFill>
            </a:endParaRPr>
          </a:p>
        </p:txBody>
      </p:sp>
      <p:sp>
        <p:nvSpPr>
          <p:cNvPr id="455" name="Google Shape;455;g288c8a21bc7_0_1046"/>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fontScale="85000" lnSpcReduction="10000"/>
          </a:bodyPr>
          <a:lstStyle/>
          <a:p>
            <a:pPr marL="0" lvl="0" indent="0" algn="l" rtl="0">
              <a:spcBef>
                <a:spcPts val="360"/>
              </a:spcBef>
              <a:spcAft>
                <a:spcPts val="0"/>
              </a:spcAft>
              <a:buNone/>
            </a:pPr>
            <a:r>
              <a:rPr lang="ru-RU" u="sng">
                <a:solidFill>
                  <a:schemeClr val="hlink"/>
                </a:solidFill>
                <a:hlinkClick r:id="rId3"/>
              </a:rPr>
              <a:t>www.englishteachers.ru/shop</a:t>
            </a:r>
            <a:r>
              <a:rPr lang="ru-RU"/>
              <a:t> - магазин издательства</a:t>
            </a:r>
            <a:endParaRPr/>
          </a:p>
          <a:p>
            <a:pPr marL="0" lvl="0" indent="0" algn="l" rtl="0">
              <a:spcBef>
                <a:spcPts val="360"/>
              </a:spcBef>
              <a:spcAft>
                <a:spcPts val="0"/>
              </a:spcAft>
              <a:buNone/>
            </a:pPr>
            <a:r>
              <a:rPr lang="ru-RU"/>
              <a:t>titul.online - онлайн-подписка</a:t>
            </a:r>
            <a:endParaRPr/>
          </a:p>
          <a:p>
            <a:pPr marL="0" lvl="0" indent="0" algn="l" rtl="0">
              <a:spcBef>
                <a:spcPts val="360"/>
              </a:spcBef>
              <a:spcAft>
                <a:spcPts val="0"/>
              </a:spcAft>
              <a:buNone/>
            </a:pPr>
            <a:r>
              <a:rPr lang="ru-RU"/>
              <a:t>exam-simulator.ru - онлайн-тренажер</a:t>
            </a:r>
            <a:endParaRPr/>
          </a:p>
          <a:p>
            <a:pPr marL="0" lvl="0" indent="0" algn="l" rtl="0">
              <a:spcBef>
                <a:spcPts val="360"/>
              </a:spcBef>
              <a:spcAft>
                <a:spcPts val="0"/>
              </a:spcAft>
              <a:buNone/>
            </a:pPr>
            <a:r>
              <a:rPr lang="ru-RU" u="sng">
                <a:solidFill>
                  <a:schemeClr val="hlink"/>
                </a:solidFill>
                <a:hlinkClick r:id="rId4"/>
              </a:rPr>
              <a:t>https://www.ozon.ru/seller/izdatelstvo-titul-6954/knigi-16500/</a:t>
            </a:r>
            <a:r>
              <a:rPr lang="ru-RU"/>
              <a:t> </a:t>
            </a:r>
            <a:endParaRPr/>
          </a:p>
          <a:p>
            <a:pPr marL="0" lvl="0" indent="0" algn="l" rtl="0">
              <a:spcBef>
                <a:spcPts val="360"/>
              </a:spcBef>
              <a:spcAft>
                <a:spcPts val="0"/>
              </a:spcAft>
              <a:buNone/>
            </a:pPr>
            <a:r>
              <a:rPr lang="ru-RU" u="sng">
                <a:solidFill>
                  <a:schemeClr val="hlink"/>
                </a:solidFill>
                <a:hlinkClick r:id="rId5"/>
              </a:rPr>
              <a:t>https://www.wildberries.ru/brands/izdatelstvo-titul</a:t>
            </a:r>
            <a:r>
              <a:rPr lang="ru-RU"/>
              <a:t> </a:t>
            </a:r>
            <a:endParaRPr/>
          </a:p>
          <a:p>
            <a:pPr marL="0" lvl="0" indent="0" algn="l" rtl="0">
              <a:spcBef>
                <a:spcPts val="360"/>
              </a:spcBef>
              <a:spcAft>
                <a:spcPts val="0"/>
              </a:spcAft>
              <a:buNone/>
            </a:pPr>
            <a:r>
              <a:rPr lang="ru-RU"/>
              <a:t>в книжных магазинах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4" descr="1648061945(2).jpg"/>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461" name="Google Shape;461;p4"/>
          <p:cNvGrpSpPr/>
          <p:nvPr/>
        </p:nvGrpSpPr>
        <p:grpSpPr>
          <a:xfrm>
            <a:off x="3143240" y="4000510"/>
            <a:ext cx="2571768" cy="542095"/>
            <a:chOff x="3071802" y="4000510"/>
            <a:chExt cx="2715540" cy="572400"/>
          </a:xfrm>
        </p:grpSpPr>
        <p:pic>
          <p:nvPicPr>
            <p:cNvPr id="462" name="Google Shape;462;p4" descr="Group 39883(1).png">
              <a:hlinkClick r:id="rId4"/>
            </p:cNvPr>
            <p:cNvPicPr preferRelativeResize="0"/>
            <p:nvPr/>
          </p:nvPicPr>
          <p:blipFill rotWithShape="1">
            <a:blip r:embed="rId5">
              <a:alphaModFix/>
            </a:blip>
            <a:srcRect/>
            <a:stretch/>
          </p:blipFill>
          <p:spPr>
            <a:xfrm>
              <a:off x="3071802" y="4000510"/>
              <a:ext cx="571504" cy="571504"/>
            </a:xfrm>
            <a:prstGeom prst="rect">
              <a:avLst/>
            </a:prstGeom>
            <a:noFill/>
            <a:ln>
              <a:noFill/>
            </a:ln>
          </p:spPr>
        </p:pic>
        <p:pic>
          <p:nvPicPr>
            <p:cNvPr id="463" name="Google Shape;463;p4" descr="Group 39887.png">
              <a:hlinkClick r:id="rId6"/>
            </p:cNvPr>
            <p:cNvPicPr preferRelativeResize="0"/>
            <p:nvPr/>
          </p:nvPicPr>
          <p:blipFill rotWithShape="1">
            <a:blip r:embed="rId7">
              <a:alphaModFix/>
            </a:blip>
            <a:srcRect/>
            <a:stretch/>
          </p:blipFill>
          <p:spPr>
            <a:xfrm>
              <a:off x="5214942" y="4000510"/>
              <a:ext cx="572400" cy="572400"/>
            </a:xfrm>
            <a:prstGeom prst="rect">
              <a:avLst/>
            </a:prstGeom>
            <a:noFill/>
            <a:ln>
              <a:noFill/>
            </a:ln>
          </p:spPr>
        </p:pic>
        <p:pic>
          <p:nvPicPr>
            <p:cNvPr id="464" name="Google Shape;464;p4" descr="Group 39886.png">
              <a:hlinkClick r:id="rId8"/>
            </p:cNvPr>
            <p:cNvPicPr preferRelativeResize="0"/>
            <p:nvPr/>
          </p:nvPicPr>
          <p:blipFill rotWithShape="1">
            <a:blip r:embed="rId9">
              <a:alphaModFix/>
            </a:blip>
            <a:srcRect/>
            <a:stretch/>
          </p:blipFill>
          <p:spPr>
            <a:xfrm>
              <a:off x="4500562" y="4000510"/>
              <a:ext cx="572400" cy="572400"/>
            </a:xfrm>
            <a:prstGeom prst="rect">
              <a:avLst/>
            </a:prstGeom>
            <a:noFill/>
            <a:ln>
              <a:noFill/>
            </a:ln>
          </p:spPr>
        </p:pic>
        <p:pic>
          <p:nvPicPr>
            <p:cNvPr id="465" name="Google Shape;465;p4" descr="Group 39890.png">
              <a:hlinkClick r:id="rId10"/>
            </p:cNvPr>
            <p:cNvPicPr preferRelativeResize="0"/>
            <p:nvPr/>
          </p:nvPicPr>
          <p:blipFill rotWithShape="1">
            <a:blip r:embed="rId11">
              <a:alphaModFix/>
            </a:blip>
            <a:srcRect/>
            <a:stretch/>
          </p:blipFill>
          <p:spPr>
            <a:xfrm>
              <a:off x="3786182" y="4000510"/>
              <a:ext cx="572400" cy="572400"/>
            </a:xfrm>
            <a:prstGeom prst="rect">
              <a:avLst/>
            </a:prstGeom>
            <a:noFill/>
            <a:ln>
              <a:noFill/>
            </a:ln>
          </p:spPr>
        </p:pic>
      </p:grpSp>
      <p:sp>
        <p:nvSpPr>
          <p:cNvPr id="466" name="Google Shape;466;p4"/>
          <p:cNvSpPr/>
          <p:nvPr/>
        </p:nvSpPr>
        <p:spPr>
          <a:xfrm>
            <a:off x="3071802" y="3452773"/>
            <a:ext cx="270426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CE4A1F"/>
                </a:solidFill>
                <a:latin typeface="Roboto Black"/>
                <a:ea typeface="Roboto Black"/>
                <a:cs typeface="Roboto Black"/>
                <a:sym typeface="Roboto Black"/>
              </a:rPr>
              <a:t>Наши социальные сети</a:t>
            </a:r>
            <a:endParaRPr sz="1800" b="0" i="0" u="none" strike="noStrike" cap="none" dirty="0">
              <a:solidFill>
                <a:srgbClr val="CE4A1F"/>
              </a:solidFill>
              <a:latin typeface="Roboto Black"/>
              <a:ea typeface="Roboto Black"/>
              <a:cs typeface="Roboto Black"/>
              <a:sym typeface="Roboto Black"/>
            </a:endParaRPr>
          </a:p>
        </p:txBody>
      </p:sp>
      <p:grpSp>
        <p:nvGrpSpPr>
          <p:cNvPr id="467" name="Google Shape;467;p4"/>
          <p:cNvGrpSpPr/>
          <p:nvPr/>
        </p:nvGrpSpPr>
        <p:grpSpPr>
          <a:xfrm>
            <a:off x="785786" y="1500180"/>
            <a:ext cx="7572428" cy="1416787"/>
            <a:chOff x="785786" y="1500180"/>
            <a:chExt cx="7572428" cy="1416787"/>
          </a:xfrm>
        </p:grpSpPr>
        <p:grpSp>
          <p:nvGrpSpPr>
            <p:cNvPr id="468" name="Google Shape;468;p4"/>
            <p:cNvGrpSpPr/>
            <p:nvPr/>
          </p:nvGrpSpPr>
          <p:grpSpPr>
            <a:xfrm>
              <a:off x="785786" y="1500180"/>
              <a:ext cx="7572428" cy="500066"/>
              <a:chOff x="714348" y="1214428"/>
              <a:chExt cx="7572428" cy="500066"/>
            </a:xfrm>
          </p:grpSpPr>
          <p:pic>
            <p:nvPicPr>
              <p:cNvPr id="469" name="Google Shape;469;p4" descr="логошвц 1.png">
                <a:hlinkClick r:id="rId12"/>
              </p:cNvPr>
              <p:cNvPicPr preferRelativeResize="0"/>
              <p:nvPr/>
            </p:nvPicPr>
            <p:blipFill rotWithShape="1">
              <a:blip r:embed="rId13">
                <a:alphaModFix/>
              </a:blip>
              <a:srcRect/>
              <a:stretch/>
            </p:blipFill>
            <p:spPr>
              <a:xfrm>
                <a:off x="6107789" y="1214428"/>
                <a:ext cx="2178987" cy="486000"/>
              </a:xfrm>
              <a:prstGeom prst="rect">
                <a:avLst/>
              </a:prstGeom>
              <a:noFill/>
              <a:ln>
                <a:noFill/>
              </a:ln>
            </p:spPr>
          </p:pic>
          <p:pic>
            <p:nvPicPr>
              <p:cNvPr id="470" name="Google Shape;470;p4" descr="Group.png">
                <a:hlinkClick r:id="rId14"/>
              </p:cNvPr>
              <p:cNvPicPr preferRelativeResize="0"/>
              <p:nvPr/>
            </p:nvPicPr>
            <p:blipFill rotWithShape="1">
              <a:blip r:embed="rId15">
                <a:alphaModFix/>
              </a:blip>
              <a:srcRect/>
              <a:stretch/>
            </p:blipFill>
            <p:spPr>
              <a:xfrm>
                <a:off x="3357554" y="1229477"/>
                <a:ext cx="2178000" cy="485017"/>
              </a:xfrm>
              <a:prstGeom prst="rect">
                <a:avLst/>
              </a:prstGeom>
              <a:noFill/>
              <a:ln>
                <a:noFill/>
              </a:ln>
            </p:spPr>
          </p:pic>
          <p:pic>
            <p:nvPicPr>
              <p:cNvPr id="471" name="Google Shape;471;p4" descr="logo1вебинары 1.png">
                <a:hlinkClick r:id="rId16"/>
              </p:cNvPr>
              <p:cNvPicPr preferRelativeResize="0"/>
              <p:nvPr/>
            </p:nvPicPr>
            <p:blipFill rotWithShape="1">
              <a:blip r:embed="rId17">
                <a:alphaModFix/>
              </a:blip>
              <a:srcRect/>
              <a:stretch/>
            </p:blipFill>
            <p:spPr>
              <a:xfrm>
                <a:off x="714348" y="1214428"/>
                <a:ext cx="2178000" cy="487545"/>
              </a:xfrm>
              <a:prstGeom prst="rect">
                <a:avLst/>
              </a:prstGeom>
              <a:noFill/>
              <a:ln>
                <a:noFill/>
              </a:ln>
            </p:spPr>
          </p:pic>
        </p:grpSp>
        <p:grpSp>
          <p:nvGrpSpPr>
            <p:cNvPr id="472" name="Google Shape;472;p4"/>
            <p:cNvGrpSpPr/>
            <p:nvPr/>
          </p:nvGrpSpPr>
          <p:grpSpPr>
            <a:xfrm>
              <a:off x="2125678" y="2428874"/>
              <a:ext cx="4892644" cy="488093"/>
              <a:chOff x="2214546" y="2214560"/>
              <a:chExt cx="4892644" cy="488093"/>
            </a:xfrm>
          </p:grpSpPr>
          <p:pic>
            <p:nvPicPr>
              <p:cNvPr id="473" name="Google Shape;473;p4" descr="logo 3.png">
                <a:hlinkClick r:id="rId18"/>
              </p:cNvPr>
              <p:cNvPicPr preferRelativeResize="0"/>
              <p:nvPr/>
            </p:nvPicPr>
            <p:blipFill rotWithShape="1">
              <a:blip r:embed="rId19">
                <a:alphaModFix/>
              </a:blip>
              <a:srcRect/>
              <a:stretch/>
            </p:blipFill>
            <p:spPr>
              <a:xfrm>
                <a:off x="4929190" y="2214560"/>
                <a:ext cx="2178000" cy="488093"/>
              </a:xfrm>
              <a:prstGeom prst="rect">
                <a:avLst/>
              </a:prstGeom>
              <a:noFill/>
              <a:ln>
                <a:noFill/>
              </a:ln>
            </p:spPr>
          </p:pic>
          <p:pic>
            <p:nvPicPr>
              <p:cNvPr id="474" name="Google Shape;474;p4" descr="logo 2.png">
                <a:hlinkClick r:id="rId20"/>
              </p:cNvPr>
              <p:cNvPicPr preferRelativeResize="0"/>
              <p:nvPr/>
            </p:nvPicPr>
            <p:blipFill rotWithShape="1">
              <a:blip r:embed="rId21">
                <a:alphaModFix/>
              </a:blip>
              <a:srcRect/>
              <a:stretch/>
            </p:blipFill>
            <p:spPr>
              <a:xfrm>
                <a:off x="2214546" y="2214560"/>
                <a:ext cx="2178000" cy="487063"/>
              </a:xfrm>
              <a:prstGeom prst="rect">
                <a:avLst/>
              </a:prstGeom>
              <a:noFill/>
              <a:ln>
                <a:noFill/>
              </a:ln>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288c8a21bc7_0_117" descr="1648061945.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32" name="Google Shape;132;g288c8a21bc7_0_117" descr="1648061945(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133" name="Google Shape;133;g288c8a21bc7_0_117"/>
          <p:cNvSpPr txBox="1">
            <a:spLocks noGrp="1"/>
          </p:cNvSpPr>
          <p:nvPr>
            <p:ph type="title"/>
          </p:nvPr>
        </p:nvSpPr>
        <p:spPr>
          <a:xfrm>
            <a:off x="2255225" y="87450"/>
            <a:ext cx="6779100" cy="85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ru-RU" sz="3060">
                <a:solidFill>
                  <a:schemeClr val="lt1"/>
                </a:solidFill>
              </a:rPr>
              <a:t>Только ли в нашей стране  сложности?</a:t>
            </a:r>
            <a:endParaRPr sz="3060">
              <a:solidFill>
                <a:schemeClr val="lt1"/>
              </a:solidFill>
            </a:endParaRPr>
          </a:p>
        </p:txBody>
      </p:sp>
      <p:sp>
        <p:nvSpPr>
          <p:cNvPr id="134" name="Google Shape;134;g288c8a21bc7_0_117"/>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177800" marR="0" lvl="0" indent="-184150" algn="l" rtl="0">
              <a:lnSpc>
                <a:spcPct val="90000"/>
              </a:lnSpc>
              <a:spcBef>
                <a:spcPts val="800"/>
              </a:spcBef>
              <a:spcAft>
                <a:spcPts val="0"/>
              </a:spcAft>
              <a:buClr>
                <a:srgbClr val="595959"/>
              </a:buClr>
              <a:buSzPts val="1500"/>
              <a:buFont typeface="Arial"/>
              <a:buChar char="●"/>
            </a:pPr>
            <a:r>
              <a:rPr lang="ru-RU" sz="1500">
                <a:solidFill>
                  <a:srgbClr val="595959"/>
                </a:solidFill>
                <a:latin typeface="Arial"/>
                <a:ea typeface="Arial"/>
                <a:cs typeface="Arial"/>
                <a:sym typeface="Arial"/>
              </a:rPr>
              <a:t>Nationwide, on average, 79% of U.S. adults are literate in 2022.</a:t>
            </a:r>
            <a:endParaRPr sz="1500">
              <a:solidFill>
                <a:srgbClr val="595959"/>
              </a:solidFill>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Font typeface="Arial"/>
              <a:buChar char="●"/>
            </a:pPr>
            <a:r>
              <a:rPr lang="ru-RU" sz="1500">
                <a:solidFill>
                  <a:srgbClr val="595959"/>
                </a:solidFill>
                <a:latin typeface="Arial"/>
                <a:ea typeface="Arial"/>
                <a:cs typeface="Arial"/>
                <a:sym typeface="Arial"/>
              </a:rPr>
              <a:t>21% of adults in the US are illiterate in 2022.</a:t>
            </a:r>
            <a:endParaRPr sz="1500">
              <a:solidFill>
                <a:srgbClr val="595959"/>
              </a:solidFill>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Font typeface="Arial"/>
              <a:buChar char="●"/>
            </a:pPr>
            <a:r>
              <a:rPr lang="ru-RU" sz="1500">
                <a:solidFill>
                  <a:srgbClr val="595959"/>
                </a:solidFill>
                <a:latin typeface="Arial"/>
                <a:ea typeface="Arial"/>
                <a:cs typeface="Arial"/>
                <a:sym typeface="Arial"/>
              </a:rPr>
              <a:t>54% of adults have a literacy below 6th grade level.</a:t>
            </a:r>
            <a:endParaRPr sz="1500">
              <a:solidFill>
                <a:srgbClr val="595959"/>
              </a:solidFill>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Font typeface="Arial"/>
              <a:buChar char="●"/>
            </a:pPr>
            <a:r>
              <a:rPr lang="ru-RU" sz="1500">
                <a:solidFill>
                  <a:srgbClr val="595959"/>
                </a:solidFill>
                <a:latin typeface="Arial"/>
                <a:ea typeface="Arial"/>
                <a:cs typeface="Arial"/>
                <a:sym typeface="Arial"/>
              </a:rPr>
              <a:t>Low levels of literacy costs the US up to 2.2 trillion per year.</a:t>
            </a:r>
            <a:endParaRPr sz="1500">
              <a:solidFill>
                <a:srgbClr val="595959"/>
              </a:solidFill>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Font typeface="Arial"/>
              <a:buChar char="●"/>
            </a:pPr>
            <a:r>
              <a:rPr lang="ru-RU" sz="1500">
                <a:solidFill>
                  <a:srgbClr val="595959"/>
                </a:solidFill>
                <a:latin typeface="Arial"/>
                <a:ea typeface="Arial"/>
                <a:cs typeface="Arial"/>
                <a:sym typeface="Arial"/>
              </a:rPr>
              <a:t>34% of adults who lack proficiency in literacy were born outside the US.</a:t>
            </a:r>
            <a:endParaRPr sz="1500">
              <a:solidFill>
                <a:srgbClr val="595959"/>
              </a:solidFill>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Font typeface="Arial"/>
              <a:buChar char="●"/>
            </a:pPr>
            <a:r>
              <a:rPr lang="ru-RU" sz="1500">
                <a:solidFill>
                  <a:srgbClr val="595959"/>
                </a:solidFill>
                <a:latin typeface="Arial"/>
                <a:ea typeface="Arial"/>
                <a:cs typeface="Arial"/>
                <a:sym typeface="Arial"/>
              </a:rPr>
              <a:t>The state with the lowest adult literacy rate was California.</a:t>
            </a:r>
            <a:endParaRPr sz="1500">
              <a:solidFill>
                <a:srgbClr val="595959"/>
              </a:solidFill>
              <a:latin typeface="Arial"/>
              <a:ea typeface="Arial"/>
              <a:cs typeface="Arial"/>
              <a:sym typeface="Arial"/>
            </a:endParaRPr>
          </a:p>
          <a:p>
            <a:pPr marL="177800" marR="0" lvl="0" indent="-177800" algn="l" rtl="0">
              <a:lnSpc>
                <a:spcPct val="90000"/>
              </a:lnSpc>
              <a:spcBef>
                <a:spcPts val="0"/>
              </a:spcBef>
              <a:spcAft>
                <a:spcPts val="0"/>
              </a:spcAft>
              <a:buSzPts val="1400"/>
              <a:buFont typeface="Arial"/>
              <a:buChar char="●"/>
            </a:pPr>
            <a:r>
              <a:rPr lang="ru-RU" sz="1500">
                <a:solidFill>
                  <a:srgbClr val="595959"/>
                </a:solidFill>
                <a:latin typeface="Arial"/>
                <a:ea typeface="Arial"/>
                <a:cs typeface="Arial"/>
                <a:sym typeface="Arial"/>
              </a:rPr>
              <a:t>On average, nationwide, 66% of 4th grade children in the U.S. could not read proficiently in 2013</a:t>
            </a:r>
            <a:r>
              <a:rPr lang="ru-RU" sz="1550">
                <a:solidFill>
                  <a:srgbClr val="3A3A3A"/>
                </a:solidFill>
                <a:highlight>
                  <a:schemeClr val="lt1"/>
                </a:highlight>
                <a:latin typeface="Arial"/>
                <a:ea typeface="Arial"/>
                <a:cs typeface="Arial"/>
                <a:sym typeface="Arial"/>
              </a:rPr>
              <a:t>. </a:t>
            </a:r>
            <a:r>
              <a:rPr lang="ru-RU" sz="1550" u="sng">
                <a:solidFill>
                  <a:srgbClr val="0097A7"/>
                </a:solidFill>
                <a:highlight>
                  <a:schemeClr val="lt1"/>
                </a:highlight>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Source</a:t>
            </a:r>
            <a:endParaRPr sz="1550">
              <a:solidFill>
                <a:srgbClr val="3A3A3A"/>
              </a:solidFill>
              <a:highlight>
                <a:schemeClr val="lt1"/>
              </a:highlight>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Char char="●"/>
            </a:pPr>
            <a:r>
              <a:rPr lang="ru-RU" sz="1500">
                <a:solidFill>
                  <a:srgbClr val="595959"/>
                </a:solidFill>
                <a:latin typeface="Arial"/>
                <a:ea typeface="Arial"/>
                <a:cs typeface="Arial"/>
                <a:sym typeface="Arial"/>
              </a:rPr>
              <a:t>A new study by </a:t>
            </a:r>
            <a:r>
              <a:rPr lang="ru-RU" sz="1500">
                <a:solidFill>
                  <a:srgbClr val="595959"/>
                </a:solidFill>
                <a:uFill>
                  <a:noFill/>
                </a:u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Gallup</a:t>
            </a:r>
            <a:r>
              <a:rPr lang="ru-RU" sz="1500">
                <a:solidFill>
                  <a:srgbClr val="595959"/>
                </a:solidFill>
                <a:latin typeface="Arial"/>
                <a:ea typeface="Arial"/>
                <a:cs typeface="Arial"/>
                <a:sym typeface="Arial"/>
              </a:rPr>
              <a:t> on behalf of the </a:t>
            </a:r>
            <a:r>
              <a:rPr lang="ru-RU" sz="1500">
                <a:solidFill>
                  <a:srgbClr val="595959"/>
                </a:solidFill>
                <a:uFill>
                  <a:noFill/>
                </a:u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Barbara Bush Foundation for Family Literacy</a:t>
            </a:r>
            <a:r>
              <a:rPr lang="ru-RU" sz="1500">
                <a:solidFill>
                  <a:srgbClr val="595959"/>
                </a:solidFill>
                <a:latin typeface="Arial"/>
                <a:ea typeface="Arial"/>
                <a:cs typeface="Arial"/>
                <a:sym typeface="Arial"/>
              </a:rPr>
              <a:t> finds that low levels of adult literacy could be costing the U.S. as much $2.2 trillion a year.</a:t>
            </a:r>
            <a:endParaRPr sz="1500">
              <a:solidFill>
                <a:srgbClr val="595959"/>
              </a:solidFill>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Char char="●"/>
            </a:pPr>
            <a:r>
              <a:rPr lang="ru-RU" sz="1500">
                <a:solidFill>
                  <a:srgbClr val="595959"/>
                </a:solidFill>
                <a:latin typeface="Arial"/>
                <a:ea typeface="Arial"/>
                <a:cs typeface="Arial"/>
                <a:sym typeface="Arial"/>
              </a:rPr>
              <a:t>According to the U.S. Department of Education, 54% of U.S. adults 16-74 years old - about 130 million people - lack proficiency in literacy, reading below the equivalent of a sixth-grade level</a:t>
            </a:r>
            <a:r>
              <a:rPr lang="ru-RU" sz="1550">
                <a:solidFill>
                  <a:srgbClr val="333333"/>
                </a:solidFill>
                <a:highlight>
                  <a:srgbClr val="FCFCFC"/>
                </a:highlight>
                <a:latin typeface="Georgia"/>
                <a:ea typeface="Georgia"/>
                <a:cs typeface="Georgia"/>
                <a:sym typeface="Georgia"/>
              </a:rPr>
              <a:t>. </a:t>
            </a:r>
            <a:r>
              <a:rPr lang="ru-RU" sz="1550" u="sng">
                <a:solidFill>
                  <a:srgbClr val="0097A7"/>
                </a:solidFill>
                <a:highlight>
                  <a:srgbClr val="FCFCFC"/>
                </a:highlight>
                <a:latin typeface="Georgia"/>
                <a:ea typeface="Georgia"/>
                <a:cs typeface="Georgia"/>
                <a:sym typeface="Georgia"/>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Source</a:t>
            </a:r>
            <a:endParaRPr sz="1500">
              <a:solidFill>
                <a:srgbClr val="595959"/>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g288c8a21bc7_0_124" descr="1648061945.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40" name="Google Shape;140;g288c8a21bc7_0_124" descr="1648061945(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141" name="Google Shape;141;g288c8a21bc7_0_124"/>
          <p:cNvSpPr txBox="1">
            <a:spLocks noGrp="1"/>
          </p:cNvSpPr>
          <p:nvPr>
            <p:ph type="title"/>
          </p:nvPr>
        </p:nvSpPr>
        <p:spPr>
          <a:xfrm>
            <a:off x="2255225" y="87450"/>
            <a:ext cx="6779100" cy="85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ru-RU" sz="3060">
                <a:solidFill>
                  <a:schemeClr val="lt1"/>
                </a:solidFill>
              </a:rPr>
              <a:t>Только ли в нашей стране  сложности?</a:t>
            </a:r>
            <a:endParaRPr sz="3060">
              <a:solidFill>
                <a:schemeClr val="lt1"/>
              </a:solidFill>
            </a:endParaRPr>
          </a:p>
        </p:txBody>
      </p:sp>
      <p:sp>
        <p:nvSpPr>
          <p:cNvPr id="142" name="Google Shape;142;g288c8a21bc7_0_124"/>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177800" marR="0" lvl="0" indent="-184150" algn="l" rtl="0">
              <a:lnSpc>
                <a:spcPct val="90000"/>
              </a:lnSpc>
              <a:spcBef>
                <a:spcPts val="800"/>
              </a:spcBef>
              <a:spcAft>
                <a:spcPts val="0"/>
              </a:spcAft>
              <a:buClr>
                <a:srgbClr val="595959"/>
              </a:buClr>
              <a:buSzPts val="1500"/>
              <a:buFont typeface="Arial"/>
              <a:buChar char="●"/>
            </a:pPr>
            <a:r>
              <a:rPr lang="ru-RU" sz="1500">
                <a:solidFill>
                  <a:srgbClr val="595959"/>
                </a:solidFill>
                <a:latin typeface="Arial"/>
                <a:ea typeface="Arial"/>
                <a:cs typeface="Arial"/>
                <a:sym typeface="Arial"/>
              </a:rPr>
              <a:t>Four in five U.S. adults (79 percent) have English literacy skills sufficient to complete tasks that require comparing and contrasting information, paraphrasing, or making low-level inferences—literacy skills at level 2 or above in PIAAC (OECD 2013). In contrast, one in five U.S. adults (21 percent) has difficulty completing these tasks. This translates into 43.0 million U.S. adults who possess low literacy skills: 26.5 million at level 1 and 8.4 million below level 1, while 8.2 million could not participate in PIAAC’s background survey either because of a language barrier or a cognitive or physical inability to be interviewed. These adults who were unable to participate are categorized as having low English literacy skills, as is done in international reports (OECD 2013), although no direct assessment of their skills is available</a:t>
            </a:r>
            <a:r>
              <a:rPr lang="ru-RU" sz="1850">
                <a:latin typeface="Arial"/>
                <a:ea typeface="Arial"/>
                <a:cs typeface="Arial"/>
                <a:sym typeface="Arial"/>
              </a:rPr>
              <a:t>.</a:t>
            </a:r>
            <a:endParaRPr sz="1850">
              <a:latin typeface="Arial"/>
              <a:ea typeface="Arial"/>
              <a:cs typeface="Arial"/>
              <a:sym typeface="Arial"/>
            </a:endParaRPr>
          </a:p>
          <a:p>
            <a:pPr marL="177800" lvl="0" indent="-184150" algn="just" rtl="0">
              <a:lnSpc>
                <a:spcPct val="115000"/>
              </a:lnSpc>
              <a:spcBef>
                <a:spcPts val="0"/>
              </a:spcBef>
              <a:spcAft>
                <a:spcPts val="0"/>
              </a:spcAft>
              <a:buClr>
                <a:srgbClr val="595959"/>
              </a:buClr>
              <a:buSzPts val="1500"/>
              <a:buChar char="●"/>
            </a:pPr>
            <a:r>
              <a:rPr lang="ru-RU" sz="1500">
                <a:solidFill>
                  <a:srgbClr val="595959"/>
                </a:solidFill>
                <a:latin typeface="Arial"/>
                <a:ea typeface="Arial"/>
                <a:cs typeface="Arial"/>
                <a:sym typeface="Arial"/>
              </a:rPr>
              <a:t>Adults classified as below level 1 may be considered functionally illiterate in English: i.e., unable to successfully determine the meaning of sentences, read relatively short texts to locate a single piece of information, or complete simple forms (OECD 2013).</a:t>
            </a:r>
            <a:r>
              <a:rPr lang="ru-RU" sz="1850">
                <a:latin typeface="Arial"/>
                <a:ea typeface="Arial"/>
                <a:cs typeface="Arial"/>
                <a:sym typeface="Arial"/>
              </a:rPr>
              <a:t> </a:t>
            </a:r>
            <a:r>
              <a:rPr lang="ru-RU" sz="1400" u="sng">
                <a:solidFill>
                  <a:srgbClr val="0097A7"/>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https://nces.ed.gov/pubs2019/2019179/index.asp</a:t>
            </a:r>
            <a:r>
              <a:rPr lang="ru-RU" sz="1400">
                <a:latin typeface="Arial"/>
                <a:ea typeface="Arial"/>
                <a:cs typeface="Arial"/>
                <a:sym typeface="Arial"/>
              </a:rPr>
              <a:t> </a:t>
            </a:r>
            <a:endParaRPr sz="1400">
              <a:solidFill>
                <a:srgbClr val="595959"/>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288c8a21bc7_0_131" descr="1648061945.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48" name="Google Shape;148;g288c8a21bc7_0_131" descr="1648061945(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149" name="Google Shape;149;g288c8a21bc7_0_131"/>
          <p:cNvSpPr txBox="1">
            <a:spLocks noGrp="1"/>
          </p:cNvSpPr>
          <p:nvPr>
            <p:ph type="title"/>
          </p:nvPr>
        </p:nvSpPr>
        <p:spPr>
          <a:xfrm>
            <a:off x="2255225" y="87450"/>
            <a:ext cx="6779100" cy="85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ru-RU" sz="3060">
                <a:solidFill>
                  <a:schemeClr val="lt1"/>
                </a:solidFill>
              </a:rPr>
              <a:t>Как предотвратить такие проблемы?</a:t>
            </a:r>
            <a:endParaRPr sz="3060">
              <a:solidFill>
                <a:schemeClr val="lt1"/>
              </a:solidFill>
            </a:endParaRPr>
          </a:p>
        </p:txBody>
      </p:sp>
      <p:sp>
        <p:nvSpPr>
          <p:cNvPr id="150" name="Google Shape;150;g288c8a21bc7_0_131"/>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a:bodyPr>
          <a:lstStyle/>
          <a:p>
            <a:pPr marL="177800" marR="0" lvl="0" indent="-184150" algn="l" rtl="0">
              <a:lnSpc>
                <a:spcPct val="90000"/>
              </a:lnSpc>
              <a:spcBef>
                <a:spcPts val="800"/>
              </a:spcBef>
              <a:spcAft>
                <a:spcPts val="0"/>
              </a:spcAft>
              <a:buClr>
                <a:srgbClr val="595959"/>
              </a:buClr>
              <a:buSzPts val="1500"/>
              <a:buFont typeface="Arial"/>
              <a:buChar char="●"/>
            </a:pPr>
            <a:r>
              <a:rPr lang="ru-RU" sz="1500">
                <a:solidFill>
                  <a:srgbClr val="595959"/>
                </a:solidFill>
                <a:latin typeface="Arial"/>
                <a:ea typeface="Arial"/>
                <a:cs typeface="Arial"/>
                <a:sym typeface="Arial"/>
              </a:rPr>
              <a:t>Главный вопрос: как показать интерес и пользу от чтения детям на всем протяжении обучения?</a:t>
            </a:r>
            <a:endParaRPr sz="1500">
              <a:solidFill>
                <a:srgbClr val="595959"/>
              </a:solidFill>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Font typeface="Arial"/>
              <a:buChar char="●"/>
            </a:pPr>
            <a:r>
              <a:rPr lang="ru-RU" sz="1500">
                <a:solidFill>
                  <a:srgbClr val="595959"/>
                </a:solidFill>
                <a:latin typeface="Arial"/>
                <a:ea typeface="Arial"/>
                <a:cs typeface="Arial"/>
                <a:sym typeface="Arial"/>
              </a:rPr>
              <a:t>Рассмотрим инструменты и приемы для решения этой задачи.</a:t>
            </a:r>
            <a:endParaRPr sz="1500">
              <a:solidFill>
                <a:srgbClr val="595959"/>
              </a:solidFill>
              <a:latin typeface="Arial"/>
              <a:ea typeface="Arial"/>
              <a:cs typeface="Arial"/>
              <a:sym typeface="Arial"/>
            </a:endParaRPr>
          </a:p>
          <a:p>
            <a:pPr marL="177800" marR="0" lvl="0" indent="-184150" algn="l" rtl="0">
              <a:lnSpc>
                <a:spcPct val="90000"/>
              </a:lnSpc>
              <a:spcBef>
                <a:spcPts val="0"/>
              </a:spcBef>
              <a:spcAft>
                <a:spcPts val="0"/>
              </a:spcAft>
              <a:buClr>
                <a:srgbClr val="595959"/>
              </a:buClr>
              <a:buSzPts val="1500"/>
              <a:buFont typeface="Arial"/>
              <a:buChar char="●"/>
            </a:pPr>
            <a:r>
              <a:rPr lang="ru-RU" sz="1500">
                <a:solidFill>
                  <a:srgbClr val="595959"/>
                </a:solidFill>
                <a:latin typeface="Arial"/>
                <a:ea typeface="Arial"/>
                <a:cs typeface="Arial"/>
                <a:sym typeface="Arial"/>
              </a:rPr>
              <a:t>Начнем с демонстрации пользы книг в дошкольном возрасте</a:t>
            </a:r>
            <a:endParaRPr sz="1500">
              <a:solidFill>
                <a:srgbClr val="595959"/>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88c8a21bc7_0_138"/>
          <p:cNvSpPr txBox="1">
            <a:spLocks noGrp="1"/>
          </p:cNvSpPr>
          <p:nvPr>
            <p:ph type="title"/>
          </p:nvPr>
        </p:nvSpPr>
        <p:spPr>
          <a:xfrm>
            <a:off x="2379715" y="76478"/>
            <a:ext cx="6172200" cy="643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75000"/>
              <a:buFont typeface="Calibri"/>
              <a:buNone/>
            </a:pPr>
            <a:r>
              <a:rPr lang="ru-RU" dirty="0">
                <a:solidFill>
                  <a:schemeClr val="bg1"/>
                </a:solidFill>
              </a:rPr>
              <a:t>«Терапевтические сказки»</a:t>
            </a:r>
            <a:endParaRPr dirty="0">
              <a:solidFill>
                <a:schemeClr val="bg1"/>
              </a:solidFill>
            </a:endParaRPr>
          </a:p>
        </p:txBody>
      </p:sp>
      <p:pic>
        <p:nvPicPr>
          <p:cNvPr id="156" name="Google Shape;156;g288c8a21bc7_0_138"/>
          <p:cNvPicPr preferRelativeResize="0">
            <a:picLocks noGrp="1"/>
          </p:cNvPicPr>
          <p:nvPr>
            <p:ph type="body" idx="1"/>
          </p:nvPr>
        </p:nvPicPr>
        <p:blipFill rotWithShape="1">
          <a:blip r:embed="rId3">
            <a:alphaModFix/>
          </a:blip>
          <a:srcRect/>
          <a:stretch/>
        </p:blipFill>
        <p:spPr>
          <a:xfrm>
            <a:off x="678113" y="1120344"/>
            <a:ext cx="2515200" cy="3263400"/>
          </a:xfrm>
          <a:prstGeom prst="rect">
            <a:avLst/>
          </a:prstGeom>
          <a:noFill/>
          <a:ln>
            <a:noFill/>
          </a:ln>
        </p:spPr>
      </p:pic>
      <p:sp>
        <p:nvSpPr>
          <p:cNvPr id="157" name="Google Shape;157;g288c8a21bc7_0_138"/>
          <p:cNvSpPr txBox="1">
            <a:spLocks noGrp="1"/>
          </p:cNvSpPr>
          <p:nvPr>
            <p:ph type="body" idx="2"/>
          </p:nvPr>
        </p:nvSpPr>
        <p:spPr>
          <a:xfrm>
            <a:off x="3486150" y="900129"/>
            <a:ext cx="3317700" cy="3483600"/>
          </a:xfrm>
          <a:prstGeom prst="rect">
            <a:avLst/>
          </a:prstGeom>
          <a:noFill/>
          <a:ln>
            <a:noFill/>
          </a:ln>
        </p:spPr>
        <p:txBody>
          <a:bodyPr spcFirstLastPara="1" wrap="square" lIns="68575" tIns="34275" rIns="68575" bIns="34275" anchor="t" anchorCtr="0">
            <a:normAutofit fontScale="77500" lnSpcReduction="20000"/>
          </a:bodyPr>
          <a:lstStyle/>
          <a:p>
            <a:pPr marL="177800" lvl="0" indent="-154146" algn="l" rtl="0">
              <a:lnSpc>
                <a:spcPct val="90000"/>
              </a:lnSpc>
              <a:spcBef>
                <a:spcPts val="0"/>
              </a:spcBef>
              <a:spcAft>
                <a:spcPts val="0"/>
              </a:spcAft>
              <a:buClr>
                <a:schemeClr val="dk1"/>
              </a:buClr>
              <a:buSzPct val="75000"/>
              <a:buChar char="•"/>
            </a:pPr>
            <a:r>
              <a:rPr lang="ru-RU"/>
              <a:t>Сказки, позволяющие избавить детей от самых распространенных проблем;</a:t>
            </a:r>
            <a:endParaRPr/>
          </a:p>
          <a:p>
            <a:pPr marL="177800" lvl="0" indent="-154146" algn="l" rtl="0">
              <a:lnSpc>
                <a:spcPct val="90000"/>
              </a:lnSpc>
              <a:spcBef>
                <a:spcPts val="800"/>
              </a:spcBef>
              <a:spcAft>
                <a:spcPts val="0"/>
              </a:spcAft>
              <a:buClr>
                <a:schemeClr val="dk1"/>
              </a:buClr>
              <a:buSzPct val="75000"/>
              <a:buChar char="•"/>
            </a:pPr>
            <a:r>
              <a:rPr lang="ru-RU"/>
              <a:t>Указаны тематика и возраст;</a:t>
            </a:r>
            <a:endParaRPr/>
          </a:p>
          <a:p>
            <a:pPr marL="177800" lvl="0" indent="-154146" algn="l" rtl="0">
              <a:lnSpc>
                <a:spcPct val="90000"/>
              </a:lnSpc>
              <a:spcBef>
                <a:spcPts val="800"/>
              </a:spcBef>
              <a:spcAft>
                <a:spcPts val="0"/>
              </a:spcAft>
              <a:buClr>
                <a:schemeClr val="dk1"/>
              </a:buClr>
              <a:buSzPct val="75000"/>
              <a:buChar char="•"/>
            </a:pPr>
            <a:r>
              <a:rPr lang="ru-RU"/>
              <a:t>Вопросы для обсуждения с ребенком и полезные советы для родителей.</a:t>
            </a:r>
            <a:endParaRPr/>
          </a:p>
          <a:p>
            <a:pPr marL="177800" lvl="0" indent="-154146" algn="l" rtl="0">
              <a:lnSpc>
                <a:spcPct val="90000"/>
              </a:lnSpc>
              <a:spcBef>
                <a:spcPts val="800"/>
              </a:spcBef>
              <a:spcAft>
                <a:spcPts val="0"/>
              </a:spcAft>
              <a:buClr>
                <a:schemeClr val="dk1"/>
              </a:buClr>
              <a:buSzPct val="75000"/>
              <a:buChar char="•"/>
            </a:pPr>
            <a:r>
              <a:rPr lang="ru-RU"/>
              <a:t>Традиции русской литературы (воспитание через сказку и басню)</a:t>
            </a:r>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1685</Words>
  <Application>Microsoft Office PowerPoint</Application>
  <PresentationFormat>Экран (16:9)</PresentationFormat>
  <Paragraphs>146</Paragraphs>
  <Slides>51</Slides>
  <Notes>51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51</vt:i4>
      </vt:variant>
    </vt:vector>
  </HeadingPairs>
  <TitlesOfParts>
    <vt:vector size="56" baseType="lpstr">
      <vt:lpstr>Arial</vt:lpstr>
      <vt:lpstr>Calibri</vt:lpstr>
      <vt:lpstr>Roboto Black</vt:lpstr>
      <vt:lpstr>Georgia</vt:lpstr>
      <vt:lpstr>Тема Office</vt:lpstr>
      <vt:lpstr> Как вдохновить учеников чтением: приемы для обучения чтению на английском языке от начальной школы до подготовки к ЕГЭ </vt:lpstr>
      <vt:lpstr>Как меняется чтение у детей</vt:lpstr>
      <vt:lpstr>Почему так происходит</vt:lpstr>
      <vt:lpstr>А есть ли еще причины?</vt:lpstr>
      <vt:lpstr>Где начинаются проблемы</vt:lpstr>
      <vt:lpstr>Только ли в нашей стране  сложности?</vt:lpstr>
      <vt:lpstr>Только ли в нашей стране  сложности?</vt:lpstr>
      <vt:lpstr>Как предотвратить такие проблемы?</vt:lpstr>
      <vt:lpstr>«Терапевтические сказки»</vt:lpstr>
      <vt:lpstr>Презентация PowerPoint</vt:lpstr>
      <vt:lpstr>Сказки Татьяны Нененко</vt:lpstr>
      <vt:lpstr>Презентация PowerPoint</vt:lpstr>
      <vt:lpstr>Face and body</vt:lpstr>
      <vt:lpstr>Презентация PowerPoint</vt:lpstr>
      <vt:lpstr>Be Safe on the Road</vt:lpstr>
      <vt:lpstr>In the City</vt:lpstr>
      <vt:lpstr>Презентация PowerPoint</vt:lpstr>
      <vt:lpstr>Презентация PowerPoint</vt:lpstr>
      <vt:lpstr>Презентация PowerPoint</vt:lpstr>
      <vt:lpstr>Целевая мотивация</vt:lpstr>
      <vt:lpstr>Целевая мотивация</vt:lpstr>
      <vt:lpstr>Целевая мотивация</vt:lpstr>
      <vt:lpstr>Целевая мотивация</vt:lpstr>
      <vt:lpstr>Целевая мотивация</vt:lpstr>
      <vt:lpstr>Целевая мотивация</vt:lpstr>
      <vt:lpstr>Серия книг для начальной школы</vt:lpstr>
      <vt:lpstr>Easy Stories by Anna Taylor</vt:lpstr>
      <vt:lpstr>Расширяем словарный запас</vt:lpstr>
      <vt:lpstr>Расширяем словарный запас</vt:lpstr>
      <vt:lpstr>Расширяем словарный запас</vt:lpstr>
      <vt:lpstr>Интересное в знакомом</vt:lpstr>
      <vt:lpstr>Презентация PowerPoint</vt:lpstr>
      <vt:lpstr>Презентация PowerPoint</vt:lpstr>
      <vt:lpstr>Презентация PowerPoint</vt:lpstr>
      <vt:lpstr>Презентация PowerPoint</vt:lpstr>
      <vt:lpstr>Мотивация успеха</vt:lpstr>
      <vt:lpstr>Презентация PowerPoint</vt:lpstr>
      <vt:lpstr>Презентация PowerPoint</vt:lpstr>
      <vt:lpstr>Презентация PowerPoint</vt:lpstr>
      <vt:lpstr>Презентация PowerPoint</vt:lpstr>
      <vt:lpstr>Игры в обучении чтению</vt:lpstr>
      <vt:lpstr>Игры в обучении чтению</vt:lpstr>
      <vt:lpstr>Игры в обучении чтению</vt:lpstr>
      <vt:lpstr>Игры в обучении чтению</vt:lpstr>
      <vt:lpstr>Slashed texts</vt:lpstr>
      <vt:lpstr> ГИА 2024</vt:lpstr>
      <vt:lpstr>Презентация PowerPoint</vt:lpstr>
      <vt:lpstr>Improve Your Writing Skills Хитрова И.В., Зверева Н.С.</vt:lpstr>
      <vt:lpstr>  Устная часть ЕГЭ. Хитрова И.В., Нечепуренко Т.Л.  </vt:lpstr>
      <vt:lpstr>Где найти эти материалы</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Как вдохновить учеников чтением: приемы для обучения чтению на английском языке от начальной школы до подготовки к ЕГЭ </dc:title>
  <dc:creator>cheba</dc:creator>
  <cp:lastModifiedBy>Павел Кукушкин</cp:lastModifiedBy>
  <cp:revision>1</cp:revision>
  <dcterms:created xsi:type="dcterms:W3CDTF">2023-03-27T17:12:42Z</dcterms:created>
  <dcterms:modified xsi:type="dcterms:W3CDTF">2023-10-06T12:58:04Z</dcterms:modified>
</cp:coreProperties>
</file>