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Roboto Black" panose="020B0604020202020204" charset="0"/>
      <p:bold r:id="rId36"/>
      <p:boldItalic r:id="rId37"/>
    </p:embeddedFont>
    <p:embeddedFont>
      <p:font typeface="Roboto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jz8onBiLbxuN/H6otw6fNAk0j7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220" d="100"/>
          <a:sy n="220" d="100"/>
        </p:scale>
        <p:origin x="-108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90009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3b905a8887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23b905a8887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3b905a8887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23b905a8887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3b905a8887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23b905a8887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3b905a8887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23b905a8887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3b905a8887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3b905a8887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3b905a8887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23b905a8887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3b905a8887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3b905a8887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3b905a8887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23b905a8887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3b905a8887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23b905a8887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3b905a8887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23b905a8887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379aa92be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2379aa92be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3b905a8887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23b905a8887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2e253b55b0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22e253b55b0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2e253b55b0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22e253b55b0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3b905a8887_1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23b905a8887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3b905a8887_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3b905a8887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3b905a8887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23b905a8887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2e253b55b0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22e253b55b0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2e253b55b0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22e253b55b0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2e253b55b0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22e253b55b0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379aa92be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379aa92be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38a150804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238a150804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3b905a8887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23b905a8887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3b905a8887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23b905a8887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6" name="Google Shape;16;p19" descr="1648061945(1)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9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6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27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1" name="Google Shape;11;p18" descr="1648061945(1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1sept.ru/video/325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digital_librarian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t.me/sbiblioteka" TargetMode="External"/><Relationship Id="rId4" Type="http://schemas.openxmlformats.org/officeDocument/2006/relationships/hyperlink" Target="http://rusla.ru/sl/arhive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tres.ru/author/vitaliy-evgenevich-andrienko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litres.ru/author/anton-purnik/" TargetMode="External"/><Relationship Id="rId4" Type="http://schemas.openxmlformats.org/officeDocument/2006/relationships/hyperlink" Target="https://www.litres.ru/author/irina-mihnova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ru/" TargetMode="External"/><Relationship Id="rId7" Type="http://schemas.openxmlformats.org/officeDocument/2006/relationships/hyperlink" Target="https://unsplash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exels.com/ru-ru/" TargetMode="External"/><Relationship Id="rId5" Type="http://schemas.openxmlformats.org/officeDocument/2006/relationships/hyperlink" Target="https://www.stockvault.net/" TargetMode="External"/><Relationship Id="rId4" Type="http://schemas.openxmlformats.org/officeDocument/2006/relationships/hyperlink" Target="https://www.freeimages.com/ru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skillbox.ru/media/marketing/9-analogov-canva-vybiraem-luchshiy-servis-na-zamenu-populyarnomu-graficheskomu-redaktoru/#stk-6" TargetMode="External"/><Relationship Id="rId3" Type="http://schemas.openxmlformats.org/officeDocument/2006/relationships/hyperlink" Target="https://skillbox.ru/media/marketing/9-analogov-canva-vybiraem-luchshiy-servis-na-zamenu-populyarnomu-graficheskomu-redaktoru/#stk-1" TargetMode="External"/><Relationship Id="rId7" Type="http://schemas.openxmlformats.org/officeDocument/2006/relationships/hyperlink" Target="https://skillbox.ru/media/marketing/9-analogov-canva-vybiraem-luchshiy-servis-na-zamenu-populyarnomu-graficheskomu-redaktoru/#stk-5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killbox.ru/media/marketing/9-analogov-canva-vybiraem-luchshiy-servis-na-zamenu-populyarnomu-graficheskomu-redaktoru/#stk-4" TargetMode="External"/><Relationship Id="rId11" Type="http://schemas.openxmlformats.org/officeDocument/2006/relationships/hyperlink" Target="https://skillbox.ru/media/marketing/9-analogov-canva-vybiraem-luchshiy-servis-na-zamenu-populyarnomu-graficheskomu-redaktoru/#stk-9" TargetMode="External"/><Relationship Id="rId5" Type="http://schemas.openxmlformats.org/officeDocument/2006/relationships/hyperlink" Target="https://skillbox.ru/media/marketing/9-analogov-canva-vybiraem-luchshiy-servis-na-zamenu-populyarnomu-graficheskomu-redaktoru/#stk-3" TargetMode="External"/><Relationship Id="rId10" Type="http://schemas.openxmlformats.org/officeDocument/2006/relationships/hyperlink" Target="https://skillbox.ru/media/marketing/9-analogov-canva-vybiraem-luchshiy-servis-na-zamenu-populyarnomu-graficheskomu-redaktoru/#stk-8" TargetMode="External"/><Relationship Id="rId4" Type="http://schemas.openxmlformats.org/officeDocument/2006/relationships/hyperlink" Target="https://skillbox.ru/media/marketing/9-analogov-canva-vybiraem-luchshiy-servis-na-zamenu-populyarnomu-graficheskomu-redaktoru/#stk-2" TargetMode="External"/><Relationship Id="rId9" Type="http://schemas.openxmlformats.org/officeDocument/2006/relationships/hyperlink" Target="https://skillbox.ru/media/marketing/9-analogov-canva-vybiraem-luchshiy-servis-na-zamenu-populyarnomu-graficheskomu-redaktoru/#stk-7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iro.com/ru/" TargetMode="External"/><Relationship Id="rId7" Type="http://schemas.openxmlformats.org/officeDocument/2006/relationships/hyperlink" Target="https://www.mural.co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frescopad.com/" TargetMode="External"/><Relationship Id="rId5" Type="http://schemas.openxmlformats.org/officeDocument/2006/relationships/hyperlink" Target="https://sboard.online/" TargetMode="External"/><Relationship Id="rId4" Type="http://schemas.openxmlformats.org/officeDocument/2006/relationships/hyperlink" Target="https://ziteboard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s://urok.1sept.ru/" TargetMode="External"/><Relationship Id="rId18" Type="http://schemas.openxmlformats.org/officeDocument/2006/relationships/image" Target="../media/image24.png"/><Relationship Id="rId3" Type="http://schemas.openxmlformats.org/officeDocument/2006/relationships/hyperlink" Target="https://t.me/pervoesent" TargetMode="External"/><Relationship Id="rId7" Type="http://schemas.openxmlformats.org/officeDocument/2006/relationships/hyperlink" Target="https://www.youtube.com/user/PervoeSentyabrya" TargetMode="External"/><Relationship Id="rId12" Type="http://schemas.openxmlformats.org/officeDocument/2006/relationships/image" Target="../media/image21.png"/><Relationship Id="rId17" Type="http://schemas.openxmlformats.org/officeDocument/2006/relationships/hyperlink" Target="https://1sept.ru/" TargetMode="Externa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hyperlink" Target="https://ds.1sept.ru/" TargetMode="External"/><Relationship Id="rId5" Type="http://schemas.openxmlformats.org/officeDocument/2006/relationships/hyperlink" Target="https://ok.ru/digital.september" TargetMode="External"/><Relationship Id="rId15" Type="http://schemas.openxmlformats.org/officeDocument/2006/relationships/hyperlink" Target="https://video.1sept.ru/" TargetMode="External"/><Relationship Id="rId10" Type="http://schemas.openxmlformats.org/officeDocument/2006/relationships/image" Target="../media/image20.png"/><Relationship Id="rId19" Type="http://schemas.openxmlformats.org/officeDocument/2006/relationships/hyperlink" Target="https://edu.1sept.ru/" TargetMode="External"/><Relationship Id="rId4" Type="http://schemas.openxmlformats.org/officeDocument/2006/relationships/image" Target="../media/image17.png"/><Relationship Id="rId9" Type="http://schemas.openxmlformats.org/officeDocument/2006/relationships/hyperlink" Target="https://vk.com/digital.september" TargetMode="External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/>
          <p:nvPr/>
        </p:nvSpPr>
        <p:spPr>
          <a:xfrm>
            <a:off x="781117" y="1560585"/>
            <a:ext cx="7488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Мини-курс “Совсем зелёный” (Третья часть)</a:t>
            </a:r>
            <a:endParaRPr sz="21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395525" y="3460999"/>
            <a:ext cx="4572000" cy="1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Дмитрий Дворецкий</a:t>
            </a:r>
            <a:endParaRPr sz="1800"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эксперт по библиотечному делу, автор вебинаров, участник радиопередач</a:t>
            </a:r>
            <a:endParaRPr sz="18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">
            <a:off x="5817825" y="2615003"/>
            <a:ext cx="2388500" cy="1557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23b905a8887_1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7875" y="757650"/>
            <a:ext cx="5173575" cy="393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23b905a8887_1_25"/>
          <p:cNvSpPr txBox="1"/>
          <p:nvPr/>
        </p:nvSpPr>
        <p:spPr>
          <a:xfrm>
            <a:off x="0" y="2428125"/>
            <a:ext cx="3907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Подготовка рабочего места до 11.00 (библиотека открываеться)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g23b905a8887_1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850" y="763800"/>
            <a:ext cx="5544500" cy="393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23b905a8887_1_33"/>
          <p:cNvSpPr txBox="1"/>
          <p:nvPr/>
        </p:nvSpPr>
        <p:spPr>
          <a:xfrm>
            <a:off x="0" y="2428125"/>
            <a:ext cx="356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11.05 -- готовим выставку.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23b905a8887_1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850" y="756075"/>
            <a:ext cx="5538426" cy="394822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23b905a8887_1_40"/>
          <p:cNvSpPr txBox="1"/>
          <p:nvPr/>
        </p:nvSpPr>
        <p:spPr>
          <a:xfrm>
            <a:off x="0" y="2428125"/>
            <a:ext cx="356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11.25 -- приходит первый читатель.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23b905a8887_1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7125" y="760150"/>
            <a:ext cx="5479926" cy="391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23b905a8887_1_47"/>
          <p:cNvSpPr txBox="1"/>
          <p:nvPr/>
        </p:nvSpPr>
        <p:spPr>
          <a:xfrm>
            <a:off x="0" y="1666125"/>
            <a:ext cx="36072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12.05 -- позвонил читатель с запросом уточнить наличие книг в библиотеке.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12.30 -- Руководитель библиотеки напоминает, что нужно сегодня подготовиться к летнему читальному залу (мы пойдём в парк).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12.55 -- Подбиваю статистику по книговыдаче/справкам/посещаемости.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13.00 законный обед.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g23b905a8887_1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7200" y="760150"/>
            <a:ext cx="5479925" cy="391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23b905a8887_1_54"/>
          <p:cNvSpPr txBox="1"/>
          <p:nvPr/>
        </p:nvSpPr>
        <p:spPr>
          <a:xfrm>
            <a:off x="0" y="2047125"/>
            <a:ext cx="3607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13:30 -- за три месяца количество невозвращенных книг увеличилось на 100 % и руководитель библиотеки дала поручение составить долговой список.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23b905a8887_1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7125" y="779225"/>
            <a:ext cx="5478477" cy="389424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23b905a8887_1_60"/>
          <p:cNvSpPr txBox="1"/>
          <p:nvPr/>
        </p:nvSpPr>
        <p:spPr>
          <a:xfrm>
            <a:off x="0" y="2047125"/>
            <a:ext cx="3607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16:00 -- через библиотеку прошло много посетителей и книжный фонд нужно поправить. 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3b905a8887_1_67"/>
          <p:cNvSpPr txBox="1"/>
          <p:nvPr/>
        </p:nvSpPr>
        <p:spPr>
          <a:xfrm>
            <a:off x="0" y="2275725"/>
            <a:ext cx="3607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17:00 -- начинается музыкальный вечер, готовим зал, стулья, встречаем гостей и не забываем всё это фиксировать… 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6" name="Google Shape;176;g23b905a8887_1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8825" y="784750"/>
            <a:ext cx="5430723" cy="391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3b905a8887_1_73"/>
          <p:cNvSpPr txBox="1"/>
          <p:nvPr/>
        </p:nvSpPr>
        <p:spPr>
          <a:xfrm>
            <a:off x="0" y="2275725"/>
            <a:ext cx="360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18:00 -- расставляем сданные книги 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2" name="Google Shape;182;g23b905a8887_1_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8825" y="784750"/>
            <a:ext cx="5430726" cy="391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3b905a8887_1_79"/>
          <p:cNvSpPr txBox="1"/>
          <p:nvPr/>
        </p:nvSpPr>
        <p:spPr>
          <a:xfrm>
            <a:off x="0" y="2275725"/>
            <a:ext cx="36072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18.30 -- Публикуем пост о музыкальном событии.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18.55 -- Готовим зал к следующему событию, проветриваем, убираем стулья. 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8" name="Google Shape;188;g23b905a8887_1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3650" y="771500"/>
            <a:ext cx="5330475" cy="391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3b905a8887_1_85"/>
          <p:cNvSpPr txBox="1"/>
          <p:nvPr/>
        </p:nvSpPr>
        <p:spPr>
          <a:xfrm>
            <a:off x="0" y="2275725"/>
            <a:ext cx="3607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19.00 -- Моя смена на сегодня закончелась. Всем спасибо за хороший день. 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4" name="Google Shape;194;g23b905a8887_1_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5925" y="777025"/>
            <a:ext cx="5367125" cy="391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379aa92be7_0_28"/>
          <p:cNvSpPr txBox="1"/>
          <p:nvPr/>
        </p:nvSpPr>
        <p:spPr>
          <a:xfrm>
            <a:off x="311700" y="1207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59" b="1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 </a:t>
            </a:r>
            <a:r>
              <a:rPr lang="ru-RU" sz="3059" b="1" dirty="0" smtClean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второго </a:t>
            </a:r>
            <a:r>
              <a:rPr lang="ru-RU" sz="3059" b="1" dirty="0" err="1" smtClean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вебинара</a:t>
            </a:r>
            <a:r>
              <a:rPr lang="ru-RU" sz="3059" b="1" dirty="0" smtClean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059" b="1" dirty="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g2379aa92be7_0_28"/>
          <p:cNvSpPr txBox="1"/>
          <p:nvPr/>
        </p:nvSpPr>
        <p:spPr>
          <a:xfrm>
            <a:off x="311700" y="1590300"/>
            <a:ext cx="8832300" cy="30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3000">
              <a:solidFill>
                <a:srgbClr val="274E13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00">
              <a:solidFill>
                <a:srgbClr val="274E13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500"/>
              <a:buFont typeface="Times New Roman"/>
              <a:buChar char="•"/>
            </a:pPr>
            <a:r>
              <a:rPr lang="ru-RU" sz="150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Заработная плата и варианты трудоустройства.</a:t>
            </a:r>
            <a:endParaRPr sz="150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500"/>
              <a:buFont typeface="Times New Roman"/>
              <a:buChar char="•"/>
            </a:pPr>
            <a:r>
              <a:rPr lang="ru-RU" sz="150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Работа в библиотеке: мифы и реальность.</a:t>
            </a:r>
            <a:endParaRPr sz="150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500"/>
              <a:buFont typeface="Times New Roman"/>
              <a:buChar char="•"/>
            </a:pPr>
            <a:r>
              <a:rPr lang="ru-RU" sz="150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Минусы и плюсы работы в бюджетных библиотеках.</a:t>
            </a:r>
            <a:endParaRPr sz="150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500"/>
              <a:buFont typeface="Times New Roman"/>
              <a:buChar char="•"/>
            </a:pPr>
            <a:r>
              <a:rPr lang="ru-RU" sz="150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Альтернатива бюджетным библиотекам.</a:t>
            </a:r>
            <a:endParaRPr sz="150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900">
              <a:solidFill>
                <a:srgbClr val="274E13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5" name="Google Shape;95;g2379aa92be7_0_2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5950" y="2196150"/>
            <a:ext cx="3507275" cy="206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3b905a8887_1_92"/>
          <p:cNvSpPr txBox="1"/>
          <p:nvPr/>
        </p:nvSpPr>
        <p:spPr>
          <a:xfrm>
            <a:off x="0" y="917950"/>
            <a:ext cx="9144000" cy="42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150" b="1">
              <a:solidFill>
                <a:schemeClr val="lt1"/>
              </a:solidFill>
              <a:highlight>
                <a:srgbClr val="274E1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8950" b="1">
              <a:solidFill>
                <a:schemeClr val="lt1"/>
              </a:solidFill>
              <a:highlight>
                <a:srgbClr val="274E1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750" b="1">
              <a:solidFill>
                <a:schemeClr val="lt1"/>
              </a:solidFill>
              <a:highlight>
                <a:srgbClr val="274E1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8950" b="1">
                <a:solidFill>
                  <a:schemeClr val="lt1"/>
                </a:solidFill>
                <a:highlight>
                  <a:srgbClr val="274E1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Перспективы развития.</a:t>
            </a:r>
            <a:endParaRPr sz="8950" b="1">
              <a:solidFill>
                <a:schemeClr val="lt1"/>
              </a:solidFill>
              <a:highlight>
                <a:srgbClr val="274E1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750" b="1">
              <a:solidFill>
                <a:schemeClr val="lt1"/>
              </a:solidFill>
              <a:highlight>
                <a:srgbClr val="274E1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6169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653" b="1">
              <a:solidFill>
                <a:schemeClr val="lt1"/>
              </a:solidFill>
              <a:highlight>
                <a:srgbClr val="274E1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653" b="1">
              <a:solidFill>
                <a:schemeClr val="lt1"/>
              </a:solidFill>
              <a:highlight>
                <a:srgbClr val="274E1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2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20" b="1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288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74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3200"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2e253b55b0_1_69"/>
          <p:cNvSpPr txBox="1"/>
          <p:nvPr/>
        </p:nvSpPr>
        <p:spPr>
          <a:xfrm>
            <a:off x="348625" y="2110375"/>
            <a:ext cx="8438100" cy="21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50" b="1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Информационные партнёры мини-курса:</a:t>
            </a:r>
            <a:endParaRPr sz="1550" b="1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2067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12529"/>
              </a:buClr>
              <a:buSzPts val="1450"/>
              <a:buFont typeface="Times New Roman"/>
              <a:buAutoNum type="arabicPeriod"/>
            </a:pPr>
            <a:r>
              <a:rPr lang="ru-RU" sz="145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Телеграм-канал </a:t>
            </a:r>
            <a:r>
              <a:rPr lang="ru-RU" sz="1450">
                <a:solidFill>
                  <a:srgbClr val="0087D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“Цифровой библиотекарь и не только”</a:t>
            </a:r>
            <a:r>
              <a:rPr lang="ru-RU" sz="145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50"/>
              <a:buFont typeface="Times New Roman"/>
              <a:buAutoNum type="arabicPeriod"/>
            </a:pPr>
            <a:r>
              <a:rPr lang="ru-RU" sz="145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Профессиональный информационно-методический журнал </a:t>
            </a:r>
            <a:r>
              <a:rPr lang="ru-RU" sz="1450">
                <a:solidFill>
                  <a:srgbClr val="0087D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“Школьная библиотека”</a:t>
            </a:r>
            <a:r>
              <a:rPr lang="ru-RU" sz="145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50"/>
              <a:buFont typeface="Times New Roman"/>
              <a:buAutoNum type="arabicPeriod"/>
            </a:pPr>
            <a:r>
              <a:rPr lang="ru-RU" sz="145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Телеграм-канал </a:t>
            </a:r>
            <a:r>
              <a:rPr lang="ru-RU" sz="1450">
                <a:solidFill>
                  <a:srgbClr val="0087D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Журнал “Современная библиотека”</a:t>
            </a:r>
            <a:r>
              <a:rPr lang="ru-RU" sz="145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5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marR="1397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50" i="1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9700" marR="1397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05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2e253b55b0_1_51"/>
          <p:cNvSpPr txBox="1"/>
          <p:nvPr/>
        </p:nvSpPr>
        <p:spPr>
          <a:xfrm>
            <a:off x="0" y="956700"/>
            <a:ext cx="9144000" cy="28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000000"/>
              </a:solidFill>
              <a:highlight>
                <a:srgbClr val="F9F9F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" b="1" i="0" u="none" strike="noStrike" cap="none">
              <a:solidFill>
                <a:srgbClr val="1F497D"/>
              </a:solidFill>
              <a:highlight>
                <a:srgbClr val="F9F9F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1800" b="1" i="0" u="none" strike="noStrike" cap="none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Список используемой литературы</a:t>
            </a:r>
            <a:endParaRPr sz="1800" b="1" i="0" u="none" strike="noStrike" cap="none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18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Char char="●"/>
            </a:pPr>
            <a:r>
              <a:rPr lang="ru-RU" sz="18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Легко и в радость. Как выжить новичку в первые месяцы работы -- </a:t>
            </a:r>
            <a:r>
              <a:rPr lang="ru-RU" sz="1800">
                <a:solidFill>
                  <a:srgbClr val="274E13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Виталий Евгеньевич Андриенко</a:t>
            </a:r>
            <a:endParaRPr sz="18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Times New Roman"/>
              <a:buChar char="●"/>
            </a:pPr>
            <a:r>
              <a:rPr lang="ru-RU" sz="18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Эффективная библиотека. Как обустроить библиотеку и сделать её нужной людям -- </a:t>
            </a:r>
            <a:r>
              <a:rPr lang="ru-RU" sz="1800">
                <a:solidFill>
                  <a:srgbClr val="274E13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Ирина Михнова</a:t>
            </a:r>
            <a:r>
              <a:rPr lang="ru-RU" sz="18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800">
                <a:solidFill>
                  <a:srgbClr val="274E13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Антон Пурник</a:t>
            </a:r>
            <a:endParaRPr sz="18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Times New Roman"/>
              <a:buChar char="●"/>
            </a:pPr>
            <a:r>
              <a:rPr lang="ru-RU" sz="18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Искусство речи -- Анна Петрова</a:t>
            </a:r>
            <a:endParaRPr sz="18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3b905a8887_1_101"/>
          <p:cNvSpPr txBox="1"/>
          <p:nvPr/>
        </p:nvSpPr>
        <p:spPr>
          <a:xfrm>
            <a:off x="0" y="956700"/>
            <a:ext cx="9144000" cy="3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000000"/>
              </a:solidFill>
              <a:highlight>
                <a:srgbClr val="F9F9F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" b="1" i="0" u="none" strike="noStrike" cap="none">
              <a:solidFill>
                <a:srgbClr val="1F497D"/>
              </a:solidFill>
              <a:highlight>
                <a:srgbClr val="F9F9F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1800" b="1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Фотостоки:</a:t>
            </a:r>
            <a:endParaRPr sz="1800" b="1" i="0" u="none" strike="noStrike" cap="none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18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-3429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Times New Roman"/>
              <a:buChar char="●"/>
            </a:pPr>
            <a:r>
              <a:rPr lang="ru-RU" sz="1800" u="sng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pixabay.com</a:t>
            </a:r>
            <a:endParaRPr sz="1800" u="sng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Times New Roman"/>
              <a:buChar char="●"/>
            </a:pPr>
            <a:r>
              <a:rPr lang="ru-RU" sz="1800" u="sng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freeimages.com</a:t>
            </a:r>
            <a:endParaRPr sz="1800" u="sng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Times New Roman"/>
              <a:buChar char="●"/>
            </a:pPr>
            <a:r>
              <a:rPr lang="ru-RU" sz="1800" u="sng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stockvault.net</a:t>
            </a:r>
            <a:endParaRPr sz="1800" u="sng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Times New Roman"/>
              <a:buChar char="●"/>
            </a:pPr>
            <a:r>
              <a:rPr lang="ru-RU" sz="1800" u="sng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pexels.com</a:t>
            </a:r>
            <a:endParaRPr sz="1800" u="sng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Times New Roman"/>
              <a:buChar char="●"/>
            </a:pPr>
            <a:r>
              <a:rPr lang="ru-RU" sz="1800" u="sng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unsplash.com</a:t>
            </a:r>
            <a:endParaRPr sz="1800" u="sng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8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3b905a8887_1_106"/>
          <p:cNvSpPr txBox="1"/>
          <p:nvPr/>
        </p:nvSpPr>
        <p:spPr>
          <a:xfrm>
            <a:off x="0" y="956700"/>
            <a:ext cx="9144000" cy="43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highlight>
                <a:srgbClr val="F9F9F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" b="1" i="0" u="none" strike="noStrike" cap="none">
              <a:solidFill>
                <a:srgbClr val="1F497D"/>
              </a:solidFill>
              <a:highlight>
                <a:srgbClr val="F9F9F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1800" b="1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Редакторы:</a:t>
            </a:r>
            <a:endParaRPr sz="1800" b="1" i="0" u="none" strike="noStrike" cap="none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18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2540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500"/>
              <a:buFont typeface="Times New Roman"/>
              <a:buChar char="●"/>
            </a:pPr>
            <a:r>
              <a:rPr lang="ru-RU" sz="15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Редактор, в котором есть всё, -- </a:t>
            </a:r>
            <a:r>
              <a:rPr lang="ru-RU" sz="1500" u="sng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Figma</a:t>
            </a:r>
            <a:endParaRPr sz="1500" u="sng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2540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500"/>
              <a:buFont typeface="Times New Roman"/>
              <a:buChar char="●"/>
            </a:pPr>
            <a:r>
              <a:rPr lang="ru-RU" sz="15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Редактор с планировщиком публикаций </a:t>
            </a:r>
            <a:r>
              <a:rPr lang="ru-RU" sz="1500" u="sng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Flyvi</a:t>
            </a:r>
            <a:endParaRPr sz="1500" u="sng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2540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500"/>
              <a:buFont typeface="Times New Roman"/>
              <a:buChar char="●"/>
            </a:pPr>
            <a:r>
              <a:rPr lang="ru-RU" sz="15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Сервис для создания видеороликов и изображений </a:t>
            </a:r>
            <a:r>
              <a:rPr lang="ru-RU" sz="1500" u="sng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Supa</a:t>
            </a:r>
            <a:endParaRPr sz="1500" u="sng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2540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500"/>
              <a:buFont typeface="Times New Roman"/>
              <a:buChar char="●"/>
            </a:pPr>
            <a:r>
              <a:rPr lang="ru-RU" sz="15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Автоматически соблюдающий фирменный стиль </a:t>
            </a:r>
            <a:r>
              <a:rPr lang="ru-RU" sz="1500" u="sng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Visme</a:t>
            </a:r>
            <a:endParaRPr sz="1500" u="sng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2540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500"/>
              <a:buFont typeface="Times New Roman"/>
              <a:buChar char="●"/>
            </a:pPr>
            <a:r>
              <a:rPr lang="ru-RU" sz="15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Онлайн-фоторедактор </a:t>
            </a:r>
            <a:r>
              <a:rPr lang="ru-RU" sz="1500" u="sng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Fotor</a:t>
            </a:r>
            <a:endParaRPr sz="1500" u="sng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2540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500"/>
              <a:buFont typeface="Times New Roman"/>
              <a:buChar char="●"/>
            </a:pPr>
            <a:r>
              <a:rPr lang="ru-RU" sz="15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Способный анимировать любой дизайн </a:t>
            </a:r>
            <a:r>
              <a:rPr lang="ru-RU" sz="1500" u="sng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Pixlr X</a:t>
            </a:r>
            <a:endParaRPr sz="1500" u="sng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2540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500"/>
              <a:buFont typeface="Times New Roman"/>
              <a:buChar char="●"/>
            </a:pPr>
            <a:r>
              <a:rPr lang="ru-RU" sz="15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Конструктор, в котором можно редактировать PDF, -- </a:t>
            </a:r>
            <a:r>
              <a:rPr lang="ru-RU" sz="1500" u="sng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Desygner</a:t>
            </a:r>
            <a:endParaRPr sz="1500" u="sng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2540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500"/>
              <a:buFont typeface="Times New Roman"/>
              <a:buChar char="●"/>
            </a:pPr>
            <a:r>
              <a:rPr lang="ru-RU" sz="15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Простой редактор для публикаций во «ВКонтакте» </a:t>
            </a:r>
            <a:r>
              <a:rPr lang="ru-RU" sz="1500" u="sng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Эй, тизер!</a:t>
            </a:r>
            <a:endParaRPr sz="15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marR="2540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500"/>
              <a:buFont typeface="Times New Roman"/>
              <a:buChar char="●"/>
            </a:pPr>
            <a:r>
              <a:rPr lang="ru-RU" sz="15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Конструктор документов </a:t>
            </a:r>
            <a:r>
              <a:rPr lang="ru-RU" sz="1500" u="sng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11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Wilda</a:t>
            </a:r>
            <a:endParaRPr sz="1500" u="sng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500" u="sng">
              <a:solidFill>
                <a:schemeClr val="hlink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8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3b905a8887_1_111"/>
          <p:cNvSpPr txBox="1"/>
          <p:nvPr/>
        </p:nvSpPr>
        <p:spPr>
          <a:xfrm>
            <a:off x="0" y="956700"/>
            <a:ext cx="9144000" cy="3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highlight>
                <a:srgbClr val="F9F9F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" b="1" i="0" u="none" strike="noStrike" cap="none">
              <a:solidFill>
                <a:srgbClr val="1F497D"/>
              </a:solidFill>
              <a:highlight>
                <a:srgbClr val="F9F9F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1800" b="1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Онлайн-доски:</a:t>
            </a:r>
            <a:endParaRPr sz="1800" b="1" i="0" u="none" strike="noStrike" cap="none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1800">
              <a:solidFill>
                <a:srgbClr val="274E13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Times New Roman"/>
              <a:buChar char="●"/>
            </a:pPr>
            <a:r>
              <a:rPr lang="ru-RU" sz="1800" u="sng">
                <a:solidFill>
                  <a:srgbClr val="274E13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Miro</a:t>
            </a:r>
            <a:endParaRPr sz="1800">
              <a:solidFill>
                <a:srgbClr val="274E13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Times New Roman"/>
              <a:buChar char="●"/>
            </a:pPr>
            <a:r>
              <a:rPr lang="ru-RU" sz="1800" u="sng">
                <a:solidFill>
                  <a:srgbClr val="274E13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Ziteboard</a:t>
            </a:r>
            <a:endParaRPr sz="1800">
              <a:solidFill>
                <a:srgbClr val="274E13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Times New Roman"/>
              <a:buChar char="●"/>
            </a:pPr>
            <a:r>
              <a:rPr lang="ru-RU" sz="1800" u="sng">
                <a:solidFill>
                  <a:srgbClr val="274E13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sBoard</a:t>
            </a:r>
            <a:endParaRPr sz="1800">
              <a:solidFill>
                <a:srgbClr val="274E13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Times New Roman"/>
              <a:buChar char="●"/>
            </a:pPr>
            <a:r>
              <a:rPr lang="ru-RU" sz="1800" u="sng">
                <a:solidFill>
                  <a:srgbClr val="274E13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Fresco</a:t>
            </a:r>
            <a:endParaRPr sz="1800">
              <a:solidFill>
                <a:srgbClr val="274E13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Times New Roman"/>
              <a:buChar char="●"/>
            </a:pPr>
            <a:r>
              <a:rPr lang="ru-RU" sz="1800" u="sng">
                <a:solidFill>
                  <a:srgbClr val="274E13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Mural</a:t>
            </a:r>
            <a:endParaRPr sz="1800" u="sng">
              <a:solidFill>
                <a:srgbClr val="274E13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500" u="sng">
              <a:solidFill>
                <a:schemeClr val="hlink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8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2e253b55b0_1_16"/>
          <p:cNvSpPr txBox="1"/>
          <p:nvPr/>
        </p:nvSpPr>
        <p:spPr>
          <a:xfrm>
            <a:off x="0" y="25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3500" b="1"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2000" b="1"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3500" b="1"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2500"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1500"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200"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2500" b="1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ВАШИ ВОПРОСЫ</a:t>
            </a:r>
            <a:endParaRPr sz="25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0" name="Google Shape;230;g22e253b55b0_1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241453">
            <a:off x="1673090" y="2239730"/>
            <a:ext cx="1384720" cy="1038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2e253b55b0_1_57"/>
          <p:cNvSpPr txBox="1"/>
          <p:nvPr/>
        </p:nvSpPr>
        <p:spPr>
          <a:xfrm>
            <a:off x="0" y="25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3500" b="1"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2000" b="1"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3500" b="1"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1500"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1500"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200"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3300" b="1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Всем спасибо, я вас обнимаю!</a:t>
            </a:r>
            <a:endParaRPr sz="33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2e253b55b0_1_20"/>
          <p:cNvSpPr/>
          <p:nvPr/>
        </p:nvSpPr>
        <p:spPr>
          <a:xfrm>
            <a:off x="-2558" y="2234003"/>
            <a:ext cx="9149100" cy="10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Times New Roman"/>
              <a:buNone/>
            </a:pPr>
            <a:r>
              <a:rPr lang="ru-RU" sz="2500" b="0" i="0" u="none" strike="noStrike" cap="none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Моя почта для связи: </a:t>
            </a:r>
            <a:br>
              <a:rPr lang="ru-RU" sz="2500" b="0" i="0" u="none" strike="noStrike" cap="none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500" b="0" i="0" u="sng" strike="noStrike" cap="none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d.v.dvoretsky@inbox.ru</a:t>
            </a:r>
            <a:endParaRPr sz="2500" b="0" i="0" u="sng" strike="noStrike" cap="none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1" name="Google Shape;241;g22e253b55b0_1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465088">
            <a:off x="7827190" y="3620605"/>
            <a:ext cx="1384720" cy="1038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17"/>
          <p:cNvGrpSpPr/>
          <p:nvPr/>
        </p:nvGrpSpPr>
        <p:grpSpPr>
          <a:xfrm>
            <a:off x="3143240" y="4000510"/>
            <a:ext cx="2571768" cy="542095"/>
            <a:chOff x="3071802" y="4000510"/>
            <a:chExt cx="2715540" cy="572400"/>
          </a:xfrm>
        </p:grpSpPr>
        <p:pic>
          <p:nvPicPr>
            <p:cNvPr id="247" name="Google Shape;247;p17" descr="Group 39883(1).png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71802" y="4000510"/>
              <a:ext cx="571504" cy="571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7" descr="Group 39887.png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1494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17" descr="Group 39886.png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50056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17" descr="Group 39890.png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78618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1" name="Google Shape;251;p17"/>
          <p:cNvSpPr/>
          <p:nvPr/>
        </p:nvSpPr>
        <p:spPr>
          <a:xfrm>
            <a:off x="3050055" y="3248707"/>
            <a:ext cx="27042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Наши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социальные сети</a:t>
            </a:r>
            <a:endParaRPr/>
          </a:p>
        </p:txBody>
      </p:sp>
      <p:grpSp>
        <p:nvGrpSpPr>
          <p:cNvPr id="252" name="Google Shape;252;p17"/>
          <p:cNvGrpSpPr/>
          <p:nvPr/>
        </p:nvGrpSpPr>
        <p:grpSpPr>
          <a:xfrm>
            <a:off x="785786" y="1500180"/>
            <a:ext cx="7572428" cy="1416787"/>
            <a:chOff x="785786" y="1500180"/>
            <a:chExt cx="7572428" cy="1416787"/>
          </a:xfrm>
        </p:grpSpPr>
        <p:grpSp>
          <p:nvGrpSpPr>
            <p:cNvPr id="253" name="Google Shape;253;p17"/>
            <p:cNvGrpSpPr/>
            <p:nvPr/>
          </p:nvGrpSpPr>
          <p:grpSpPr>
            <a:xfrm>
              <a:off x="785786" y="1500180"/>
              <a:ext cx="7572428" cy="500066"/>
              <a:chOff x="714348" y="1214428"/>
              <a:chExt cx="7572428" cy="500066"/>
            </a:xfrm>
          </p:grpSpPr>
          <p:pic>
            <p:nvPicPr>
              <p:cNvPr id="254" name="Google Shape;254;p17" descr="логошвц 1.png">
                <a:hlinkClick r:id="rId11"/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107789" y="1214428"/>
                <a:ext cx="2178987" cy="48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5" name="Google Shape;255;p17" descr="Group.png">
                <a:hlinkClick r:id="rId13"/>
              </p:cNvPr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3357554" y="1229477"/>
                <a:ext cx="2178000" cy="4850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17" descr="logo1вебинары 1.png">
                <a:hlinkClick r:id="rId15"/>
              </p:cNvPr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714348" y="1214428"/>
                <a:ext cx="2178000" cy="48754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7" name="Google Shape;257;p17"/>
            <p:cNvGrpSpPr/>
            <p:nvPr/>
          </p:nvGrpSpPr>
          <p:grpSpPr>
            <a:xfrm>
              <a:off x="2125678" y="2428874"/>
              <a:ext cx="4892644" cy="488093"/>
              <a:chOff x="2214546" y="2214560"/>
              <a:chExt cx="4892644" cy="488093"/>
            </a:xfrm>
          </p:grpSpPr>
          <p:pic>
            <p:nvPicPr>
              <p:cNvPr id="258" name="Google Shape;258;p17" descr="logo 3.png">
                <a:hlinkClick r:id="rId17"/>
              </p:cNvPr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4929190" y="2214560"/>
                <a:ext cx="2178000" cy="4880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9" name="Google Shape;259;p17" descr="logo 2.png">
                <a:hlinkClick r:id="rId19"/>
              </p:cNvPr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2214546" y="2214560"/>
                <a:ext cx="2178000" cy="4870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 txBox="1"/>
          <p:nvPr/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59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 мини-курса </a:t>
            </a:r>
            <a:r>
              <a:rPr lang="ru-RU" sz="2000" b="1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ru-RU" sz="1859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Совсем зелёный</a:t>
            </a:r>
            <a:r>
              <a:rPr lang="ru-RU" sz="20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sz="1859"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Google Shape;101;p4"/>
          <p:cNvSpPr txBox="1"/>
          <p:nvPr/>
        </p:nvSpPr>
        <p:spPr>
          <a:xfrm>
            <a:off x="2374900" y="1152475"/>
            <a:ext cx="645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Первая часть:</a:t>
            </a:r>
            <a:endParaRPr sz="11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100"/>
              <a:buFont typeface="Times New Roman"/>
              <a:buChar char="•"/>
            </a:pPr>
            <a:r>
              <a:rPr lang="ru-RU" sz="11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Базовый словарь «Совсем зелёного» библиотекаря.</a:t>
            </a:r>
            <a:endParaRPr sz="11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100"/>
              <a:buFont typeface="Times New Roman"/>
              <a:buChar char="•"/>
            </a:pPr>
            <a:r>
              <a:rPr lang="ru-RU" sz="11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Где учат на библиотекаря?</a:t>
            </a:r>
            <a:endParaRPr sz="11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100"/>
              <a:buFont typeface="Times New Roman"/>
              <a:buChar char="•"/>
            </a:pPr>
            <a:r>
              <a:rPr lang="ru-RU" sz="11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 что обращать внимание при выборе библиотеки.</a:t>
            </a:r>
            <a:endParaRPr sz="11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100"/>
              <a:buFont typeface="Times New Roman"/>
              <a:buChar char="•"/>
            </a:pPr>
            <a:r>
              <a:rPr lang="ru-RU" sz="11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Учимся общению с начальством.</a:t>
            </a:r>
            <a:endParaRPr sz="11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100"/>
              <a:buFont typeface="Times New Roman"/>
              <a:buChar char="•"/>
            </a:pPr>
            <a:r>
              <a:rPr lang="ru-RU" sz="11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Обязанности и направления работы. </a:t>
            </a:r>
            <a:endParaRPr sz="11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Вторая часть:</a:t>
            </a:r>
            <a:endParaRPr sz="11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Clr>
                <a:srgbClr val="274E13"/>
              </a:buClr>
              <a:buSzPts val="1100"/>
              <a:buFont typeface="Times New Roman"/>
              <a:buChar char="•"/>
            </a:pPr>
            <a:r>
              <a:rPr lang="ru-RU" sz="11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Заработная плата и варианты трудоустройства.</a:t>
            </a:r>
            <a:endParaRPr sz="11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100"/>
              <a:buFont typeface="Times New Roman"/>
              <a:buChar char="•"/>
            </a:pPr>
            <a:r>
              <a:rPr lang="ru-RU" sz="11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Работа в библиотеке: мифы и реальность.</a:t>
            </a:r>
            <a:endParaRPr sz="11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100"/>
              <a:buFont typeface="Times New Roman"/>
              <a:buChar char="•"/>
            </a:pPr>
            <a:r>
              <a:rPr lang="ru-RU" sz="11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Минусы и плюсы работы в бюджетных библиотеках.</a:t>
            </a:r>
            <a:endParaRPr sz="11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100"/>
              <a:buFont typeface="Times New Roman"/>
              <a:buChar char="•"/>
            </a:pPr>
            <a:r>
              <a:rPr lang="ru-RU" sz="11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Альтернатива бюджетным библиотекам.</a:t>
            </a:r>
            <a:endParaRPr sz="11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Третья часть:</a:t>
            </a:r>
            <a:endParaRPr sz="11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Clr>
                <a:srgbClr val="274E13"/>
              </a:buClr>
              <a:buSzPts val="1100"/>
              <a:buFont typeface="Times New Roman"/>
              <a:buChar char="•"/>
            </a:pPr>
            <a:r>
              <a:rPr lang="ru-RU" sz="11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Главные навыки молодого библиотекаря.</a:t>
            </a:r>
            <a:endParaRPr sz="11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100"/>
              <a:buFont typeface="Times New Roman"/>
              <a:buChar char="•"/>
            </a:pPr>
            <a:r>
              <a:rPr lang="ru-RU" sz="11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Инструменты молодого библиотекаря.</a:t>
            </a:r>
            <a:endParaRPr sz="11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100"/>
              <a:buFont typeface="Times New Roman"/>
              <a:buChar char="•"/>
            </a:pPr>
            <a:r>
              <a:rPr lang="ru-RU" sz="11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Один день из жизни молодого библиотекаря.</a:t>
            </a:r>
            <a:endParaRPr sz="11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100"/>
              <a:buFont typeface="Times New Roman"/>
              <a:buChar char="•"/>
            </a:pPr>
            <a:r>
              <a:rPr lang="ru-RU" sz="110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Перспективы развития.</a:t>
            </a:r>
            <a:endParaRPr sz="11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/>
          <p:nvPr/>
        </p:nvSpPr>
        <p:spPr>
          <a:xfrm>
            <a:off x="311700" y="1207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59" b="1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 </a:t>
            </a:r>
            <a:r>
              <a:rPr lang="ru-RU" sz="3059" b="1" dirty="0" smtClean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третьего </a:t>
            </a:r>
            <a:r>
              <a:rPr lang="ru-RU" sz="3059" b="1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вебинара</a:t>
            </a:r>
            <a:r>
              <a:rPr lang="ru-RU" sz="3059" b="1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059" b="1" dirty="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311700" y="1590300"/>
            <a:ext cx="8832300" cy="30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300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500"/>
              <a:buFont typeface="Times New Roman"/>
              <a:buChar char="-"/>
            </a:pPr>
            <a:r>
              <a:rPr lang="ru-RU" sz="150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Главные навыки молодого библиотекаря.</a:t>
            </a:r>
            <a:endParaRPr sz="150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500"/>
              <a:buFont typeface="Times New Roman"/>
              <a:buChar char="-"/>
            </a:pPr>
            <a:r>
              <a:rPr lang="ru-RU" sz="150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Инструменты молодого библиотекаря.</a:t>
            </a:r>
            <a:endParaRPr sz="150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500"/>
              <a:buFont typeface="Times New Roman"/>
              <a:buChar char="-"/>
            </a:pPr>
            <a:r>
              <a:rPr lang="ru-RU" sz="150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Один день из жизни молодого библиотекаря.</a:t>
            </a:r>
            <a:endParaRPr sz="1500">
              <a:solidFill>
                <a:srgbClr val="212529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500"/>
              <a:buFont typeface="Times New Roman"/>
              <a:buChar char="-"/>
            </a:pPr>
            <a:r>
              <a:rPr lang="ru-RU" sz="1500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Перспективы развития.</a:t>
            </a:r>
            <a:endParaRPr sz="1500">
              <a:solidFill>
                <a:srgbClr val="274E13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379aa92be7_0_24"/>
          <p:cNvSpPr txBox="1"/>
          <p:nvPr/>
        </p:nvSpPr>
        <p:spPr>
          <a:xfrm>
            <a:off x="0" y="917950"/>
            <a:ext cx="9144000" cy="42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rgbClr val="FFFFFF"/>
              </a:solidFill>
              <a:highlight>
                <a:srgbClr val="274E1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763">
                <a:solidFill>
                  <a:schemeClr val="lt1"/>
                </a:solidFill>
                <a:highlight>
                  <a:srgbClr val="274E1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Главные навыки молодого библиотекаря</a:t>
            </a:r>
            <a:r>
              <a:rPr lang="ru-RU" sz="2763" b="1">
                <a:solidFill>
                  <a:schemeClr val="lt1"/>
                </a:solidFill>
                <a:highlight>
                  <a:srgbClr val="274E1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763" b="1">
              <a:solidFill>
                <a:schemeClr val="lt1"/>
              </a:solidFill>
              <a:highlight>
                <a:srgbClr val="274E1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512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ru-RU" sz="2763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Усидчивость </a:t>
            </a:r>
            <a:endParaRPr sz="2763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5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ru-RU" sz="2763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Коммуникабельность</a:t>
            </a:r>
            <a:endParaRPr sz="2763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5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ru-RU" sz="2763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Открытое мышление </a:t>
            </a:r>
            <a:endParaRPr sz="2763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5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ru-RU" sz="2763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Желание развиваться </a:t>
            </a:r>
            <a:endParaRPr sz="2763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5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ru-RU" sz="2763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Любить людей</a:t>
            </a:r>
            <a:endParaRPr sz="2763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5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ru-RU" sz="2763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Уметь искать</a:t>
            </a:r>
            <a:endParaRPr sz="2763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5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ru-RU" sz="2763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Умение и желание работать с информацией </a:t>
            </a:r>
            <a:endParaRPr sz="2763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5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ru-RU" sz="2763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Системное мышление </a:t>
            </a:r>
            <a:endParaRPr sz="2763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5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ru-RU" sz="2763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Читать книги</a:t>
            </a:r>
            <a:endParaRPr sz="2763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5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ru-RU" sz="2763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Проактивность</a:t>
            </a:r>
            <a:endParaRPr sz="2763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5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ru-RU" sz="2763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Умение говорить и рассказывать</a:t>
            </a:r>
            <a:endParaRPr sz="2763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20" b="1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288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74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3200"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38a1508048_0_3"/>
          <p:cNvSpPr txBox="1"/>
          <p:nvPr/>
        </p:nvSpPr>
        <p:spPr>
          <a:xfrm>
            <a:off x="0" y="917950"/>
            <a:ext cx="9144000" cy="42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rgbClr val="FFFFFF"/>
              </a:solidFill>
              <a:highlight>
                <a:srgbClr val="274E1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6000">
                <a:solidFill>
                  <a:schemeClr val="lt1"/>
                </a:solidFill>
                <a:highlight>
                  <a:srgbClr val="274E1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Инструменты молодого библиотекаря</a:t>
            </a:r>
            <a:r>
              <a:rPr lang="ru-RU" sz="6053" b="1">
                <a:solidFill>
                  <a:schemeClr val="lt1"/>
                </a:solidFill>
                <a:highlight>
                  <a:srgbClr val="274E1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6053" b="1">
              <a:solidFill>
                <a:schemeClr val="lt1"/>
              </a:solidFill>
              <a:highlight>
                <a:srgbClr val="274E1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654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ru-RU" sz="6169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Офисные программы для ПК: </a:t>
            </a:r>
            <a:r>
              <a:rPr lang="ru-RU" sz="6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Word,</a:t>
            </a:r>
            <a:r>
              <a:rPr lang="ru-RU" sz="61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6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Excel, PowerPoint</a:t>
            </a:r>
            <a:endParaRPr sz="10169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65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ru-RU" sz="6169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Облака: Яндекс, Гугл</a:t>
            </a:r>
            <a:endParaRPr sz="6169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65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ru-RU" sz="6169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Мессенджеры и социальные сети, Телеграм, В Контакте </a:t>
            </a:r>
            <a:endParaRPr sz="6169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65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ru-RU" sz="6169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Онлайн-доски: Miro, </a:t>
            </a:r>
            <a:r>
              <a:rPr lang="ru-RU" sz="61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Padlet</a:t>
            </a:r>
            <a:endParaRPr sz="61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543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ru-RU" sz="6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Фотостоки: pixabay, unsplash</a:t>
            </a:r>
            <a:endParaRPr sz="6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543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ru-RU" sz="61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Графические редакторы: </a:t>
            </a:r>
            <a:r>
              <a:rPr lang="ru-RU" sz="615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Figma, Fotor</a:t>
            </a:r>
            <a:endParaRPr sz="109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6169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653" b="1">
              <a:solidFill>
                <a:schemeClr val="lt1"/>
              </a:solidFill>
              <a:highlight>
                <a:srgbClr val="274E1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653" b="1">
              <a:solidFill>
                <a:schemeClr val="lt1"/>
              </a:solidFill>
              <a:highlight>
                <a:srgbClr val="274E1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2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20" b="1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288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74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3200"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 txBox="1"/>
          <p:nvPr/>
        </p:nvSpPr>
        <p:spPr>
          <a:xfrm>
            <a:off x="0" y="917950"/>
            <a:ext cx="9144000" cy="42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rgbClr val="FFFFFF"/>
              </a:solidFill>
              <a:highlight>
                <a:srgbClr val="274E1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120" b="1">
              <a:solidFill>
                <a:schemeClr val="lt1"/>
              </a:solidFill>
              <a:highlight>
                <a:srgbClr val="274E1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20" b="1">
              <a:solidFill>
                <a:schemeClr val="lt1"/>
              </a:solidFill>
              <a:highlight>
                <a:srgbClr val="274E1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2200" b="1">
                <a:solidFill>
                  <a:schemeClr val="lt1"/>
                </a:solidFill>
                <a:highlight>
                  <a:srgbClr val="274E1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Один день из жизни молодого библиотекаря.</a:t>
            </a:r>
            <a:endParaRPr sz="2200" b="1">
              <a:solidFill>
                <a:schemeClr val="lt1"/>
              </a:solidFill>
              <a:highlight>
                <a:srgbClr val="274E1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288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74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3200">
              <a:solidFill>
                <a:srgbClr val="073763"/>
              </a:solidFill>
              <a:highlight>
                <a:srgbClr val="FBFBF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23b905a8887_1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2800" y="732950"/>
            <a:ext cx="5421199" cy="400219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23b905a8887_1_13"/>
          <p:cNvSpPr txBox="1"/>
          <p:nvPr/>
        </p:nvSpPr>
        <p:spPr>
          <a:xfrm>
            <a:off x="59875" y="1797125"/>
            <a:ext cx="3570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так: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8.00 -- Мы встали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8.45 -- Привели себя в порядок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9.30 -- Позавтракали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10.00 -- Пришли вовремя на работу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23b905a8887_1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6125" y="816900"/>
            <a:ext cx="4290951" cy="383802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3b905a8887_1_19"/>
          <p:cNvSpPr txBox="1"/>
          <p:nvPr/>
        </p:nvSpPr>
        <p:spPr>
          <a:xfrm>
            <a:off x="526200" y="2428113"/>
            <a:ext cx="3570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Обсуждение у кого чего и общих дел 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 10.30</a:t>
            </a:r>
            <a:endParaRPr b="1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602</Words>
  <Application>Microsoft Office PowerPoint</Application>
  <PresentationFormat>Экран (16:9)</PresentationFormat>
  <Paragraphs>174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Times New Roman</vt:lpstr>
      <vt:lpstr>Calibri</vt:lpstr>
      <vt:lpstr>Roboto Black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cheba</dc:creator>
  <cp:lastModifiedBy>Арсений Соловейчик</cp:lastModifiedBy>
  <cp:revision>1</cp:revision>
  <dcterms:created xsi:type="dcterms:W3CDTF">2023-03-27T17:12:42Z</dcterms:created>
  <dcterms:modified xsi:type="dcterms:W3CDTF">2023-04-29T09:09:13Z</dcterms:modified>
</cp:coreProperties>
</file>