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5143500" type="screen16x9"/>
  <p:notesSz cx="9144000" cy="51435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01" d="100"/>
          <a:sy n="201" d="100"/>
        </p:scale>
        <p:origin x="-378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1597819"/>
            <a:ext cx="7772400" cy="1102519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205979"/>
            <a:ext cx="2057400" cy="4388644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05979"/>
            <a:ext cx="6019800" cy="4388644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16.02.2023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16.02.2023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16.02.2023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16.02.2023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16.02.2023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16.02.2023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5E3D4C2-34CD-465A-A8A2-174F961BA0EE}" type="datetimeFigureOut">
              <a:rPr lang="ru-RU"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hyperlink" Target="https://urok.1sept.ru/" TargetMode="External"/><Relationship Id="rId13" Type="http://schemas.openxmlformats.org/officeDocument/2006/relationships/image" Target="../media/image7.emf"/><Relationship Id="rId18" Type="http://schemas.openxmlformats.org/officeDocument/2006/relationships/image" Target="../media/image10.png"/><Relationship Id="rId3" Type="http://schemas.openxmlformats.org/officeDocument/2006/relationships/image" Target="../media/image2.emf"/><Relationship Id="rId7" Type="http://schemas.openxmlformats.org/officeDocument/2006/relationships/image" Target="../media/image4.emf"/><Relationship Id="rId12" Type="http://schemas.openxmlformats.org/officeDocument/2006/relationships/hyperlink" Target="https://ok.ru/digital.september" TargetMode="External"/><Relationship Id="rId17" Type="http://schemas.openxmlformats.org/officeDocument/2006/relationships/image" Target="../media/image9.emf"/><Relationship Id="rId2" Type="http://schemas.openxmlformats.org/officeDocument/2006/relationships/hyperlink" Target="https://edu.1sept.ru/" TargetMode="External"/><Relationship Id="rId16" Type="http://schemas.openxmlformats.org/officeDocument/2006/relationships/hyperlink" Target="https://www.youtube.com/user/PervoeSentyabrya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1sept.ru/" TargetMode="External"/><Relationship Id="rId11" Type="http://schemas.openxmlformats.org/officeDocument/2006/relationships/image" Target="../media/image6.emf"/><Relationship Id="rId5" Type="http://schemas.openxmlformats.org/officeDocument/2006/relationships/image" Target="../media/image3.emf"/><Relationship Id="rId15" Type="http://schemas.openxmlformats.org/officeDocument/2006/relationships/image" Target="../media/image8.emf"/><Relationship Id="rId10" Type="http://schemas.openxmlformats.org/officeDocument/2006/relationships/hyperlink" Target="https://ds.1sept.ru/" TargetMode="External"/><Relationship Id="rId4" Type="http://schemas.openxmlformats.org/officeDocument/2006/relationships/hyperlink" Target="https://video.1sept.ru/" TargetMode="External"/><Relationship Id="rId9" Type="http://schemas.openxmlformats.org/officeDocument/2006/relationships/image" Target="../media/image5.emf"/><Relationship Id="rId14" Type="http://schemas.openxmlformats.org/officeDocument/2006/relationships/hyperlink" Target="https://vk.com/digital.september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65217479" name="TextBox 1665217478"/>
          <p:cNvSpPr txBox="1"/>
          <p:nvPr/>
        </p:nvSpPr>
        <p:spPr bwMode="auto">
          <a:xfrm>
            <a:off x="1010622" y="628648"/>
            <a:ext cx="6864120" cy="345951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defRPr/>
            </a:pPr>
            <a:r>
              <a:rPr sz="2600" b="1" dirty="0">
                <a:latin typeface="Noto Sans KR"/>
                <a:cs typeface="Noto Sans KR"/>
              </a:rPr>
              <a:t>ПЕДАГОГИЧЕСКИЙ КОУЧИНГ: </a:t>
            </a:r>
          </a:p>
          <a:p>
            <a:pPr algn="ctr">
              <a:defRPr/>
            </a:pPr>
            <a:endParaRPr sz="2600" b="1" dirty="0">
              <a:latin typeface="Noto Sans KR"/>
              <a:cs typeface="Noto Sans KR"/>
            </a:endParaRPr>
          </a:p>
          <a:p>
            <a:pPr algn="ctr">
              <a:defRPr/>
            </a:pPr>
            <a:r>
              <a:rPr sz="2600" b="1" dirty="0">
                <a:latin typeface="Noto Sans KR"/>
                <a:cs typeface="Noto Sans KR"/>
              </a:rPr>
              <a:t>ОСОБЕННОСТИ ОРГАНИЗАЦИИ УЧЕБНОГО ПРОЦЕССА ДЛЯ ЭФФЕКТИВНОГО ОБУЧЕНИЯ И РАСКРЫТИЯ ПОТЕНЦИАЛА УЧЕНИКА НА 100%</a:t>
            </a:r>
            <a:endParaRPr sz="2800" b="1" dirty="0">
              <a:latin typeface="Noto Sans KR"/>
              <a:cs typeface="Noto Sans KR"/>
            </a:endParaRPr>
          </a:p>
          <a:p>
            <a:pPr algn="ctr">
              <a:defRPr/>
            </a:pPr>
            <a:endParaRPr sz="1300" dirty="0">
              <a:latin typeface="Times New Roman"/>
              <a:cs typeface="Times New Roman"/>
            </a:endParaRPr>
          </a:p>
          <a:p>
            <a:pPr algn="ctr">
              <a:defRPr/>
            </a:pPr>
            <a:endParaRPr sz="1300" dirty="0">
              <a:latin typeface="Times New Roman"/>
              <a:cs typeface="Times New Roman"/>
            </a:endParaRPr>
          </a:p>
          <a:p>
            <a:pPr algn="ctr">
              <a:defRPr/>
            </a:pPr>
            <a:endParaRPr sz="13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48236303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6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Коучинговые сессии</a:t>
            </a:r>
            <a:r>
              <a:rPr sz="3600" b="1">
                <a:latin typeface="Noto Sans KR"/>
                <a:cs typeface="Noto Sans KR"/>
              </a:rPr>
              <a:t>: работа с мотивацией</a:t>
            </a:r>
          </a:p>
        </p:txBody>
      </p:sp>
      <p:sp>
        <p:nvSpPr>
          <p:cNvPr id="1731340199" name="Объект 2"/>
          <p:cNvSpPr>
            <a:spLocks noGrp="1"/>
          </p:cNvSpPr>
          <p:nvPr>
            <p:ph idx="1"/>
          </p:nvPr>
        </p:nvSpPr>
        <p:spPr bwMode="auto">
          <a:xfrm>
            <a:off x="457200" y="1552575"/>
            <a:ext cx="5115897" cy="339446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60000" lnSpcReduction="8000"/>
          </a:bodyPr>
          <a:lstStyle/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Как поддерживать глубинную мотивацию учеников и не выгорать самим?</a:t>
            </a:r>
            <a:endParaRPr sz="24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Как эффективно и легко управлять прогрессом ученика?</a:t>
            </a:r>
            <a:endParaRPr sz="24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Как вовремя определить, что у ученика пропала мотивация и не потерять его?</a:t>
            </a:r>
            <a:endParaRPr sz="24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Как помочь ученику найти новую цель изучения предмета, если старая не работает?</a:t>
            </a:r>
            <a:endParaRPr sz="24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Как правильно поддерживать ученика, не опекая его 24/7?</a:t>
            </a:r>
            <a:b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</a:b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24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01585413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541036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Коучинговые сессии</a:t>
            </a:r>
            <a:r>
              <a:rPr sz="3600" b="1">
                <a:latin typeface="Noto Sans KR"/>
                <a:cs typeface="Noto Sans KR"/>
              </a:rPr>
              <a:t>: работа с мотивацией</a:t>
            </a:r>
          </a:p>
        </p:txBody>
      </p:sp>
      <p:sp>
        <p:nvSpPr>
          <p:cNvPr id="465400562" name="Объект 2"/>
          <p:cNvSpPr>
            <a:spLocks noGrp="1"/>
          </p:cNvSpPr>
          <p:nvPr>
            <p:ph idx="1"/>
          </p:nvPr>
        </p:nvSpPr>
        <p:spPr bwMode="auto">
          <a:xfrm>
            <a:off x="457200" y="1552575"/>
            <a:ext cx="5115897" cy="339446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5000" lnSpcReduction="1000"/>
          </a:bodyPr>
          <a:lstStyle/>
          <a:p>
            <a:pPr marL="0" indent="0">
              <a:buFont typeface="Arial"/>
              <a:buNone/>
              <a:defRPr/>
            </a:pPr>
            <a:r>
              <a:rPr sz="1800" b="1" i="0" u="none">
                <a:solidFill>
                  <a:srgbClr val="5F7854"/>
                </a:solidFill>
                <a:latin typeface="Noto Sans KR"/>
                <a:ea typeface="Liberation Sans"/>
                <a:cs typeface="Noto Sans KR"/>
              </a:rPr>
              <a:t>Результат:</a:t>
            </a:r>
            <a:br>
              <a:rPr sz="1800" b="1" i="0" u="none">
                <a:solidFill>
                  <a:srgbClr val="5F7854"/>
                </a:solidFill>
                <a:latin typeface="Noto Sans KR"/>
                <a:ea typeface="Liberation Sans"/>
                <a:cs typeface="Noto Sans KR"/>
              </a:rPr>
            </a:br>
            <a:endParaRPr sz="1800" b="1" i="0" u="none">
              <a:solidFill>
                <a:srgbClr val="5F7854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Научитесь создавать максимально мотивирующие уроки, тратя на это в 2 раза меньше времени.</a:t>
            </a: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12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Поймете, какие механики нужно внедрять в обучение, чтобы повысить лояльность и результативность учеников в 2-3 раза.</a:t>
            </a: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Ценность ваших уроков в конечном итоге приведет к качественному «сарафану» и создаст очередь платежеспособных учеников.</a:t>
            </a: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Научитесь искусно управлять мотивацией учеников, и они будут с радостью ходить на все ваши занятия.</a:t>
            </a: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Обезопасите себя от преждевременного прекращения занятий по инициативе ученика.</a:t>
            </a:r>
            <a:r>
              <a:rPr sz="1200" b="0" i="0" u="none">
                <a:solidFill>
                  <a:srgbClr val="000000"/>
                </a:solidFill>
                <a:latin typeface="Liberation Sans"/>
                <a:ea typeface="Liberation Sans"/>
                <a:cs typeface="Liberation Sans"/>
              </a:rPr>
              <a:t/>
            </a:r>
            <a:br>
              <a:rPr sz="1200" b="0" i="0" u="none">
                <a:solidFill>
                  <a:srgbClr val="000000"/>
                </a:solidFill>
                <a:latin typeface="Liberation Sans"/>
                <a:ea typeface="Liberation Sans"/>
                <a:cs typeface="Liberation Sans"/>
              </a:rPr>
            </a:br>
            <a:endParaRPr sz="1200" b="0" i="0" u="none">
              <a:solidFill>
                <a:srgbClr val="000000"/>
              </a:solidFill>
              <a:latin typeface="Liberation Sans"/>
              <a:ea typeface="Liberation Sans"/>
              <a:cs typeface="Liberatio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735357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6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Коучинговые сессии: работа с блоками и убеждениями ученика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1586510955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7" cy="339446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Как за 1 занятие определить психологические блоки ученика, не становясь для него психотерапевтом?</a:t>
            </a:r>
          </a:p>
          <a:p>
            <a:pPr>
              <a:defRPr/>
            </a:pP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Как преодолеть страхи ученика без мучений для Вас и без напряжения для ученика?</a:t>
            </a: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Как работать с требовательными и «сложными» учениками без нервотрепки?</a:t>
            </a: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Как нейтрализовать негативные убеждения: “У меня нет таланта”, “Я не могу запоминать информацию/формулы/слова...”, “У меня плохо получается ...”</a:t>
            </a:r>
          </a:p>
          <a:p>
            <a:pPr>
              <a:defRPr/>
            </a:pP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Как ускорить прогресс ученика в 2-3 раза просто и эффективно?</a:t>
            </a:r>
            <a:br>
              <a:rPr sz="12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</a:b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9918141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600075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Коучинговые сессии</a:t>
            </a:r>
            <a:r>
              <a:rPr sz="3600" b="1">
                <a:latin typeface="Noto Sans KR"/>
                <a:cs typeface="Noto Sans KR"/>
              </a:rPr>
              <a:t>: </a:t>
            </a:r>
            <a: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  <a:t>работа с блоками и убеждениями ученика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1852497464" name="Объект 2"/>
          <p:cNvSpPr>
            <a:spLocks noGrp="1"/>
          </p:cNvSpPr>
          <p:nvPr>
            <p:ph idx="1"/>
          </p:nvPr>
        </p:nvSpPr>
        <p:spPr bwMode="auto">
          <a:xfrm>
            <a:off x="457199" y="1638299"/>
            <a:ext cx="5115897" cy="3213493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45000" lnSpcReduction="11000"/>
          </a:bodyPr>
          <a:lstStyle/>
          <a:p>
            <a:pPr marL="0" indent="0">
              <a:buFont typeface="Arial"/>
              <a:buNone/>
              <a:defRPr/>
            </a:pPr>
            <a:r>
              <a:rPr lang="ru-RU" sz="2400" b="1" i="0" u="none" strike="noStrike" cap="none" spc="0">
                <a:solidFill>
                  <a:srgbClr val="5F7854"/>
                </a:solidFill>
                <a:latin typeface="Noto Sans KR"/>
                <a:ea typeface="Liberation Sans"/>
                <a:cs typeface="Noto Sans KR"/>
              </a:rPr>
              <a:t>Результат:</a:t>
            </a:r>
            <a:br>
              <a:rPr lang="ru-RU" sz="2400" b="1" i="0" u="none" strike="noStrike" cap="none" spc="0">
                <a:solidFill>
                  <a:srgbClr val="5F7854"/>
                </a:solidFill>
                <a:latin typeface="Noto Sans KR"/>
                <a:ea typeface="Liberation Sans"/>
                <a:cs typeface="Noto Sans KR"/>
              </a:rPr>
            </a:br>
            <a:endParaRPr sz="2400" b="1" i="0" u="none">
              <a:solidFill>
                <a:srgbClr val="5F7854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Перестанете терять учеников из-за языкового барьера и других психологических блоков, не связанных с предметными знаниями.</a:t>
            </a:r>
            <a:endParaRPr lang="ru-RU" sz="2400" b="0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Научитесь безошибочно определять, что действительно стоит за нежеланием или низкой эффективностью изучения предмета.</a:t>
            </a:r>
            <a:endParaRPr lang="ru-RU" sz="2400" b="0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Поймете, как безболезненно для ученика и процесса обучения нейтрализовать негативные убеждения, препятствующие прогрессу.</a:t>
            </a:r>
            <a:endParaRPr lang="ru-RU" sz="2400" b="0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Научитесь грамотно общаться с «проблемными» и «сложными» клиентами, не выгорая и не тратя лишнюю энергию.</a:t>
            </a:r>
            <a:endParaRPr lang="ru-RU" sz="2400" b="0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Получите проверенные на практике инструменты из нейронаук и коучинга, которые повысят эффективность обучения в 2-3 раза</a:t>
            </a:r>
            <a:r>
              <a:rPr>
                <a:latin typeface="Noto Sans KR"/>
                <a:cs typeface="Noto Sans KR"/>
              </a:rPr>
              <a:t>.</a:t>
            </a:r>
            <a:endParaRPr lang="ru-RU" sz="2400" b="0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24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80296571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600075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Коучинговые сессии</a:t>
            </a:r>
            <a:r>
              <a:rPr sz="3600" b="1">
                <a:latin typeface="Noto Sans KR"/>
                <a:cs typeface="Noto Sans KR"/>
              </a:rPr>
              <a:t>: </a:t>
            </a:r>
            <a: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  <a:t>эффективная организация времени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22479625" name="Объект 2"/>
          <p:cNvSpPr>
            <a:spLocks noGrp="1"/>
          </p:cNvSpPr>
          <p:nvPr>
            <p:ph idx="1"/>
          </p:nvPr>
        </p:nvSpPr>
        <p:spPr bwMode="auto">
          <a:xfrm>
            <a:off x="457199" y="1638299"/>
            <a:ext cx="5115897" cy="3213493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Какие бывают психотипы современных учеников и почему преподавателю их обязательно нужно знать ?</a:t>
            </a: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Как сделать так, чтобы ученики больше не перекладывали ответственность за результат только на Вас?</a:t>
            </a: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Как эффективно контролировать самостоятельный прогресс ученика, не опекая его каждую минуту?</a:t>
            </a: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Как без усилий убедить ученика учиться системно вне занятий ?</a:t>
            </a: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Как грамотно организовать свой график, чтобы осталось время на саморазвитие и семью?</a:t>
            </a: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Как научиться бережно относиться к себе?</a:t>
            </a: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78464765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600075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Коучинговые сессии</a:t>
            </a:r>
            <a:r>
              <a:rPr sz="3600" b="1">
                <a:latin typeface="Noto Sans KR"/>
                <a:cs typeface="Noto Sans KR"/>
              </a:rPr>
              <a:t>: </a:t>
            </a:r>
            <a: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  <a:t>эффективная организация времени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663252733" name="Объект 2"/>
          <p:cNvSpPr>
            <a:spLocks noGrp="1"/>
          </p:cNvSpPr>
          <p:nvPr>
            <p:ph idx="1"/>
          </p:nvPr>
        </p:nvSpPr>
        <p:spPr bwMode="auto">
          <a:xfrm>
            <a:off x="457199" y="1638299"/>
            <a:ext cx="5115897" cy="3213493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40000" lnSpcReduction="12000"/>
          </a:bodyPr>
          <a:lstStyle/>
          <a:p>
            <a:pPr marL="0" indent="0">
              <a:buFont typeface="Arial"/>
              <a:buNone/>
              <a:defRPr/>
            </a:pPr>
            <a:r>
              <a:rPr lang="ru-RU" sz="2400" b="1" i="0" u="none" strike="noStrike" cap="none" spc="0">
                <a:solidFill>
                  <a:srgbClr val="5F7854"/>
                </a:solidFill>
                <a:latin typeface="Noto Sans KR"/>
                <a:ea typeface="Liberation Sans"/>
                <a:cs typeface="Noto Sans KR"/>
              </a:rPr>
              <a:t/>
            </a:r>
            <a:br>
              <a:rPr lang="ru-RU" sz="2400" b="1" i="0" u="none" strike="noStrike" cap="none" spc="0">
                <a:solidFill>
                  <a:srgbClr val="5F7854"/>
                </a:solidFill>
                <a:latin typeface="Noto Sans KR"/>
                <a:ea typeface="Liberation Sans"/>
                <a:cs typeface="Noto Sans KR"/>
              </a:rPr>
            </a:br>
            <a:r>
              <a:rPr lang="ru-RU" sz="2400" b="1" i="0" u="none" strike="noStrike" cap="none" spc="0">
                <a:solidFill>
                  <a:srgbClr val="5F7854"/>
                </a:solidFill>
                <a:latin typeface="Noto Sans KR"/>
                <a:ea typeface="Liberation Sans"/>
                <a:cs typeface="Noto Sans KR"/>
              </a:rPr>
              <a:t>Результат:</a:t>
            </a:r>
            <a:br>
              <a:rPr lang="ru-RU" sz="2400" b="1" i="0" u="none" strike="noStrike" cap="none" spc="0">
                <a:solidFill>
                  <a:srgbClr val="5F7854"/>
                </a:solidFill>
                <a:latin typeface="Noto Sans KR"/>
                <a:ea typeface="Liberation Sans"/>
                <a:cs typeface="Noto Sans KR"/>
              </a:rPr>
            </a:br>
            <a:endParaRPr sz="2400" b="1" i="0" u="none">
              <a:solidFill>
                <a:srgbClr val="5F7854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Научитесь безошибочно определять, как ученик воспринимает время, что позволит с первого урока точно выбирать работающие языковые подходы.</a:t>
            </a:r>
          </a:p>
          <a:p>
            <a:pPr marL="0" indent="0">
              <a:buFont typeface="Arial"/>
              <a:buNone/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Поймете, какие механики нужно внедрить в обучение, чтобы ученики брали ответственность за результат обучения на себя.</a:t>
            </a:r>
          </a:p>
          <a:p>
            <a:pPr marL="0" indent="0">
              <a:buFont typeface="Arial"/>
              <a:buNone/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Увеличите поток учеников, которые работают регулярно без постоянного контроля с Вашей стороны.</a:t>
            </a:r>
          </a:p>
          <a:p>
            <a:pPr marL="0" indent="0">
              <a:buFont typeface="Arial"/>
              <a:buNone/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Узнаете, как сопровождать работу ученика вне урока, не вздрагивая от новых сообщений в мессенджере.</a:t>
            </a:r>
          </a:p>
          <a:p>
            <a:pPr marL="0" indent="0">
              <a:buFont typeface="Arial"/>
              <a:buNone/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Овладеете навыками тайм-менеджмента для грамотного распределения своих рабочих задач и уроков.</a:t>
            </a:r>
          </a:p>
          <a:p>
            <a:pPr>
              <a:defRPr/>
            </a:pPr>
            <a:endParaRPr lang="ru-RU" sz="2400" b="0" i="0" u="none" strike="noStrike" cap="none" spc="0">
              <a:solidFill>
                <a:srgbClr val="000000"/>
              </a:solidFill>
              <a:latin typeface="Noto Sans KR"/>
              <a:ea typeface="Liberation Sans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Научитесь находить время на себя, хобби и родных, не теряя в доходе</a:t>
            </a:r>
            <a:r>
              <a:rPr lang="ru-RU" sz="2400" b="1" i="0" u="none" strike="noStrike" cap="none" spc="0">
                <a:solidFill>
                  <a:srgbClr val="5F7854"/>
                </a:solidFill>
                <a:latin typeface="Noto Sans KR"/>
                <a:ea typeface="Liberation Sans"/>
                <a:cs typeface="Noto Sans KR"/>
              </a:rPr>
              <a:t>.</a:t>
            </a:r>
            <a:br>
              <a:rPr lang="ru-RU" sz="2400" b="1" i="0" u="none" strike="noStrike" cap="none" spc="0">
                <a:solidFill>
                  <a:srgbClr val="5F7854"/>
                </a:solidFill>
                <a:latin typeface="Noto Sans KR"/>
                <a:ea typeface="Liberation Sans"/>
                <a:cs typeface="Noto Sans KR"/>
              </a:rPr>
            </a:b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2400" b="1" i="0" u="none">
              <a:solidFill>
                <a:srgbClr val="5F7854"/>
              </a:solidFill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1788901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600075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Коучинговые сессии</a:t>
            </a:r>
            <a:r>
              <a:rPr sz="3600" b="1">
                <a:latin typeface="Noto Sans KR"/>
                <a:cs typeface="Noto Sans KR"/>
              </a:rPr>
              <a:t>: </a:t>
            </a:r>
            <a: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  <a:t>стресс и тревожность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1971699979" name="Объект 2"/>
          <p:cNvSpPr>
            <a:spLocks noGrp="1"/>
          </p:cNvSpPr>
          <p:nvPr>
            <p:ph idx="1"/>
          </p:nvPr>
        </p:nvSpPr>
        <p:spPr bwMode="auto">
          <a:xfrm>
            <a:off x="457199" y="1638299"/>
            <a:ext cx="5115897" cy="3213493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5000" lnSpcReduction="1000"/>
          </a:bodyPr>
          <a:lstStyle/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Что такое эмоциональный интеллект ученика и зачем о нем знать преподавателю иностранного языка?</a:t>
            </a: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Как сделать так, чтобы ученик на каждом уроке работал увлеченно и с охотой?</a:t>
            </a: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Как сделать так, чтобы неуверенность и страхи ученика не мешали изучать язык?</a:t>
            </a: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Как не давать ученику садиться Вам на голову, но при этом оставаться с ним в прекрасных отношениях?</a:t>
            </a: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Как преподавателю преодолеть эмоциональное выгорание?</a:t>
            </a:r>
            <a:br>
              <a:rPr sz="12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</a:b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lang="ru-RU" sz="2400" b="1" i="0" u="none" strike="noStrike" cap="none" spc="0">
                <a:solidFill>
                  <a:srgbClr val="5F7854"/>
                </a:solidFill>
                <a:latin typeface="Noto Sans KR"/>
                <a:ea typeface="Liberation Sans"/>
                <a:cs typeface="Noto Sans KR"/>
              </a:rPr>
              <a:t/>
            </a:r>
            <a:br>
              <a:rPr lang="ru-RU" sz="2400" b="1" i="0" u="none" strike="noStrike" cap="none" spc="0">
                <a:solidFill>
                  <a:srgbClr val="5F7854"/>
                </a:solidFill>
                <a:latin typeface="Noto Sans KR"/>
                <a:ea typeface="Liberation Sans"/>
                <a:cs typeface="Noto Sans KR"/>
              </a:rPr>
            </a:br>
            <a:endParaRPr sz="2400" b="1" i="0" u="none">
              <a:solidFill>
                <a:srgbClr val="5F7854"/>
              </a:solidFill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08711131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600075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Коучинговые сессии</a:t>
            </a:r>
            <a:r>
              <a:rPr sz="3600" b="1">
                <a:latin typeface="Noto Sans KR"/>
                <a:cs typeface="Noto Sans KR"/>
              </a:rPr>
              <a:t>: стресс и тревожность</a:t>
            </a:r>
          </a:p>
        </p:txBody>
      </p:sp>
      <p:sp>
        <p:nvSpPr>
          <p:cNvPr id="1105297545" name="Объект 2"/>
          <p:cNvSpPr>
            <a:spLocks noGrp="1"/>
          </p:cNvSpPr>
          <p:nvPr>
            <p:ph idx="1"/>
          </p:nvPr>
        </p:nvSpPr>
        <p:spPr bwMode="auto">
          <a:xfrm>
            <a:off x="457199" y="1638299"/>
            <a:ext cx="5115897" cy="3213493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45000" lnSpcReduction="11000"/>
          </a:bodyPr>
          <a:lstStyle/>
          <a:p>
            <a:pPr marL="0" indent="0">
              <a:buFont typeface="Arial"/>
              <a:buNone/>
              <a:defRPr/>
            </a:pPr>
            <a:r>
              <a:rPr lang="ru-RU" sz="2400" b="1" i="0" u="none" strike="noStrike" cap="none" spc="0">
                <a:solidFill>
                  <a:srgbClr val="5F7854"/>
                </a:solidFill>
                <a:latin typeface="Noto Sans KR"/>
                <a:ea typeface="Liberation Sans"/>
                <a:cs typeface="Noto Sans KR"/>
              </a:rPr>
              <a:t>Результат:</a:t>
            </a:r>
            <a:br>
              <a:rPr lang="ru-RU" sz="2400" b="1" i="0" u="none" strike="noStrike" cap="none" spc="0">
                <a:solidFill>
                  <a:srgbClr val="5F7854"/>
                </a:solidFill>
                <a:latin typeface="Noto Sans KR"/>
                <a:ea typeface="Liberation Sans"/>
                <a:cs typeface="Noto Sans KR"/>
              </a:rPr>
            </a:br>
            <a:endParaRPr sz="2400" b="1" i="0" u="none">
              <a:solidFill>
                <a:srgbClr val="5F7854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Овладеете техниками по развитию эмоционального интеллекта для повышения уровня вовлеченности на уроке в 3-5 раз.</a:t>
            </a:r>
          </a:p>
          <a:p>
            <a:pPr marL="0" indent="0">
              <a:buFont typeface="Arial"/>
              <a:buNone/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Научитесь результативным техникам работы со страхами и неуверенностью ученика перед языком и на экзамене.</a:t>
            </a:r>
          </a:p>
          <a:p>
            <a:pPr marL="0" indent="0">
              <a:buFont typeface="Arial"/>
              <a:buNone/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Начнете управлять эмоциями на уроке, что повысит эффективность обучения в 2-3 раза.</a:t>
            </a:r>
          </a:p>
          <a:p>
            <a:pPr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Построите доверительные взаимоотношения с учениками без нарушения ваших личных границ.</a:t>
            </a:r>
          </a:p>
          <a:p>
            <a:pPr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Научитесь договариваться с кем угодно о чем угодно на выгодных для Вас условиях.</a:t>
            </a:r>
          </a:p>
          <a:p>
            <a:pPr marL="0" indent="0">
              <a:buFont typeface="Arial"/>
              <a:buNone/>
              <a:defRPr/>
            </a:pPr>
            <a:endParaRPr sz="24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Овладеете эффективными инструментами диагностики и скорой самопомощи при эмоциональном выгорании.</a:t>
            </a:r>
            <a:b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</a:br>
            <a:r>
              <a:rPr lang="ru-RU" sz="2400" b="1" i="0" u="none" strike="noStrike" cap="none" spc="0">
                <a:solidFill>
                  <a:srgbClr val="5F7854"/>
                </a:solidFill>
                <a:latin typeface="Noto Sans KR"/>
                <a:ea typeface="Liberation Sans"/>
                <a:cs typeface="Noto Sans KR"/>
              </a:rPr>
              <a:t/>
            </a:r>
            <a:br>
              <a:rPr lang="ru-RU" sz="2400" b="1" i="0" u="none" strike="noStrike" cap="none" spc="0">
                <a:solidFill>
                  <a:srgbClr val="5F7854"/>
                </a:solidFill>
                <a:latin typeface="Noto Sans KR"/>
                <a:ea typeface="Liberation Sans"/>
                <a:cs typeface="Noto Sans KR"/>
              </a:rPr>
            </a:br>
            <a:endParaRPr sz="2400" b="0" i="0" u="none">
              <a:solidFill>
                <a:srgbClr val="000000"/>
              </a:solidFill>
              <a:latin typeface="Liberation Sans"/>
              <a:ea typeface="Liberation Sans"/>
              <a:cs typeface="Liberatio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4954993" name="Заголовок 1"/>
          <p:cNvSpPr>
            <a:spLocks noGrp="1"/>
          </p:cNvSpPr>
          <p:nvPr>
            <p:ph type="title"/>
          </p:nvPr>
        </p:nvSpPr>
        <p:spPr bwMode="auto">
          <a:xfrm>
            <a:off x="390524" y="464837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algn="l">
              <a:defRPr/>
            </a:pPr>
            <a:r>
              <a:rPr lang="ru-RU" sz="2600" b="1" i="0" u="none" strike="noStrike" cap="none" spc="0">
                <a:solidFill>
                  <a:srgbClr val="000000"/>
                </a:solidFill>
                <a:latin typeface="Noto Sans KR"/>
                <a:ea typeface="Noto Sans KR"/>
                <a:cs typeface="Noto Sans KR"/>
              </a:rPr>
              <a:t>Коучинговая беседа в работе с тревожностью ученика в связи с экзаменом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1871725386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9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0" indent="0">
              <a:buFont typeface="Arial"/>
              <a:buNone/>
              <a:defRPr/>
            </a:pPr>
            <a:endParaRPr sz="2000" b="1"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sz="2000" b="1">
                <a:latin typeface="Noto Sans KR"/>
                <a:cs typeface="Noto Sans KR"/>
              </a:rPr>
              <a:t>Тревожность - </a:t>
            </a:r>
          </a:p>
          <a:p>
            <a:pPr marL="0" indent="0">
              <a:buFont typeface="Arial"/>
              <a:buNone/>
              <a:defRPr/>
            </a:pPr>
            <a:endParaRPr sz="2000" b="1">
              <a:latin typeface="Noto Sans KR"/>
              <a:cs typeface="Noto Sans KR"/>
            </a:endParaRPr>
          </a:p>
          <a:p>
            <a:pPr>
              <a:defRPr/>
            </a:pPr>
            <a:r>
              <a:rPr sz="1400" b="0" i="0" u="none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индивидуально-психологическая особенность, которая проявляется в переживании эмоционального дискомфорта,</a:t>
            </a:r>
            <a:endParaRPr sz="1400" b="0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1400" b="0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400" b="0" i="0" u="none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ощущается как напряжение, озабоченность, невозможность принятия решения, как чувство неопределенности, грозящей неудачи и т.п.</a:t>
            </a:r>
            <a:br>
              <a:rPr sz="1400" b="0" i="0" u="none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</a:br>
            <a:endParaRPr sz="1400" b="0" i="0" u="none">
              <a:solidFill>
                <a:schemeClr val="tx1"/>
              </a:solidFill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95837636" name="Заголовок 1"/>
          <p:cNvSpPr>
            <a:spLocks noGrp="1"/>
          </p:cNvSpPr>
          <p:nvPr>
            <p:ph type="title"/>
          </p:nvPr>
        </p:nvSpPr>
        <p:spPr bwMode="auto">
          <a:xfrm>
            <a:off x="390524" y="464837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algn="l">
              <a:defRPr/>
            </a:pPr>
            <a:r>
              <a:rPr lang="ru-RU" sz="2600" b="1" i="0" u="none" strike="noStrike" cap="none" spc="0">
                <a:solidFill>
                  <a:srgbClr val="000000"/>
                </a:solidFill>
                <a:latin typeface="Noto Sans KR"/>
                <a:ea typeface="Noto Sans KR"/>
                <a:cs typeface="Noto Sans KR"/>
              </a:rPr>
              <a:t>Коучинговая беседа в работе с тревожностью ученика в связи с экзаменом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1443089725" name=" 1443089724"/>
          <p:cNvSpPr/>
          <p:nvPr/>
        </p:nvSpPr>
        <p:spPr bwMode="auto">
          <a:xfrm>
            <a:off x="4444560" y="2480309"/>
            <a:ext cx="254916" cy="274356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</a:p>
        </p:txBody>
      </p:sp>
      <p:graphicFrame>
        <p:nvGraphicFramePr>
          <p:cNvPr id="305558277" name="Таблица 305558276"/>
          <p:cNvGraphicFramePr>
            <a:graphicFrameLocks/>
          </p:cNvGraphicFramePr>
          <p:nvPr/>
        </p:nvGraphicFramePr>
        <p:xfrm>
          <a:off x="485774" y="1642022"/>
          <a:ext cx="4277699" cy="2453800"/>
        </p:xfrm>
        <a:graphic>
          <a:graphicData uri="http://schemas.openxmlformats.org/drawingml/2006/table">
            <a:tbl>
              <a:tblPr firstRow="1" firstCol="1" bandRow="1"/>
              <a:tblGrid>
                <a:gridCol w="4277699"/>
              </a:tblGrid>
              <a:tr h="562950"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  <a:defRPr/>
                      </a:pPr>
                      <a:r>
                        <a:rPr lang="ru-RU" sz="1800" b="1" i="0" u="none" strike="noStrike" cap="none" spc="0">
                          <a:solidFill>
                            <a:schemeClr val="tx1"/>
                          </a:solidFill>
                          <a:latin typeface="Noto Sans KR"/>
                          <a:ea typeface="Arial"/>
                          <a:cs typeface="Noto Sans KR"/>
                        </a:rPr>
                        <a:t>Причины</a:t>
                      </a:r>
                      <a:endParaRPr sz="1800" b="1">
                        <a:latin typeface="Noto Sans KR"/>
                        <a:cs typeface="Noto Sans KR"/>
                      </a:endParaRPr>
                    </a:p>
                  </a:txBody>
                  <a:tcPr marL="95249" marR="95249" marT="95249" marB="95249">
                    <a:lnL w="9524" algn="ctr"/>
                    <a:lnR w="9524" algn="ctr"/>
                    <a:lnT w="9524" algn="ctr"/>
                    <a:lnB w="9524" algn="ctr"/>
                  </a:tcPr>
                </a:tc>
              </a:tr>
              <a:tr h="535385">
                <a:tc>
                  <a:txBody>
                    <a:bodyPr/>
                    <a:lstStyle/>
                    <a:p>
                      <a:pPr marL="239821" indent="-239821">
                        <a:buFont typeface="Arial"/>
                        <a:buChar char="•"/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Noto Sans KR"/>
                          <a:ea typeface="Liberation Sans"/>
                          <a:cs typeface="Noto Sans KR"/>
                        </a:rPr>
                        <a:t>Объективный уровень подготовки</a:t>
                      </a:r>
                      <a:br>
                        <a:rPr sz="1400" b="0" i="0" u="none">
                          <a:solidFill>
                            <a:srgbClr val="000000"/>
                          </a:solidFill>
                          <a:latin typeface="Noto Sans KR"/>
                          <a:ea typeface="Liberation Sans"/>
                          <a:cs typeface="Noto Sans KR"/>
                        </a:rPr>
                      </a:br>
                      <a:endParaRPr sz="1400" b="0" i="0" u="none">
                        <a:solidFill>
                          <a:srgbClr val="000000"/>
                        </a:solidFill>
                        <a:latin typeface="Noto Sans KR"/>
                        <a:cs typeface="Noto Sans KR"/>
                      </a:endParaRPr>
                    </a:p>
                  </a:txBody>
                  <a:tcPr marL="95249" marR="95249" marT="95249" marB="95249">
                    <a:lnL w="9524" algn="ctr"/>
                    <a:lnR w="9524" algn="ctr"/>
                    <a:lnT w="9524" algn="ctr"/>
                    <a:lnB w="9524" algn="ctr"/>
                  </a:tcPr>
                </a:tc>
              </a:tr>
              <a:tr h="656414">
                <a:tc>
                  <a:txBody>
                    <a:bodyPr/>
                    <a:lstStyle/>
                    <a:p>
                      <a:pPr marL="239821" indent="-239821">
                        <a:buFont typeface="Arial"/>
                        <a:buChar char="•"/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Noto Sans KR"/>
                          <a:ea typeface="Liberation Sans"/>
                          <a:cs typeface="Noto Sans KR"/>
                        </a:rPr>
                        <a:t>Индивидуальные особенности ученика</a:t>
                      </a:r>
                      <a:endParaRPr sz="1400" b="0" i="0" u="none">
                        <a:solidFill>
                          <a:srgbClr val="000000"/>
                        </a:solidFill>
                        <a:latin typeface="Noto Sans KR"/>
                        <a:cs typeface="Noto Sans KR"/>
                      </a:endParaRPr>
                    </a:p>
                  </a:txBody>
                  <a:tcPr marL="95249" marR="95249" marT="95249" marB="95249">
                    <a:lnL w="9524" algn="ctr"/>
                    <a:lnR w="9524" algn="ctr"/>
                    <a:lnT w="9524" algn="ctr"/>
                    <a:lnB w="9524" algn="ctr"/>
                  </a:tcPr>
                </a:tc>
              </a:tr>
              <a:tr h="513204">
                <a:tc>
                  <a:txBody>
                    <a:bodyPr/>
                    <a:lstStyle/>
                    <a:p>
                      <a:pPr marL="239821" indent="-239821">
                        <a:buFont typeface="Arial"/>
                        <a:buChar char="•"/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Noto Sans KR"/>
                          <a:ea typeface="Liberation Sans"/>
                          <a:cs typeface="Noto Sans KR"/>
                        </a:rPr>
                        <a:t>Особенности ситуации общения</a:t>
                      </a:r>
                      <a:br>
                        <a:rPr sz="1400" b="0" i="0" u="none">
                          <a:solidFill>
                            <a:srgbClr val="000000"/>
                          </a:solidFill>
                          <a:latin typeface="Noto Sans KR"/>
                          <a:ea typeface="Liberation Sans"/>
                          <a:cs typeface="Noto Sans KR"/>
                        </a:rPr>
                      </a:br>
                      <a:endParaRPr sz="1400" b="0" i="0" u="none">
                        <a:solidFill>
                          <a:srgbClr val="000000"/>
                        </a:solidFill>
                        <a:latin typeface="Noto Sans KR"/>
                        <a:cs typeface="Noto Sans KR"/>
                      </a:endParaRPr>
                    </a:p>
                  </a:txBody>
                  <a:tcPr marL="95249" marR="95249" marT="95249" marB="95249">
                    <a:lnL w="9524" algn="ctr"/>
                    <a:lnR w="9524" algn="ctr"/>
                    <a:lnT w="9524" algn="ctr"/>
                    <a:lnB w="9524" algn="ctr"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89913912" name="TextBox 1489913911"/>
          <p:cNvSpPr txBox="1"/>
          <p:nvPr/>
        </p:nvSpPr>
        <p:spPr bwMode="auto">
          <a:xfrm>
            <a:off x="1058248" y="1657348"/>
            <a:ext cx="6860916" cy="45723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defRPr/>
            </a:pPr>
            <a:r>
              <a:rPr sz="2400" b="1">
                <a:latin typeface="Noto Sans KR"/>
                <a:cs typeface="Noto Sans KR"/>
              </a:rPr>
              <a:t>Я ОЧЕНЬ РАДА ВАС ВИДЕТЬ!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68650601" name="Заголовок 1"/>
          <p:cNvSpPr>
            <a:spLocks noGrp="1"/>
          </p:cNvSpPr>
          <p:nvPr>
            <p:ph type="title"/>
          </p:nvPr>
        </p:nvSpPr>
        <p:spPr bwMode="auto">
          <a:xfrm>
            <a:off x="390524" y="464837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algn="l">
              <a:defRPr/>
            </a:pPr>
            <a:r>
              <a:rPr lang="ru-RU" sz="2600" b="1" i="0" u="none" strike="noStrike" cap="none" spc="0">
                <a:solidFill>
                  <a:srgbClr val="000000"/>
                </a:solidFill>
                <a:latin typeface="Noto Sans KR"/>
                <a:ea typeface="Noto Sans KR"/>
                <a:cs typeface="Noto Sans KR"/>
              </a:rPr>
              <a:t>Коучинговая беседа в работе с тревожностью ученика в связи с экзаменом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1270703968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8" cy="33944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0" indent="0">
              <a:buFont typeface="Arial"/>
              <a:buNone/>
              <a:defRPr/>
            </a:pPr>
            <a:endParaRPr>
              <a:solidFill>
                <a:schemeClr val="tx1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sz="2000" b="1">
                <a:solidFill>
                  <a:schemeClr val="tx1"/>
                </a:solidFill>
                <a:latin typeface="Noto Sans KR"/>
                <a:cs typeface="Noto Sans KR"/>
              </a:rPr>
              <a:t>Золотые правила!</a:t>
            </a:r>
          </a:p>
          <a:p>
            <a:pPr marL="0" indent="0">
              <a:buFont typeface="Arial"/>
              <a:buNone/>
              <a:defRPr/>
            </a:pPr>
            <a:endParaRPr sz="2000" b="1">
              <a:solidFill>
                <a:schemeClr val="tx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400" b="0" i="0" u="none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Не спасайте ученика!</a:t>
            </a:r>
          </a:p>
          <a:p>
            <a:pPr marL="0" indent="0">
              <a:buFont typeface="Arial"/>
              <a:buNone/>
              <a:defRPr/>
            </a:pPr>
            <a:endParaRPr sz="1400" b="0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400" b="0" i="0" u="none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Не додумывайте за него!</a:t>
            </a:r>
          </a:p>
          <a:p>
            <a:pPr marL="0" indent="0">
              <a:buFont typeface="Arial"/>
              <a:buNone/>
              <a:defRPr/>
            </a:pPr>
            <a:endParaRPr sz="1400" b="0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400" b="0" i="0" u="none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Спрашивайте!</a:t>
            </a:r>
            <a:endParaRPr sz="1400" b="0" i="0" u="none">
              <a:solidFill>
                <a:schemeClr val="tx1"/>
              </a:solidFill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63694823" name="Заголовок 1"/>
          <p:cNvSpPr>
            <a:spLocks noGrp="1"/>
          </p:cNvSpPr>
          <p:nvPr>
            <p:ph type="title"/>
          </p:nvPr>
        </p:nvSpPr>
        <p:spPr bwMode="auto">
          <a:xfrm>
            <a:off x="390524" y="464837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algn="l">
              <a:defRPr/>
            </a:pPr>
            <a:r>
              <a:rPr lang="ru-RU" sz="2600" b="1" i="0" u="none" strike="noStrike" cap="none" spc="0">
                <a:solidFill>
                  <a:srgbClr val="000000"/>
                </a:solidFill>
                <a:latin typeface="Noto Sans KR"/>
                <a:ea typeface="Noto Sans KR"/>
                <a:cs typeface="Noto Sans KR"/>
              </a:rPr>
              <a:t>Коучинговая беседа в работе с тревожностью ученика в связи с экзаменом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284318492" name="Объект 2"/>
          <p:cNvSpPr>
            <a:spLocks noGrp="1"/>
          </p:cNvSpPr>
          <p:nvPr>
            <p:ph idx="1"/>
          </p:nvPr>
        </p:nvSpPr>
        <p:spPr bwMode="auto">
          <a:xfrm>
            <a:off x="457199" y="1819274"/>
            <a:ext cx="5115898" cy="303251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0" indent="0">
              <a:buFont typeface="Arial"/>
              <a:buNone/>
              <a:defRPr/>
            </a:pPr>
            <a:r>
              <a:rPr sz="2000" b="1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Единого и правильного ответа нет!</a:t>
            </a:r>
            <a:endParaRPr sz="2000"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2000">
              <a:latin typeface="Noto Sans KR"/>
              <a:cs typeface="Noto Sans KR"/>
            </a:endParaRPr>
          </a:p>
          <a:p>
            <a:pPr>
              <a:defRPr/>
            </a:pPr>
            <a:r>
              <a:rPr sz="1400" b="0" i="0" u="none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Какие именно эмоции испытывает ваш ученик?</a:t>
            </a:r>
          </a:p>
          <a:p>
            <a:pPr marL="0" indent="0">
              <a:buFont typeface="Arial"/>
              <a:buNone/>
              <a:defRPr/>
            </a:pPr>
            <a:endParaRPr sz="1400" b="0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400" b="0" i="0" u="none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В каких ситуациях? Каковы причины?</a:t>
            </a:r>
          </a:p>
          <a:p>
            <a:pPr marL="0" indent="0">
              <a:buFont typeface="Arial"/>
              <a:buNone/>
              <a:defRPr/>
            </a:pPr>
            <a:endParaRPr sz="1400" b="0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400" b="0" i="0" u="none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Что является пусковым механизмом?</a:t>
            </a:r>
          </a:p>
          <a:p>
            <a:pPr marL="0" indent="0">
              <a:buFont typeface="Arial"/>
              <a:buNone/>
              <a:defRPr/>
            </a:pPr>
            <a:endParaRPr sz="1400" b="0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400" b="0" i="0" u="none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Что поможет ученику справиться с этим эмоциональным состоянием?</a:t>
            </a:r>
            <a:endParaRPr sz="1400" b="0" i="0" u="none">
              <a:solidFill>
                <a:schemeClr val="tx1"/>
              </a:solidFill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81224105" name="Заголовок 1"/>
          <p:cNvSpPr>
            <a:spLocks noGrp="1"/>
          </p:cNvSpPr>
          <p:nvPr>
            <p:ph type="title"/>
          </p:nvPr>
        </p:nvSpPr>
        <p:spPr bwMode="auto">
          <a:xfrm>
            <a:off x="390524" y="464837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algn="l">
              <a:defRPr/>
            </a:pPr>
            <a:r>
              <a:rPr lang="ru-RU" sz="2600" b="1" i="0" u="none" strike="noStrike" cap="none" spc="0">
                <a:solidFill>
                  <a:srgbClr val="000000"/>
                </a:solidFill>
                <a:latin typeface="Noto Sans KR"/>
                <a:ea typeface="Noto Sans KR"/>
                <a:cs typeface="Noto Sans KR"/>
              </a:rPr>
              <a:t>Коучинговая беседа в работе с тревожностью ученика в связи с экзаменом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87092815" name="Объект 2"/>
          <p:cNvSpPr>
            <a:spLocks noGrp="1"/>
          </p:cNvSpPr>
          <p:nvPr>
            <p:ph idx="1"/>
          </p:nvPr>
        </p:nvSpPr>
        <p:spPr bwMode="auto">
          <a:xfrm>
            <a:off x="457200" y="1381124"/>
            <a:ext cx="5115898" cy="33944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5000" lnSpcReduction="1000"/>
          </a:bodyPr>
          <a:lstStyle/>
          <a:p>
            <a:pPr marL="0" indent="0">
              <a:buFont typeface="Arial"/>
              <a:buNone/>
              <a:defRPr/>
            </a:pPr>
            <a:r>
              <a:rPr sz="2000" b="1" i="0" u="none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Кейс: ученица 9 класс, международный экзамен</a:t>
            </a:r>
            <a:endParaRPr sz="2000" b="1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1400" b="1" i="0" u="none">
              <a:solidFill>
                <a:schemeClr val="tx1"/>
              </a:solidFill>
              <a:latin typeface="Noto Sans KR"/>
              <a:ea typeface="Liberation Sans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sz="1400" b="1" i="0" u="none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Какие именно эмоции испытывает ваш ученик?</a:t>
            </a:r>
          </a:p>
          <a:p>
            <a:pPr marL="0" indent="0">
              <a:buFont typeface="Arial"/>
              <a:buNone/>
              <a:defRPr/>
            </a:pPr>
            <a:r>
              <a:rPr sz="1400" b="0" i="0" u="none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	Беспокойство и раздражение</a:t>
            </a:r>
            <a:br>
              <a:rPr sz="1400" b="0" i="0" u="none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</a:br>
            <a:endParaRPr sz="1400" b="0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sz="1400" b="1" i="0" u="none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В каких ситуациях? Каковы причины?</a:t>
            </a:r>
            <a:endParaRPr sz="1400" b="1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sz="1400" b="0" i="0" u="none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	“Неправильная” поза на устном экзамене</a:t>
            </a:r>
            <a:br>
              <a:rPr sz="1400" b="0" i="0" u="none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</a:br>
            <a:endParaRPr sz="1400" b="0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sz="1400" b="1" i="0" u="none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Что является пусковым механизмом?</a:t>
            </a:r>
            <a:endParaRPr sz="1400" b="1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sz="1400" b="0" i="0" u="none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	Видео из YouTube, взгляд экзаменатора</a:t>
            </a:r>
            <a:br>
              <a:rPr sz="1400" b="0" i="0" u="none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</a:br>
            <a:endParaRPr sz="1400" b="0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sz="1400" b="1" i="0" u="none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Что поможет ученику справиться с этим эмоциональным состоянием?</a:t>
            </a:r>
            <a:endParaRPr sz="1400" b="1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sz="1400" b="0" i="0" u="none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	Знание правил оценивания, подбор 	“нейтральной” позы</a:t>
            </a:r>
            <a:endParaRPr>
              <a:solidFill>
                <a:schemeClr val="tx1"/>
              </a:solidFill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81231117" name="Заголовок 1"/>
          <p:cNvSpPr>
            <a:spLocks noGrp="1"/>
          </p:cNvSpPr>
          <p:nvPr>
            <p:ph type="title"/>
          </p:nvPr>
        </p:nvSpPr>
        <p:spPr bwMode="auto">
          <a:xfrm>
            <a:off x="390524" y="464837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algn="l">
              <a:defRPr/>
            </a:pPr>
            <a:r>
              <a:rPr lang="ru-RU" sz="2600" b="1" i="0" u="none" strike="noStrike" cap="none" spc="0">
                <a:solidFill>
                  <a:srgbClr val="000000"/>
                </a:solidFill>
                <a:latin typeface="Noto Sans KR"/>
                <a:ea typeface="Noto Sans KR"/>
                <a:cs typeface="Noto Sans KR"/>
              </a:rPr>
              <a:t>Коучинговая беседа в работе с тревожностью ученика в связи с экзаменом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434846668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8" cy="33944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0" indent="0">
              <a:buFont typeface="Arial"/>
              <a:buNone/>
              <a:defRPr/>
            </a:pPr>
            <a:r>
              <a:rPr sz="1400" b="0" i="0" u="none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К. - Какие эмоции ты обычно испытываешь, когда сдаешь экзамены?</a:t>
            </a:r>
          </a:p>
          <a:p>
            <a:pPr marL="0" indent="0">
              <a:buFont typeface="Arial"/>
              <a:buNone/>
              <a:defRPr/>
            </a:pPr>
            <a:endParaRPr sz="1400" b="0" i="0" u="none">
              <a:solidFill>
                <a:schemeClr val="tx1"/>
              </a:solidFill>
              <a:latin typeface="Noto Sans KR"/>
              <a:ea typeface="Liberation Sans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sz="1400" b="0" i="0" u="none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А. - Не знаю, наверное, боюсь.</a:t>
            </a:r>
          </a:p>
          <a:p>
            <a:pPr marL="0" indent="0">
              <a:buFont typeface="Arial"/>
              <a:buNone/>
              <a:defRPr/>
            </a:pPr>
            <a:endParaRPr sz="1400" b="0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sz="1400" b="0" i="0" u="none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К. - Страх -  это общее название группы эмоций. Она включает: опасение, беспокойство, страх, тревогу, панику, ужас, недовольство, раздражение, досаду, гнев, ненависть, ярость, расстройство, грусть, печаль, уныние, тоску, апатию, горе. Давай исследуем твои эмоции и выявим те из них, которые тебя действительно беспокоят.</a:t>
            </a:r>
            <a:endParaRPr sz="1400" b="0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sz="1400" b="0" i="0" u="none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…</a:t>
            </a:r>
            <a:endParaRPr sz="1400" b="0" i="0" u="none">
              <a:solidFill>
                <a:schemeClr val="tx1"/>
              </a:solidFill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57445850" name="Заголовок 1"/>
          <p:cNvSpPr>
            <a:spLocks noGrp="1"/>
          </p:cNvSpPr>
          <p:nvPr>
            <p:ph type="title"/>
          </p:nvPr>
        </p:nvSpPr>
        <p:spPr bwMode="auto">
          <a:xfrm>
            <a:off x="390524" y="464837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algn="l">
              <a:defRPr/>
            </a:pPr>
            <a:r>
              <a:rPr lang="ru-RU" sz="2600" b="1" i="0" u="none" strike="noStrike" cap="none" spc="0">
                <a:solidFill>
                  <a:srgbClr val="000000"/>
                </a:solidFill>
                <a:latin typeface="Noto Sans KR"/>
                <a:ea typeface="Noto Sans KR"/>
                <a:cs typeface="Noto Sans KR"/>
              </a:rPr>
              <a:t>Коучинговая беседа в работе с тревожностью ученика в связи с экзаменом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1152178887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8" cy="33944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5000" lnSpcReduction="1000"/>
          </a:bodyPr>
          <a:lstStyle/>
          <a:p>
            <a:pPr marL="0" indent="0">
              <a:buFont typeface="Arial"/>
              <a:buNone/>
              <a:defRPr/>
            </a:pPr>
            <a:r>
              <a:rPr lang="ru-RU" sz="1800" b="0" i="0" u="none" strike="noStrike" cap="none" spc="0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К. - Какие эмоции ты бы в идеале хотела испытывать на предстоящем  экзамене?</a:t>
            </a:r>
            <a:endParaRPr sz="18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1800" b="0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lang="ru-RU" sz="1800" b="0" i="0" u="none" strike="noStrike" cap="none" spc="0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А. - Спокойствие, радость, удовольствие.</a:t>
            </a:r>
            <a:endParaRPr sz="18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1800" b="0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lang="ru-RU" sz="1800" b="0" i="0" u="none" strike="noStrike" cap="none" spc="0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К. - Что тебе поможет помочь испытать именно такие эмоции когда ты будешь сдавать экзамен в следующий четверг?</a:t>
            </a:r>
            <a:endParaRPr sz="18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1800" b="0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lang="ru-RU" sz="1800" b="0" i="0" u="none" strike="noStrike" cap="none" spc="0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А. - Не знаю.</a:t>
            </a:r>
            <a:endParaRPr sz="18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1800" b="0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11182108" name="Заголовок 1"/>
          <p:cNvSpPr>
            <a:spLocks noGrp="1"/>
          </p:cNvSpPr>
          <p:nvPr>
            <p:ph type="title"/>
          </p:nvPr>
        </p:nvSpPr>
        <p:spPr bwMode="auto">
          <a:xfrm>
            <a:off x="390524" y="464837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algn="l">
              <a:defRPr/>
            </a:pPr>
            <a:r>
              <a:rPr lang="ru-RU" sz="2600" b="1" i="0" u="none" strike="noStrike" cap="none" spc="0">
                <a:solidFill>
                  <a:srgbClr val="000000"/>
                </a:solidFill>
                <a:latin typeface="Noto Sans KR"/>
                <a:ea typeface="Noto Sans KR"/>
                <a:cs typeface="Noto Sans KR"/>
              </a:rPr>
              <a:t>Коучинговая беседа в работе с тревожностью ученика в связи с экзаменом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1240392442" name="Объект 2"/>
          <p:cNvSpPr>
            <a:spLocks noGrp="1"/>
          </p:cNvSpPr>
          <p:nvPr>
            <p:ph idx="1"/>
          </p:nvPr>
        </p:nvSpPr>
        <p:spPr bwMode="auto">
          <a:xfrm>
            <a:off x="457200" y="1619249"/>
            <a:ext cx="5115898" cy="33944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50000" lnSpcReduction="10000"/>
          </a:bodyPr>
          <a:lstStyle/>
          <a:p>
            <a:pPr marL="0" indent="0">
              <a:buFont typeface="Arial"/>
              <a:buNone/>
              <a:defRPr/>
            </a:pPr>
            <a:r>
              <a:rPr lang="ru-RU" sz="3200" b="0" i="0" u="none" strike="noStrike" cap="none" spc="0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К. - Давай представим, что ты успешно сдала экзамен, пребываешь в состоянии спокойствия и радости. Как ты оказалась в этом состоянии?</a:t>
            </a:r>
            <a:endParaRPr lang="ru-RU" sz="32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3200" b="0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lang="ru-RU" sz="3200" b="0" i="0" u="none" strike="noStrike" cap="none" spc="0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А. - Сосредоточилась, собралась..</a:t>
            </a:r>
            <a:r>
              <a:rPr lang="ru-RU" sz="3200" b="0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  <a:t>.</a:t>
            </a:r>
            <a:endParaRPr lang="ru-RU" sz="32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3200" b="0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lang="ru-RU" sz="3200" b="0" i="0" u="none" strike="noStrike" cap="none" spc="0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К. - Что тебе помогло сосредоточиться и собраться?</a:t>
            </a:r>
            <a:endParaRPr lang="ru-RU" sz="32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3200" b="0" i="0" u="none">
              <a:solidFill>
                <a:schemeClr val="tx1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lang="ru-RU" sz="3200" b="0" i="0" u="none" strike="noStrike" cap="none" spc="0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  <a:t>А. - Подышала глубоко, подумала о приятном, вспомнила, как выполняла это задание на занятиях с вами.</a:t>
            </a:r>
            <a:br>
              <a:rPr lang="ru-RU" sz="3200" b="0" i="0" u="none" strike="noStrike" cap="none" spc="0">
                <a:solidFill>
                  <a:schemeClr val="tx1"/>
                </a:solidFill>
                <a:latin typeface="Noto Sans KR"/>
                <a:ea typeface="Liberation Sans"/>
                <a:cs typeface="Noto Sans KR"/>
              </a:rPr>
            </a:br>
            <a:endParaRPr sz="3200">
              <a:solidFill>
                <a:schemeClr val="tx1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62204913" name="Заголовок 1"/>
          <p:cNvSpPr>
            <a:spLocks noGrp="1"/>
          </p:cNvSpPr>
          <p:nvPr>
            <p:ph type="title"/>
          </p:nvPr>
        </p:nvSpPr>
        <p:spPr bwMode="auto">
          <a:xfrm>
            <a:off x="390524" y="779162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marL="0" indent="0" algn="l">
              <a:buFont typeface="Arial"/>
              <a:buNone/>
              <a:defRPr/>
            </a:pPr>
            <a:r>
              <a:rPr lang="ru-RU" sz="2600" b="1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Виды поддержки со стороны преподавателей</a:t>
            </a:r>
            <a:r>
              <a:rPr lang="ru-RU" sz="2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  <a:t> в педагогическом коучинге</a:t>
            </a:r>
            <a:endParaRPr sz="2600" b="1">
              <a:latin typeface="Noto Sans KR"/>
              <a:cs typeface="Noto Sans KR"/>
            </a:endParaRPr>
          </a:p>
          <a:p>
            <a:pPr algn="l">
              <a:defRPr/>
            </a:pPr>
            <a:endParaRPr sz="3600" b="1">
              <a:latin typeface="Noto Sans KR"/>
              <a:cs typeface="Noto Sans KR"/>
            </a:endParaRPr>
          </a:p>
        </p:txBody>
      </p:sp>
      <p:sp>
        <p:nvSpPr>
          <p:cNvPr id="1030234881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8" cy="33944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0" indent="0">
              <a:buFont typeface="Arial"/>
              <a:buNone/>
              <a:defRPr/>
            </a:pPr>
            <a:endParaRPr sz="1600">
              <a:latin typeface="Noto Sans KR"/>
              <a:cs typeface="Noto Sans KR"/>
            </a:endParaRPr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эмоциональная поддержка</a:t>
            </a:r>
          </a:p>
          <a:p>
            <a:pPr>
              <a:defRPr/>
            </a:pPr>
            <a:endParaRPr sz="16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информационная поддержка</a:t>
            </a:r>
          </a:p>
          <a:p>
            <a:pPr marL="0" indent="0">
              <a:buFont typeface="Arial"/>
              <a:buNone/>
              <a:defRPr/>
            </a:pPr>
            <a:endParaRPr sz="16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статусная поддержка </a:t>
            </a:r>
          </a:p>
          <a:p>
            <a:pPr marL="0" indent="0">
              <a:buFont typeface="Arial"/>
              <a:buNone/>
              <a:defRPr/>
            </a:pPr>
            <a:endParaRPr sz="16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инструментальная поддержка </a:t>
            </a:r>
          </a:p>
          <a:p>
            <a:pPr marL="0" indent="0">
              <a:buFont typeface="Arial"/>
              <a:buNone/>
              <a:defRPr/>
            </a:pPr>
            <a:endParaRPr sz="16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диффузная поддержка </a:t>
            </a:r>
            <a:endParaRPr sz="1600" b="0" i="0" u="none">
              <a:solidFill>
                <a:srgbClr val="000000"/>
              </a:solidFill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42390619" name="Заголовок 1"/>
          <p:cNvSpPr>
            <a:spLocks noGrp="1"/>
          </p:cNvSpPr>
          <p:nvPr>
            <p:ph type="title"/>
          </p:nvPr>
        </p:nvSpPr>
        <p:spPr bwMode="auto">
          <a:xfrm>
            <a:off x="390524" y="855362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marL="0" indent="0" algn="l">
              <a:buFont typeface="Arial"/>
              <a:buNone/>
              <a:defRPr/>
            </a:pPr>
            <a:r>
              <a:rPr lang="ru-RU" sz="2800" b="1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Влияние поддержки на различных уровнях в педагогическом коучинге</a:t>
            </a:r>
            <a:endParaRPr sz="2000" b="1" i="0" u="none">
              <a:solidFill>
                <a:srgbClr val="000000"/>
              </a:solidFill>
              <a:latin typeface="Noto Sans KR"/>
              <a:ea typeface="Liberation Sans"/>
              <a:cs typeface="Noto Sans KR"/>
            </a:endParaRPr>
          </a:p>
          <a:p>
            <a:pPr>
              <a:defRPr/>
            </a:pPr>
            <a:endParaRPr/>
          </a:p>
        </p:txBody>
      </p:sp>
      <p:sp>
        <p:nvSpPr>
          <p:cNvPr id="1128943088" name="Объект 2"/>
          <p:cNvSpPr>
            <a:spLocks noGrp="1"/>
          </p:cNvSpPr>
          <p:nvPr>
            <p:ph idx="1"/>
          </p:nvPr>
        </p:nvSpPr>
        <p:spPr bwMode="auto">
          <a:xfrm>
            <a:off x="457200" y="952499"/>
            <a:ext cx="5115898" cy="33944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0" indent="0">
              <a:buFont typeface="Arial"/>
              <a:buNone/>
              <a:defRPr/>
            </a:pPr>
            <a:endParaRPr sz="2000" b="1" i="0" u="none">
              <a:solidFill>
                <a:srgbClr val="000000"/>
              </a:solidFill>
              <a:latin typeface="Noto Sans KR"/>
              <a:ea typeface="Liberation Sans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2000">
              <a:latin typeface="Noto Sans KR"/>
              <a:cs typeface="Noto Sans KR"/>
            </a:endParaRPr>
          </a:p>
          <a:p>
            <a:pPr>
              <a:defRPr/>
            </a:pPr>
            <a:r>
              <a:rPr sz="14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на физиологическом</a:t>
            </a:r>
          </a:p>
          <a:p>
            <a:pPr marL="0" indent="0">
              <a:buFont typeface="Arial"/>
              <a:buNone/>
              <a:defRPr/>
            </a:pPr>
            <a:endParaRPr sz="1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4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на уровне мотивационной сферы </a:t>
            </a:r>
          </a:p>
          <a:p>
            <a:pPr marL="0" indent="0">
              <a:buFont typeface="Arial"/>
              <a:buNone/>
              <a:defRPr/>
            </a:pPr>
            <a:endParaRPr sz="1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4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на уровне аффективной сферы </a:t>
            </a:r>
          </a:p>
          <a:p>
            <a:pPr marL="0" indent="0">
              <a:buFont typeface="Arial"/>
              <a:buNone/>
              <a:defRPr/>
            </a:pPr>
            <a:endParaRPr sz="1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4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на уровне когнитивной сферы</a:t>
            </a:r>
          </a:p>
          <a:p>
            <a:pPr marL="0" indent="0">
              <a:buFont typeface="Arial"/>
              <a:buNone/>
              <a:defRPr/>
            </a:pPr>
            <a:endParaRPr sz="1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4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на уровне поведения </a:t>
            </a:r>
          </a:p>
          <a:p>
            <a:pPr marL="0" indent="0">
              <a:buFont typeface="Arial"/>
              <a:buNone/>
              <a:defRPr/>
            </a:pPr>
            <a:endParaRPr sz="1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4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на личностном уровне </a:t>
            </a:r>
            <a:endParaRPr sz="1400" b="0" i="0" u="none">
              <a:solidFill>
                <a:srgbClr val="000000"/>
              </a:solidFill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 bwMode="auto">
          <a:xfrm>
            <a:off x="2591780" y="3147814"/>
            <a:ext cx="3960440" cy="36004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1800">
                <a:solidFill>
                  <a:srgbClr val="CE4A1F"/>
                </a:solidFill>
                <a:latin typeface="Roboto Black"/>
                <a:cs typeface="Roboto Black"/>
              </a:rPr>
              <a:t>Наши социальные сети</a:t>
            </a:r>
            <a:endParaRPr/>
          </a:p>
        </p:txBody>
      </p:sp>
      <p:grpSp>
        <p:nvGrpSpPr>
          <p:cNvPr id="7" name="Группа 6"/>
          <p:cNvGrpSpPr/>
          <p:nvPr/>
        </p:nvGrpSpPr>
        <p:grpSpPr bwMode="auto">
          <a:xfrm>
            <a:off x="1241884" y="1290230"/>
            <a:ext cx="6660232" cy="1137504"/>
            <a:chOff x="936104" y="1290230"/>
            <a:chExt cx="6660232" cy="1137504"/>
          </a:xfrm>
        </p:grpSpPr>
        <p:pic>
          <p:nvPicPr>
            <p:cNvPr id="5" name="Изображение 4">
              <a:hlinkClick r:id="rId2"/>
            </p:cNvPr>
            <p:cNvPicPr>
              <a:picLocks noChangeAspect="1"/>
            </p:cNvPicPr>
            <p:nvPr/>
          </p:nvPicPr>
          <p:blipFill>
            <a:blip r:embed="rId3"/>
            <a:stretch/>
          </p:blipFill>
          <p:spPr bwMode="auto">
            <a:xfrm>
              <a:off x="3347863" y="1290230"/>
              <a:ext cx="1872208" cy="417424"/>
            </a:xfrm>
            <a:prstGeom prst="rect">
              <a:avLst/>
            </a:prstGeom>
          </p:spPr>
        </p:pic>
        <p:pic>
          <p:nvPicPr>
            <p:cNvPr id="6" name="Изображение 5">
              <a:hlinkClick r:id="rId4"/>
            </p:cNvPr>
            <p:cNvPicPr>
              <a:picLocks noChangeAspect="1"/>
            </p:cNvPicPr>
            <p:nvPr/>
          </p:nvPicPr>
          <p:blipFill>
            <a:blip r:embed="rId5"/>
            <a:stretch/>
          </p:blipFill>
          <p:spPr bwMode="auto">
            <a:xfrm>
              <a:off x="5724128" y="1290230"/>
              <a:ext cx="1872208" cy="417424"/>
            </a:xfrm>
            <a:prstGeom prst="rect">
              <a:avLst/>
            </a:prstGeom>
          </p:spPr>
        </p:pic>
        <p:pic>
          <p:nvPicPr>
            <p:cNvPr id="8" name="Изображение 7">
              <a:hlinkClick r:id="rId6"/>
            </p:cNvPr>
            <p:cNvPicPr>
              <a:picLocks noChangeAspect="1"/>
            </p:cNvPicPr>
            <p:nvPr/>
          </p:nvPicPr>
          <p:blipFill>
            <a:blip r:embed="rId7"/>
            <a:stretch/>
          </p:blipFill>
          <p:spPr bwMode="auto">
            <a:xfrm>
              <a:off x="936104" y="1290230"/>
              <a:ext cx="1872208" cy="417424"/>
            </a:xfrm>
            <a:prstGeom prst="rect">
              <a:avLst/>
            </a:prstGeom>
          </p:spPr>
        </p:pic>
        <p:pic>
          <p:nvPicPr>
            <p:cNvPr id="9" name="Изображение 8">
              <a:hlinkClick r:id="rId8"/>
            </p:cNvPr>
            <p:cNvPicPr>
              <a:picLocks noChangeAspect="1"/>
            </p:cNvPicPr>
            <p:nvPr/>
          </p:nvPicPr>
          <p:blipFill>
            <a:blip r:embed="rId9"/>
            <a:stretch/>
          </p:blipFill>
          <p:spPr bwMode="auto">
            <a:xfrm>
              <a:off x="2411760" y="2010310"/>
              <a:ext cx="1872208" cy="417424"/>
            </a:xfrm>
            <a:prstGeom prst="rect">
              <a:avLst/>
            </a:prstGeom>
          </p:spPr>
        </p:pic>
        <p:pic>
          <p:nvPicPr>
            <p:cNvPr id="10" name="Изображение 9">
              <a:hlinkClick r:id="rId10"/>
            </p:cNvPr>
            <p:cNvPicPr>
              <a:picLocks noChangeAspect="1"/>
            </p:cNvPicPr>
            <p:nvPr/>
          </p:nvPicPr>
          <p:blipFill>
            <a:blip r:embed="rId11"/>
            <a:stretch/>
          </p:blipFill>
          <p:spPr bwMode="auto">
            <a:xfrm>
              <a:off x="4788024" y="2010310"/>
              <a:ext cx="1872208" cy="417424"/>
            </a:xfrm>
            <a:prstGeom prst="rect">
              <a:avLst/>
            </a:prstGeom>
          </p:spPr>
        </p:pic>
      </p:grpSp>
      <p:pic>
        <p:nvPicPr>
          <p:cNvPr id="11" name="Изображение 10">
            <a:hlinkClick r:id="rId12"/>
          </p:cNvPr>
          <p:cNvPicPr>
            <a:picLocks noChangeAspect="1"/>
          </p:cNvPicPr>
          <p:nvPr/>
        </p:nvPicPr>
        <p:blipFill>
          <a:blip r:embed="rId13"/>
          <a:stretch/>
        </p:blipFill>
        <p:spPr bwMode="auto">
          <a:xfrm>
            <a:off x="3320726" y="3723877"/>
            <a:ext cx="504056" cy="504056"/>
          </a:xfrm>
          <a:prstGeom prst="rect">
            <a:avLst/>
          </a:prstGeom>
        </p:spPr>
      </p:pic>
      <p:pic>
        <p:nvPicPr>
          <p:cNvPr id="13" name="Изображение 12">
            <a:hlinkClick r:id="rId14"/>
          </p:cNvPr>
          <p:cNvPicPr>
            <a:picLocks noChangeAspect="1"/>
          </p:cNvPicPr>
          <p:nvPr/>
        </p:nvPicPr>
        <p:blipFill>
          <a:blip r:embed="rId15"/>
          <a:stretch/>
        </p:blipFill>
        <p:spPr bwMode="auto">
          <a:xfrm>
            <a:off x="3986799" y="3723877"/>
            <a:ext cx="504056" cy="504056"/>
          </a:xfrm>
          <a:prstGeom prst="rect">
            <a:avLst/>
          </a:prstGeom>
        </p:spPr>
      </p:pic>
      <p:pic>
        <p:nvPicPr>
          <p:cNvPr id="15" name="Изображение 14">
            <a:hlinkClick r:id="rId16"/>
          </p:cNvPr>
          <p:cNvPicPr>
            <a:picLocks noChangeAspect="1"/>
          </p:cNvPicPr>
          <p:nvPr/>
        </p:nvPicPr>
        <p:blipFill>
          <a:blip r:embed="rId17"/>
          <a:stretch/>
        </p:blipFill>
        <p:spPr bwMode="auto">
          <a:xfrm>
            <a:off x="5318946" y="3723877"/>
            <a:ext cx="504056" cy="50405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18"/>
          <a:stretch/>
        </p:blipFill>
        <p:spPr bwMode="auto">
          <a:xfrm>
            <a:off x="4652872" y="3723877"/>
            <a:ext cx="504057" cy="50405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6038941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8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5000"/>
          </a:bodyPr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Что будет сегодня?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1825816941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9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>
              <a:defRPr/>
            </a:pPr>
            <a:r>
              <a:rPr sz="2400" b="0" i="0" u="none" strike="noStrike" cap="none" spc="0">
                <a:solidFill>
                  <a:srgbClr val="000000"/>
                </a:solidFill>
                <a:latin typeface="Noto Sans KR"/>
                <a:cs typeface="Noto Sans KR"/>
              </a:rPr>
              <a:t>Как «выглядит» коучинг для учеников?</a:t>
            </a:r>
          </a:p>
          <a:p>
            <a:pPr>
              <a:defRPr/>
            </a:pPr>
            <a:r>
              <a:rPr sz="2400" b="0" i="0" u="none" strike="noStrike" cap="none" spc="0">
                <a:solidFill>
                  <a:srgbClr val="000000"/>
                </a:solidFill>
                <a:latin typeface="Noto Sans KR"/>
                <a:cs typeface="Noto Sans KR"/>
              </a:rPr>
              <a:t>Какие методические задачи решает?</a:t>
            </a:r>
          </a:p>
          <a:p>
            <a:pPr>
              <a:defRPr/>
            </a:pPr>
            <a:r>
              <a:rPr sz="2400" b="0" i="0" u="none" strike="noStrike" cap="none" spc="0">
                <a:solidFill>
                  <a:srgbClr val="000000"/>
                </a:solidFill>
                <a:latin typeface="Noto Sans KR"/>
                <a:cs typeface="Noto Sans KR"/>
              </a:rPr>
              <a:t>Пример использования коучинговой беседы в работе с тревожностью ученика в связи с экзаменом.</a:t>
            </a:r>
          </a:p>
          <a:p>
            <a:pPr>
              <a:defRPr/>
            </a:pPr>
            <a:endParaRPr sz="24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62367647" name="Заголовок 1"/>
          <p:cNvSpPr>
            <a:spLocks noGrp="1"/>
          </p:cNvSpPr>
          <p:nvPr>
            <p:ph type="title"/>
          </p:nvPr>
        </p:nvSpPr>
        <p:spPr bwMode="auto">
          <a:xfrm>
            <a:off x="457199" y="550561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 algn="l">
              <a:defRPr/>
            </a:pPr>
            <a:r>
              <a:rPr lang="ru-RU" sz="3600" b="0" i="0" u="none" strike="noStrike" cap="none" spc="11">
                <a:solidFill>
                  <a:srgbClr val="000000"/>
                </a:solidFill>
                <a:latin typeface="Noto Sans KR Black"/>
                <a:ea typeface="Noto Sans KR Black"/>
                <a:cs typeface="Noto Sans KR Black"/>
              </a:rPr>
              <a:t>Уровни внедрения коучинговых технологий на занятиях: 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1647959381" name="Объект 2"/>
          <p:cNvSpPr>
            <a:spLocks noGrp="1"/>
          </p:cNvSpPr>
          <p:nvPr>
            <p:ph idx="1"/>
          </p:nvPr>
        </p:nvSpPr>
        <p:spPr bwMode="auto">
          <a:xfrm>
            <a:off x="457199" y="1609724"/>
            <a:ext cx="5115897" cy="310514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0000" lnSpcReduction="2000"/>
          </a:bodyPr>
          <a:lstStyle/>
          <a:p>
            <a:pPr marL="327933" indent="-327933">
              <a:buFont typeface="Arial"/>
              <a:buAutoNum type="arabicPeriod"/>
              <a:defRPr/>
            </a:pPr>
            <a:r>
              <a:rPr lang="ru-RU" sz="2400" b="1" i="0" u="none" strike="noStrike" cap="none" spc="11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 Коучинговые сессии</a:t>
            </a:r>
            <a:endParaRPr sz="2400" b="1" i="0" u="none" spc="10">
              <a:solidFill>
                <a:srgbClr val="000000"/>
              </a:solidFill>
              <a:latin typeface="Noto Sans KR Light"/>
              <a:ea typeface="Noto Sans KR Light"/>
              <a:cs typeface="Noto Sans KR Light"/>
            </a:endParaRPr>
          </a:p>
          <a:p>
            <a:pPr marL="0" indent="0">
              <a:buFont typeface="Arial"/>
              <a:buNone/>
              <a:defRPr/>
            </a:pPr>
            <a:endParaRPr sz="2400"/>
          </a:p>
          <a:p>
            <a:pPr marL="283878" indent="-283878">
              <a:buFont typeface="Arial"/>
              <a:buChar char="•"/>
              <a:defRPr/>
            </a:pPr>
            <a:r>
              <a:rPr lang="ru-RU" sz="2400" b="0" i="0" u="none" strike="noStrike" cap="none" spc="1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вводное занятие</a:t>
            </a:r>
            <a:endParaRPr sz="2400" b="0" i="0" u="none" strike="noStrike" cap="none" spc="10">
              <a:solidFill>
                <a:srgbClr val="000000"/>
              </a:solidFill>
              <a:latin typeface="Noto Sans KR Light"/>
              <a:ea typeface="Noto Sans KR Light"/>
              <a:cs typeface="Noto Sans KR Light"/>
            </a:endParaRPr>
          </a:p>
          <a:p>
            <a:pPr marL="283878" indent="-283878">
              <a:buFont typeface="Arial"/>
              <a:buChar char="•"/>
              <a:defRPr/>
            </a:pPr>
            <a:r>
              <a:rPr lang="ru-RU" sz="2400" b="0" i="0" u="none" strike="noStrike" cap="none" spc="1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цель</a:t>
            </a:r>
            <a:endParaRPr sz="2400" b="0" i="0" u="none" strike="noStrike" cap="none" spc="10">
              <a:solidFill>
                <a:srgbClr val="000000"/>
              </a:solidFill>
              <a:latin typeface="Noto Sans KR Light"/>
              <a:ea typeface="Noto Sans KR Light"/>
              <a:cs typeface="Noto Sans KR Light"/>
            </a:endParaRPr>
          </a:p>
          <a:p>
            <a:pPr marL="283878" indent="-283878">
              <a:buFont typeface="Arial"/>
              <a:buChar char="•"/>
              <a:defRPr/>
            </a:pPr>
            <a:r>
              <a:rPr lang="ru-RU" sz="2400" b="0" i="0" u="none" strike="noStrike" cap="none" spc="1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мотивация</a:t>
            </a:r>
            <a:endParaRPr sz="2400" b="0" i="0" u="none" strike="noStrike" cap="none" spc="10">
              <a:solidFill>
                <a:srgbClr val="000000"/>
              </a:solidFill>
              <a:latin typeface="Noto Sans KR Light"/>
              <a:ea typeface="Noto Sans KR Light"/>
              <a:cs typeface="Noto Sans KR Light"/>
            </a:endParaRPr>
          </a:p>
          <a:p>
            <a:pPr marL="283878" indent="-283878">
              <a:buFont typeface="Arial"/>
              <a:buChar char="•"/>
              <a:defRPr/>
            </a:pPr>
            <a:r>
              <a:rPr lang="ru-RU" sz="2400" b="0" i="0" u="none" strike="noStrike" cap="none" spc="1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блоки</a:t>
            </a:r>
            <a:endParaRPr sz="2400" b="0" i="0" u="none" strike="noStrike" cap="none" spc="10">
              <a:solidFill>
                <a:srgbClr val="000000"/>
              </a:solidFill>
              <a:latin typeface="Noto Sans KR Light"/>
              <a:ea typeface="Noto Sans KR Light"/>
              <a:cs typeface="Noto Sans KR Light"/>
            </a:endParaRPr>
          </a:p>
          <a:p>
            <a:pPr marL="283878" indent="-283878">
              <a:buFont typeface="Arial"/>
              <a:buChar char="•"/>
              <a:defRPr/>
            </a:pPr>
            <a:r>
              <a:rPr lang="ru-RU" sz="2400" b="0" i="0" u="none" strike="noStrike" cap="none" spc="1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организация самостоятельной работы и т.д.</a:t>
            </a:r>
            <a:endParaRPr sz="2400"/>
          </a:p>
          <a:p>
            <a:pPr marL="0" indent="0">
              <a:buFont typeface="Arial"/>
              <a:buNone/>
              <a:defRPr/>
            </a:pPr>
            <a:endParaRPr sz="24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6605112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826786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600" b="0" i="0" u="none" strike="noStrike" cap="none" spc="11">
                <a:solidFill>
                  <a:srgbClr val="000000"/>
                </a:solidFill>
                <a:latin typeface="Noto Sans KR Black"/>
                <a:ea typeface="Noto Sans KR Black"/>
                <a:cs typeface="Noto Sans KR Black"/>
              </a:rPr>
              <a:t>Уровни внедрения коучинговых технологий на занятиях: </a:t>
            </a:r>
            <a:endParaRPr sz="3600" b="1">
              <a:latin typeface="Noto Sans KR"/>
              <a:cs typeface="Noto Sans KR"/>
            </a:endParaRPr>
          </a:p>
          <a:p>
            <a:pPr algn="l">
              <a:defRPr/>
            </a:pPr>
            <a:endParaRPr sz="3600" b="1">
              <a:latin typeface="Noto Sans KR"/>
              <a:cs typeface="Noto Sans KR"/>
            </a:endParaRPr>
          </a:p>
        </p:txBody>
      </p:sp>
      <p:sp>
        <p:nvSpPr>
          <p:cNvPr id="1934945762" name="Объект 2"/>
          <p:cNvSpPr>
            <a:spLocks noGrp="1"/>
          </p:cNvSpPr>
          <p:nvPr>
            <p:ph idx="1"/>
          </p:nvPr>
        </p:nvSpPr>
        <p:spPr bwMode="auto">
          <a:xfrm>
            <a:off x="457199" y="1857373"/>
            <a:ext cx="5115897" cy="299441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0" indent="0">
              <a:buFont typeface="Arial"/>
              <a:buNone/>
              <a:defRPr/>
            </a:pPr>
            <a:r>
              <a:rPr lang="ru-RU" sz="2400" b="1" i="0" u="none" strike="noStrike" cap="none" spc="1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2. Коучинговая беседа</a:t>
            </a:r>
            <a:endParaRPr sz="2400" b="1" i="0" u="none" spc="10">
              <a:solidFill>
                <a:srgbClr val="000000"/>
              </a:solidFill>
              <a:latin typeface="Noto Sans KR Light"/>
              <a:ea typeface="Noto Sans KR Light"/>
              <a:cs typeface="Noto Sans KR Light"/>
            </a:endParaRPr>
          </a:p>
          <a:p>
            <a:pPr marL="0" indent="0">
              <a:buFont typeface="Arial"/>
              <a:buNone/>
              <a:defRPr/>
            </a:pPr>
            <a:endParaRPr sz="2400"/>
          </a:p>
          <a:p>
            <a:pPr marL="0" indent="0">
              <a:buFont typeface="Arial"/>
              <a:buNone/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мини-сессия для решения проблем, возникающих при выполнении упражнений на уроке</a:t>
            </a:r>
            <a:endParaRPr sz="2400"/>
          </a:p>
          <a:p>
            <a:pPr marL="0" indent="0">
              <a:buFont typeface="Arial"/>
              <a:buNone/>
              <a:defRPr/>
            </a:pPr>
            <a:endParaRPr sz="24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29413055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600075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600" b="0" i="0" u="none" strike="noStrike" cap="none" spc="11">
                <a:solidFill>
                  <a:srgbClr val="000000"/>
                </a:solidFill>
                <a:latin typeface="Noto Sans KR Black"/>
                <a:ea typeface="Noto Sans KR Black"/>
                <a:cs typeface="Noto Sans KR Black"/>
              </a:rPr>
              <a:t>Коучинговых технологий вне занятий: </a:t>
            </a:r>
            <a:endParaRPr/>
          </a:p>
        </p:txBody>
      </p:sp>
      <p:sp>
        <p:nvSpPr>
          <p:cNvPr id="1110173722" name="Объект 2"/>
          <p:cNvSpPr>
            <a:spLocks noGrp="1"/>
          </p:cNvSpPr>
          <p:nvPr>
            <p:ph idx="1"/>
          </p:nvPr>
        </p:nvSpPr>
        <p:spPr bwMode="auto">
          <a:xfrm>
            <a:off x="457199" y="1733549"/>
            <a:ext cx="5115897" cy="3118243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0000" lnSpcReduction="2000"/>
          </a:bodyPr>
          <a:lstStyle/>
          <a:p>
            <a:pPr marL="0" indent="0">
              <a:buFont typeface="Arial"/>
              <a:buNone/>
              <a:defRPr/>
            </a:pPr>
            <a:r>
              <a:rPr lang="ru-RU" sz="2400" b="1" i="0" u="none" strike="noStrike" cap="none" spc="0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4. Организация самостоятельной работы учеников и создание поддерживающей среды: </a:t>
            </a:r>
            <a:endParaRPr sz="2400"/>
          </a:p>
          <a:p>
            <a:pPr marL="0" indent="0">
              <a:buFont typeface="Arial"/>
              <a:buNone/>
              <a:defRPr/>
            </a:pPr>
            <a:endParaRPr sz="2400"/>
          </a:p>
          <a:p>
            <a:pPr>
              <a:defRPr/>
            </a:pPr>
            <a:r>
              <a:rPr lang="ru-RU" sz="2000" b="0" i="0" u="none" strike="noStrike" cap="none" spc="0">
                <a:solidFill>
                  <a:schemeClr val="tx1"/>
                </a:solidFill>
                <a:latin typeface="Noto Sans KR"/>
                <a:ea typeface="Arial"/>
                <a:cs typeface="Noto Sans KR"/>
              </a:rPr>
              <a:t>Нарастание автономии ученика в использовании инструментов коучинга</a:t>
            </a:r>
            <a:endParaRPr sz="2000"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000" b="0" i="0" u="none" strike="noStrike" cap="none" spc="0">
                <a:solidFill>
                  <a:schemeClr val="tx1"/>
                </a:solidFill>
                <a:latin typeface="Noto Sans KR"/>
                <a:ea typeface="Arial"/>
                <a:cs typeface="Noto Sans KR"/>
              </a:rPr>
              <a:t>Обучение инструментам самокоучинга</a:t>
            </a:r>
            <a:endParaRPr sz="2000" b="0" i="0" u="none" strike="noStrike" cap="none" spc="0">
              <a:solidFill>
                <a:schemeClr val="tx1"/>
              </a:solidFill>
              <a:latin typeface="Noto Sans KR"/>
              <a:cs typeface="Noto Sans KR"/>
            </a:endParaRPr>
          </a:p>
          <a:p>
            <a:pPr>
              <a:defRPr/>
            </a:pPr>
            <a:endParaRPr sz="24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34076571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600075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600" b="0" i="0" u="none" strike="noStrike" cap="none" spc="11">
                <a:solidFill>
                  <a:srgbClr val="000000"/>
                </a:solidFill>
                <a:latin typeface="Noto Sans KR Black"/>
                <a:ea typeface="Noto Sans KR Black"/>
                <a:cs typeface="Noto Sans KR Black"/>
              </a:rPr>
              <a:t>Уровни внедрения коучинговых технологий на занятиях: </a:t>
            </a:r>
            <a:endParaRPr/>
          </a:p>
        </p:txBody>
      </p:sp>
      <p:sp>
        <p:nvSpPr>
          <p:cNvPr id="1343780099" name="Объект 2"/>
          <p:cNvSpPr>
            <a:spLocks noGrp="1"/>
          </p:cNvSpPr>
          <p:nvPr>
            <p:ph idx="1"/>
          </p:nvPr>
        </p:nvSpPr>
        <p:spPr bwMode="auto">
          <a:xfrm>
            <a:off x="457199" y="1733549"/>
            <a:ext cx="5115897" cy="3118243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85000" lnSpcReduction="3000"/>
          </a:bodyPr>
          <a:lstStyle/>
          <a:p>
            <a:pPr marL="0" indent="0">
              <a:buFont typeface="Arial"/>
              <a:buNone/>
              <a:defRPr/>
            </a:pPr>
            <a:r>
              <a:rPr lang="ru-RU" sz="2400" b="1" i="0" u="none" strike="noStrike" cap="none" spc="0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3. Взаимодействие на занятии: </a:t>
            </a:r>
            <a:endParaRPr sz="2400"/>
          </a:p>
          <a:p>
            <a:pPr marL="0" indent="0">
              <a:buFont typeface="Arial"/>
              <a:buNone/>
              <a:defRPr/>
            </a:pPr>
            <a:endParaRPr sz="2400"/>
          </a:p>
          <a:p>
            <a:pPr marL="349965" indent="-349965">
              <a:buFont typeface="Arial"/>
              <a:buChar char="•"/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объяснение материала</a:t>
            </a:r>
            <a:endParaRPr sz="2400" b="0">
              <a:latin typeface="Noto Sans KR Light"/>
              <a:ea typeface="Noto Sans KR Light"/>
              <a:cs typeface="Noto Sans KR Light"/>
            </a:endParaRPr>
          </a:p>
          <a:p>
            <a:pPr marL="349965" indent="-349965">
              <a:buFont typeface="Arial"/>
              <a:buChar char="•"/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инструкции</a:t>
            </a:r>
            <a:endParaRPr sz="2400"/>
          </a:p>
          <a:p>
            <a:pPr marL="349965" indent="-349965">
              <a:buFont typeface="Arial"/>
              <a:buChar char="•"/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организация тренировки</a:t>
            </a:r>
            <a:endParaRPr sz="2400"/>
          </a:p>
          <a:p>
            <a:pPr marL="349965" indent="-349965">
              <a:buFont typeface="Arial"/>
              <a:buChar char="•"/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контроль</a:t>
            </a:r>
            <a:endParaRPr sz="2400"/>
          </a:p>
          <a:p>
            <a:pPr marL="349965" indent="-349965">
              <a:buFont typeface="Arial"/>
              <a:buChar char="•"/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домашнее задание</a:t>
            </a:r>
            <a:endParaRPr sz="2400" b="0">
              <a:latin typeface="Noto Sans KR Light"/>
              <a:ea typeface="Noto Sans KR Light"/>
              <a:cs typeface="Noto Sans KR Light"/>
            </a:endParaRPr>
          </a:p>
          <a:p>
            <a:pPr marL="349965" indent="-349965">
              <a:buFont typeface="Arial"/>
              <a:buChar char="•"/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обратная связь </a:t>
            </a:r>
            <a:endParaRPr sz="2400"/>
          </a:p>
          <a:p>
            <a:pPr marL="0" indent="0">
              <a:buFont typeface="Arial"/>
              <a:buNone/>
              <a:defRPr/>
            </a:pPr>
            <a:endParaRPr sz="2400"/>
          </a:p>
          <a:p>
            <a:pPr marL="0" indent="0">
              <a:buFont typeface="Arial"/>
              <a:buNone/>
              <a:defRPr/>
            </a:pPr>
            <a:endParaRPr sz="24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7829753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7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Коучинговые сессии: работа с целью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1478601432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8" cy="33944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Как правильно проводить первую встречу с учеником, чтобы выявить его глубинные цели изучения предмета и работать с ним вдолгую?</a:t>
            </a: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Как понять, где спрятан источник мотивации ученика, чтобы ученики внезапно не прекращали и не отменяли занятия по выдуманной причине?</a:t>
            </a: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Как определить с учеником четкие цели на обучение, чтобы он потом их придерживался и учился на 100%?</a:t>
            </a:r>
            <a:endParaRPr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Как использовать действительно индивидуальный подход к ученикам, чтобы они рассказывали о вас всем, но тратить на это в 2-3 раза меньше времени, чем сейчас?</a:t>
            </a:r>
            <a:r>
              <a:rPr sz="1200" b="0" i="0" u="none">
                <a:solidFill>
                  <a:srgbClr val="000000"/>
                </a:solidFill>
                <a:latin typeface="Liberation Sans"/>
                <a:ea typeface="Liberation Sans"/>
                <a:cs typeface="Liberation Sans"/>
              </a:rPr>
              <a:t/>
            </a:r>
            <a:br>
              <a:rPr sz="1200" b="0" i="0" u="none">
                <a:solidFill>
                  <a:srgbClr val="000000"/>
                </a:solidFill>
                <a:latin typeface="Liberation Sans"/>
                <a:ea typeface="Liberation Sans"/>
                <a:cs typeface="Liberation Sans"/>
              </a:rPr>
            </a:br>
            <a:endParaRPr sz="1200" b="0" i="0" u="none">
              <a:solidFill>
                <a:srgbClr val="000000"/>
              </a:solidFill>
              <a:latin typeface="Liberation Sans"/>
              <a:ea typeface="Liberation Sans"/>
              <a:cs typeface="Liberatio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79646953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6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Коучинговые сессии</a:t>
            </a:r>
            <a:r>
              <a:rPr sz="3600" b="1">
                <a:latin typeface="Noto Sans KR"/>
                <a:cs typeface="Noto Sans KR"/>
              </a:rPr>
              <a:t>: работа с целью</a:t>
            </a:r>
          </a:p>
        </p:txBody>
      </p:sp>
      <p:sp>
        <p:nvSpPr>
          <p:cNvPr id="944878125" name="Объект 2"/>
          <p:cNvSpPr>
            <a:spLocks noGrp="1"/>
          </p:cNvSpPr>
          <p:nvPr>
            <p:ph idx="1"/>
          </p:nvPr>
        </p:nvSpPr>
        <p:spPr bwMode="auto">
          <a:xfrm>
            <a:off x="457200" y="1322086"/>
            <a:ext cx="5115897" cy="339446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50000" lnSpcReduction="10000"/>
          </a:bodyPr>
          <a:lstStyle/>
          <a:p>
            <a:pPr marL="0" indent="0">
              <a:buFont typeface="Arial"/>
              <a:buNone/>
              <a:defRPr/>
            </a:pPr>
            <a:r>
              <a:rPr lang="ru-RU" sz="2400" b="1" i="0" u="none" strike="noStrike" cap="none" spc="0">
                <a:solidFill>
                  <a:srgbClr val="5F7854"/>
                </a:solidFill>
                <a:latin typeface="Liberation Sans"/>
                <a:ea typeface="Liberation Sans"/>
                <a:cs typeface="Liberation Sans"/>
              </a:rPr>
              <a:t>Результат:</a:t>
            </a:r>
            <a:br>
              <a:rPr lang="ru-RU" sz="2400" b="1" i="0" u="none" strike="noStrike" cap="none" spc="0">
                <a:solidFill>
                  <a:srgbClr val="5F7854"/>
                </a:solidFill>
                <a:latin typeface="Liberation Sans"/>
                <a:ea typeface="Liberation Sans"/>
                <a:cs typeface="Liberation Sans"/>
              </a:rPr>
            </a:br>
            <a:endParaRPr sz="2400" b="1" i="0" u="none">
              <a:solidFill>
                <a:srgbClr val="5F7854"/>
              </a:solidFill>
              <a:latin typeface="Liberation Sans"/>
              <a:ea typeface="Liberation Sans"/>
              <a:cs typeface="Liberation Sans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Научитесь проводить диагностическую сессию с учеником для выявления истинных ценностей и целей ученика, которые будут его неиссякаемым источником мотивации к изучению предмета.</a:t>
            </a:r>
            <a:endParaRPr lang="ru-RU" sz="2400" b="0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Научитесь нейротехникам работы с ответственностью ученика для того, чтобы он брал ответственность за изучение предемета на себя с первого занятия.</a:t>
            </a:r>
            <a:endParaRPr lang="ru-RU" sz="2400" b="0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Получите работающие практические инструменты современной психологии, чтобы сразу же определять, какие способы изучения языка для ученика наиболее комфортны и эффективны.</a:t>
            </a:r>
            <a:endParaRPr lang="ru-RU" sz="2400" b="0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24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Поймете, как обезопасить себя от потери учеников и отмен без причины занятий</a:t>
            </a:r>
            <a:r>
              <a:rPr>
                <a:latin typeface="Noto Sans KR"/>
                <a:cs typeface="Noto Sans KR"/>
              </a:rPr>
              <a:t>.</a:t>
            </a: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24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1030</Words>
  <Application>Microsoft Office PowerPoint</Application>
  <DocSecurity>0</DocSecurity>
  <PresentationFormat>Экран (16:9)</PresentationFormat>
  <Paragraphs>236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Презентация PowerPoint</vt:lpstr>
      <vt:lpstr>Презентация PowerPoint</vt:lpstr>
      <vt:lpstr>Что будет сегодня?</vt:lpstr>
      <vt:lpstr>Уровни внедрения коучинговых технологий на занятиях: </vt:lpstr>
      <vt:lpstr>Уровни внедрения коучинговых технологий на занятиях:  </vt:lpstr>
      <vt:lpstr>Коучинговых технологий вне занятий: </vt:lpstr>
      <vt:lpstr>Уровни внедрения коучинговых технологий на занятиях: </vt:lpstr>
      <vt:lpstr>Коучинговые сессии: работа с целью</vt:lpstr>
      <vt:lpstr>Коучинговые сессии: работа с целью</vt:lpstr>
      <vt:lpstr>Коучинговые сессии: работа с мотивацией</vt:lpstr>
      <vt:lpstr>Коучинговые сессии: работа с мотивацией</vt:lpstr>
      <vt:lpstr>Коучинговые сессии: работа с блоками и убеждениями ученика</vt:lpstr>
      <vt:lpstr>Коучинговые сессии: работа с блоками и убеждениями ученика</vt:lpstr>
      <vt:lpstr>Коучинговые сессии: эффективная организация времени</vt:lpstr>
      <vt:lpstr>Коучинговые сессии: эффективная организация времени</vt:lpstr>
      <vt:lpstr>Коучинговые сессии: стресс и тревожность</vt:lpstr>
      <vt:lpstr>Коучинговые сессии: стресс и тревожность</vt:lpstr>
      <vt:lpstr>Коучинговая беседа в работе с тревожностью ученика в связи с экзаменом</vt:lpstr>
      <vt:lpstr>Коучинговая беседа в работе с тревожностью ученика в связи с экзаменом</vt:lpstr>
      <vt:lpstr>Коучинговая беседа в работе с тревожностью ученика в связи с экзаменом</vt:lpstr>
      <vt:lpstr>Коучинговая беседа в работе с тревожностью ученика в связи с экзаменом</vt:lpstr>
      <vt:lpstr>Коучинговая беседа в работе с тревожностью ученика в связи с экзаменом</vt:lpstr>
      <vt:lpstr>Коучинговая беседа в работе с тревожностью ученика в связи с экзаменом</vt:lpstr>
      <vt:lpstr>Коучинговая беседа в работе с тревожностью ученика в связи с экзаменом</vt:lpstr>
      <vt:lpstr>Коучинговая беседа в работе с тревожностью ученика в связи с экзаменом</vt:lpstr>
      <vt:lpstr>Виды поддержки со стороны преподавателей в педагогическом коучинге </vt:lpstr>
      <vt:lpstr>Влияние поддержки на различных уровнях в педагогическом коучинге 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Анастасия Черепнева</dc:creator>
  <cp:keywords/>
  <dc:description/>
  <cp:lastModifiedBy>Степан Малиновский</cp:lastModifiedBy>
  <cp:revision>19</cp:revision>
  <dcterms:created xsi:type="dcterms:W3CDTF">2019-11-08T08:59:02Z</dcterms:created>
  <dcterms:modified xsi:type="dcterms:W3CDTF">2023-02-16T14:44:24Z</dcterms:modified>
  <cp:category/>
  <dc:identifier/>
  <cp:contentStatus/>
  <dc:language/>
  <cp:version/>
</cp:coreProperties>
</file>