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6" r:id="rId3"/>
    <p:sldId id="312" r:id="rId4"/>
    <p:sldId id="287" r:id="rId5"/>
    <p:sldId id="259" r:id="rId6"/>
    <p:sldId id="266" r:id="rId7"/>
    <p:sldId id="267" r:id="rId8"/>
    <p:sldId id="268" r:id="rId9"/>
    <p:sldId id="269" r:id="rId10"/>
    <p:sldId id="270" r:id="rId11"/>
    <p:sldId id="271" r:id="rId12"/>
    <p:sldId id="272" r:id="rId13"/>
    <p:sldId id="273" r:id="rId14"/>
    <p:sldId id="274" r:id="rId15"/>
    <p:sldId id="288" r:id="rId16"/>
    <p:sldId id="289" r:id="rId17"/>
    <p:sldId id="290" r:id="rId18"/>
    <p:sldId id="291" r:id="rId19"/>
    <p:sldId id="292" r:id="rId20"/>
    <p:sldId id="293" r:id="rId21"/>
    <p:sldId id="294" r:id="rId22"/>
    <p:sldId id="295" r:id="rId23"/>
    <p:sldId id="313" r:id="rId24"/>
    <p:sldId id="314" r:id="rId25"/>
    <p:sldId id="315" r:id="rId26"/>
    <p:sldId id="316" r:id="rId27"/>
    <p:sldId id="317" r:id="rId28"/>
    <p:sldId id="296" r:id="rId29"/>
    <p:sldId id="297" r:id="rId30"/>
    <p:sldId id="298" r:id="rId31"/>
    <p:sldId id="299" r:id="rId32"/>
    <p:sldId id="300" r:id="rId33"/>
    <p:sldId id="281" r:id="rId34"/>
    <p:sldId id="282" r:id="rId35"/>
    <p:sldId id="283" r:id="rId36"/>
    <p:sldId id="284" r:id="rId37"/>
    <p:sldId id="285" r:id="rId38"/>
    <p:sldId id="275" r:id="rId39"/>
    <p:sldId id="318"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03" autoAdjust="0"/>
    <p:restoredTop sz="94660"/>
  </p:normalViewPr>
  <p:slideViewPr>
    <p:cSldViewPr>
      <p:cViewPr>
        <p:scale>
          <a:sx n="109" d="100"/>
          <a:sy n="109" d="100"/>
        </p:scale>
        <p:origin x="-138"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457200" y="692696"/>
            <a:ext cx="8229600" cy="724942"/>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8" name="Текст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p:txBody>
      </p:sp>
    </p:spTree>
    <p:extLst>
      <p:ext uri="{BB962C8B-B14F-4D97-AF65-F5344CB8AC3E}">
        <p14:creationId xmlns:p14="http://schemas.microsoft.com/office/powerpoint/2010/main" val="4015345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0A4C17E-DBF1-4FAA-B74C-1999EA67B23A}" type="datetime1">
              <a:rPr lang="ru-RU" smtClean="0"/>
              <a:t>10.10.2019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0931296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724942"/>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smtClean="0"/>
              <a:t>Образец текста</a:t>
            </a:r>
          </a:p>
        </p:txBody>
      </p:sp>
      <p:pic>
        <p:nvPicPr>
          <p:cNvPr id="4" name="Рисунок 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27384"/>
            <a:ext cx="9144000" cy="588210"/>
          </a:xfrm>
          <a:prstGeom prst="rect">
            <a:avLst/>
          </a:prstGeom>
        </p:spPr>
      </p:pic>
      <p:pic>
        <p:nvPicPr>
          <p:cNvPr id="5" name="Рисунок 4"/>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0" y="6388842"/>
            <a:ext cx="9144000" cy="496542"/>
          </a:xfrm>
          <a:prstGeom prst="rect">
            <a:avLst/>
          </a:prstGeom>
        </p:spPr>
      </p:pic>
    </p:spTree>
    <p:extLst>
      <p:ext uri="{BB962C8B-B14F-4D97-AF65-F5344CB8AC3E}">
        <p14:creationId xmlns:p14="http://schemas.microsoft.com/office/powerpoint/2010/main" val="253439293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2800" kern="1200">
          <a:solidFill>
            <a:schemeClr val="tx1"/>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ipi.r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fipi.r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intellect@izentr.ru" TargetMode="External"/><Relationship Id="rId2" Type="http://schemas.openxmlformats.org/officeDocument/2006/relationships/image" Target="../media/image17.tiff"/><Relationship Id="rId1" Type="http://schemas.openxmlformats.org/officeDocument/2006/relationships/slideLayout" Target="../slideLayouts/slideLayout2.xml"/><Relationship Id="rId5" Type="http://schemas.openxmlformats.org/officeDocument/2006/relationships/image" Target="../media/image18.jpeg"/><Relationship Id="rId4" Type="http://schemas.openxmlformats.org/officeDocument/2006/relationships/hyperlink" Target="https://www.intellectcentre.r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1368152"/>
          </a:xfrm>
        </p:spPr>
        <p:txBody>
          <a:bodyPr>
            <a:normAutofit/>
          </a:bodyPr>
          <a:lstStyle/>
          <a:p>
            <a:r>
              <a:rPr lang="ru-RU" dirty="0"/>
              <a:t/>
            </a:r>
            <a:br>
              <a:rPr lang="ru-RU" dirty="0"/>
            </a:br>
            <a:endParaRPr lang="ru-RU" dirty="0"/>
          </a:p>
        </p:txBody>
      </p:sp>
      <p:sp>
        <p:nvSpPr>
          <p:cNvPr id="3" name="Объект 2"/>
          <p:cNvSpPr>
            <a:spLocks noGrp="1"/>
          </p:cNvSpPr>
          <p:nvPr>
            <p:ph idx="1"/>
          </p:nvPr>
        </p:nvSpPr>
        <p:spPr>
          <a:xfrm>
            <a:off x="457200" y="909096"/>
            <a:ext cx="8229600" cy="5217067"/>
          </a:xfrm>
        </p:spPr>
        <p:txBody>
          <a:bodyPr/>
          <a:lstStyle/>
          <a:p>
            <a:pPr lvl="0" algn="ctr">
              <a:spcBef>
                <a:spcPts val="0"/>
              </a:spcBef>
            </a:pPr>
            <a:r>
              <a:rPr lang="ru-RU" sz="4800" b="1" dirty="0">
                <a:solidFill>
                  <a:prstClr val="black"/>
                </a:solidFill>
                <a:latin typeface="Palatino Linotype"/>
              </a:rPr>
              <a:t>Математика </a:t>
            </a:r>
          </a:p>
          <a:p>
            <a:pPr lvl="0" algn="ctr">
              <a:spcBef>
                <a:spcPts val="0"/>
              </a:spcBef>
            </a:pPr>
            <a:r>
              <a:rPr lang="ru-RU" sz="4800" b="1" dirty="0">
                <a:solidFill>
                  <a:prstClr val="black"/>
                </a:solidFill>
                <a:latin typeface="Palatino Linotype"/>
              </a:rPr>
              <a:t>Модель ОГЭ - 2020</a:t>
            </a:r>
          </a:p>
          <a:p>
            <a:endParaRPr lang="ru-RU" dirty="0"/>
          </a:p>
        </p:txBody>
      </p:sp>
      <p:sp>
        <p:nvSpPr>
          <p:cNvPr id="7" name="Прямоугольник 6"/>
          <p:cNvSpPr/>
          <p:nvPr/>
        </p:nvSpPr>
        <p:spPr>
          <a:xfrm>
            <a:off x="457200" y="3229645"/>
            <a:ext cx="4943138" cy="276998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4000" b="0" i="0" u="none" strike="noStrike" kern="0" cap="none" spc="0" normalizeH="0" baseline="0" noProof="0" dirty="0" smtClean="0">
                <a:ln>
                  <a:noFill/>
                </a:ln>
                <a:effectLst>
                  <a:outerShdw blurRad="63500" dist="38100" dir="5400000" algn="t" rotWithShape="0">
                    <a:prstClr val="black">
                      <a:alpha val="25000"/>
                    </a:prstClr>
                  </a:outerShdw>
                </a:effectLst>
                <a:uLnTx/>
                <a:uFillTx/>
                <a:latin typeface="Palatino Linotype"/>
                <a:ea typeface="+mj-ea"/>
                <a:cs typeface="+mj-cs"/>
              </a:rPr>
              <a:t>Практические задачи</a:t>
            </a:r>
          </a:p>
          <a:p>
            <a:pPr marL="0" marR="0" lvl="0" indent="0" algn="ctr" defTabSz="914400" eaLnBrk="1" fontAlgn="auto" latinLnBrk="0" hangingPunct="1">
              <a:lnSpc>
                <a:spcPct val="100000"/>
              </a:lnSpc>
              <a:spcBef>
                <a:spcPts val="0"/>
              </a:spcBef>
              <a:spcAft>
                <a:spcPts val="0"/>
              </a:spcAft>
              <a:buClrTx/>
              <a:buSzTx/>
              <a:buFontTx/>
              <a:buNone/>
              <a:tabLst/>
              <a:defRPr/>
            </a:pPr>
            <a:endParaRPr lang="ru-RU" sz="4000" kern="0" dirty="0">
              <a:effectLst>
                <a:outerShdw blurRad="63500" dist="38100" dir="5400000" algn="t" rotWithShape="0">
                  <a:prstClr val="black">
                    <a:alpha val="25000"/>
                  </a:prstClr>
                </a:outerShdw>
              </a:effectLst>
              <a:latin typeface="Palatino Linotype"/>
              <a:ea typeface="+mj-ea"/>
              <a:cs typeface="+mj-cs"/>
            </a:endParaRPr>
          </a:p>
          <a:p>
            <a:pPr marL="0" marR="0" lvl="0" indent="0" algn="r" defTabSz="914400" eaLnBrk="1" fontAlgn="auto" latinLnBrk="0" hangingPunct="1">
              <a:lnSpc>
                <a:spcPct val="100000"/>
              </a:lnSpc>
              <a:spcBef>
                <a:spcPts val="0"/>
              </a:spcBef>
              <a:spcAft>
                <a:spcPts val="0"/>
              </a:spcAft>
              <a:buClrTx/>
              <a:buSzTx/>
              <a:buFontTx/>
              <a:buNone/>
              <a:tabLst/>
              <a:defRPr/>
            </a:pPr>
            <a:endParaRPr kumimoji="0" lang="ru-RU" b="0" i="0" u="none" strike="noStrike" kern="0" cap="none" spc="0" normalizeH="0" baseline="0" noProof="0" dirty="0" smtClean="0">
              <a:ln>
                <a:noFill/>
              </a:ln>
              <a:effectLst>
                <a:outerShdw blurRad="63500" dist="38100" dir="5400000" algn="t" rotWithShape="0">
                  <a:prstClr val="black">
                    <a:alpha val="25000"/>
                  </a:prstClr>
                </a:outerShdw>
              </a:effectLst>
              <a:uLnTx/>
              <a:uFillTx/>
              <a:latin typeface="Times New Roman" panose="02020603050405020304" pitchFamily="18" charset="0"/>
              <a:cs typeface="Times New Roman" panose="02020603050405020304" pitchFamily="18" charset="0"/>
            </a:endParaRPr>
          </a:p>
          <a:p>
            <a:pPr marL="0" marR="0" lvl="0" indent="0" algn="r" defTabSz="914400" eaLnBrk="1" fontAlgn="auto" latinLnBrk="0" hangingPunct="1">
              <a:lnSpc>
                <a:spcPct val="100000"/>
              </a:lnSpc>
              <a:spcBef>
                <a:spcPts val="0"/>
              </a:spcBef>
              <a:spcAft>
                <a:spcPts val="0"/>
              </a:spcAft>
              <a:buClrTx/>
              <a:buSzTx/>
              <a:buFontTx/>
              <a:buNone/>
              <a:tabLst/>
              <a:defRPr/>
            </a:pPr>
            <a:endParaRPr lang="ru-RU" kern="0" dirty="0">
              <a:effectLst>
                <a:outerShdw blurRad="63500" dist="38100" dir="5400000" algn="t" rotWithShape="0">
                  <a:prstClr val="black">
                    <a:alpha val="25000"/>
                  </a:prstClr>
                </a:outerShdw>
              </a:effectLst>
              <a:latin typeface="Times New Roman" panose="02020603050405020304" pitchFamily="18" charset="0"/>
              <a:cs typeface="Times New Roman" panose="02020603050405020304" pitchFamily="18"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ru-RU" b="0" i="0" u="none" strike="noStrike" kern="0" cap="none" spc="0" normalizeH="0" baseline="0" noProof="0" dirty="0" smtClean="0">
                <a:ln>
                  <a:noFill/>
                </a:ln>
                <a:solidFill>
                  <a:schemeClr val="tx2">
                    <a:lumMod val="75000"/>
                  </a:schemeClr>
                </a:solidFill>
                <a:effectLst>
                  <a:outerShdw blurRad="63500" dist="38100" dir="5400000" algn="t" rotWithShape="0">
                    <a:prstClr val="black">
                      <a:alpha val="25000"/>
                    </a:prstClr>
                  </a:outerShdw>
                </a:effectLst>
                <a:uLnTx/>
                <a:uFillTx/>
                <a:latin typeface="Times New Roman" panose="02020603050405020304" pitchFamily="18" charset="0"/>
                <a:cs typeface="Times New Roman" panose="02020603050405020304" pitchFamily="18" charset="0"/>
              </a:rPr>
              <a:t>Титова Л.А.</a:t>
            </a:r>
            <a:endParaRPr kumimoji="0" lang="ru-RU" b="0" i="0" u="none" strike="noStrike" kern="0" cap="none" spc="0" normalizeH="0" baseline="0" noProof="0" dirty="0" smtClean="0">
              <a:ln>
                <a:noFill/>
              </a:ln>
              <a:solidFill>
                <a:schemeClr val="tx2">
                  <a:lumMod val="75000"/>
                </a:schemeClr>
              </a:solidFill>
              <a:effectLst/>
              <a:uLnTx/>
              <a:uFillTx/>
              <a:latin typeface="Times New Roman" panose="02020603050405020304" pitchFamily="18" charset="0"/>
              <a:cs typeface="Times New Roman" panose="02020603050405020304" pitchFamily="18" charset="0"/>
            </a:endParaRPr>
          </a:p>
        </p:txBody>
      </p:sp>
      <p:pic>
        <p:nvPicPr>
          <p:cNvPr id="8" name="Рисунок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79512" y="710880"/>
            <a:ext cx="1511604" cy="1007736"/>
          </a:xfrm>
          <a:prstGeom prst="rect">
            <a:avLst/>
          </a:prstGeom>
        </p:spPr>
      </p:pic>
      <p:pic>
        <p:nvPicPr>
          <p:cNvPr id="9" name="Рисунок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012160" y="2487100"/>
            <a:ext cx="2494866" cy="3639063"/>
          </a:xfrm>
          <a:prstGeom prst="rect">
            <a:avLst/>
          </a:prstGeom>
        </p:spPr>
      </p:pic>
    </p:spTree>
    <p:extLst>
      <p:ext uri="{BB962C8B-B14F-4D97-AF65-F5344CB8AC3E}">
        <p14:creationId xmlns:p14="http://schemas.microsoft.com/office/powerpoint/2010/main" val="41149442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4D75DB8-73D3-4F08-9D70-F5CC1237F0BC}"/>
              </a:ext>
            </a:extLst>
          </p:cNvPr>
          <p:cNvSpPr>
            <a:spLocks noGrp="1"/>
          </p:cNvSpPr>
          <p:nvPr>
            <p:ph type="title"/>
          </p:nvPr>
        </p:nvSpPr>
        <p:spPr>
          <a:xfrm>
            <a:off x="457200" y="0"/>
            <a:ext cx="8229600" cy="474400"/>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64E5566E-B8B7-4F99-84A7-C7D35C8F06BF}"/>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3AD76AE7-5B98-4283-93E5-29EB94D91F64}"/>
              </a:ext>
            </a:extLst>
          </p:cNvPr>
          <p:cNvSpPr>
            <a:spLocks noGrp="1"/>
          </p:cNvSpPr>
          <p:nvPr>
            <p:ph type="sldNum" sz="quarter" idx="12"/>
          </p:nvPr>
        </p:nvSpPr>
        <p:spPr/>
        <p:txBody>
          <a:bodyPr/>
          <a:lstStyle/>
          <a:p>
            <a:fld id="{B19B0651-EE4F-4900-A07F-96A6BFA9D0F0}" type="slidenum">
              <a:rPr lang="ru-RU" smtClean="0"/>
              <a:t>10</a:t>
            </a:fld>
            <a:endParaRPr lang="ru-RU"/>
          </a:p>
        </p:txBody>
      </p:sp>
      <p:graphicFrame>
        <p:nvGraphicFramePr>
          <p:cNvPr id="5" name="Таблица 4">
            <a:extLst>
              <a:ext uri="{FF2B5EF4-FFF2-40B4-BE49-F238E27FC236}">
                <a16:creationId xmlns:a16="http://schemas.microsoft.com/office/drawing/2014/main" xmlns="" id="{0C509F64-35AA-4698-94C6-71B89B587B2C}"/>
              </a:ext>
            </a:extLst>
          </p:cNvPr>
          <p:cNvGraphicFramePr>
            <a:graphicFrameLocks noGrp="1"/>
          </p:cNvGraphicFramePr>
          <p:nvPr>
            <p:extLst>
              <p:ext uri="{D42A27DB-BD31-4B8C-83A1-F6EECF244321}">
                <p14:modId xmlns:p14="http://schemas.microsoft.com/office/powerpoint/2010/main" val="4187331813"/>
              </p:ext>
            </p:extLst>
          </p:nvPr>
        </p:nvGraphicFramePr>
        <p:xfrm>
          <a:off x="1907705" y="1052360"/>
          <a:ext cx="6933949" cy="2548139"/>
        </p:xfrm>
        <a:graphic>
          <a:graphicData uri="http://schemas.openxmlformats.org/drawingml/2006/table">
            <a:tbl>
              <a:tblPr firstRow="1" firstCol="1" bandRow="1">
                <a:tableStyleId>{5C22544A-7EE6-4342-B048-85BDC9FD1C3A}</a:tableStyleId>
              </a:tblPr>
              <a:tblGrid>
                <a:gridCol w="1660402">
                  <a:extLst>
                    <a:ext uri="{9D8B030D-6E8A-4147-A177-3AD203B41FA5}">
                      <a16:colId xmlns:a16="http://schemas.microsoft.com/office/drawing/2014/main" xmlns="" val="228893045"/>
                    </a:ext>
                  </a:extLst>
                </a:gridCol>
                <a:gridCol w="1418577">
                  <a:extLst>
                    <a:ext uri="{9D8B030D-6E8A-4147-A177-3AD203B41FA5}">
                      <a16:colId xmlns:a16="http://schemas.microsoft.com/office/drawing/2014/main" xmlns="" val="55205517"/>
                    </a:ext>
                  </a:extLst>
                </a:gridCol>
                <a:gridCol w="1675082">
                  <a:extLst>
                    <a:ext uri="{9D8B030D-6E8A-4147-A177-3AD203B41FA5}">
                      <a16:colId xmlns:a16="http://schemas.microsoft.com/office/drawing/2014/main" xmlns="" val="2655410543"/>
                    </a:ext>
                  </a:extLst>
                </a:gridCol>
                <a:gridCol w="2179888">
                  <a:extLst>
                    <a:ext uri="{9D8B030D-6E8A-4147-A177-3AD203B41FA5}">
                      <a16:colId xmlns:a16="http://schemas.microsoft.com/office/drawing/2014/main" xmlns="" val="70636179"/>
                    </a:ext>
                  </a:extLst>
                </a:gridCol>
              </a:tblGrid>
              <a:tr h="1110443">
                <a:tc>
                  <a:txBody>
                    <a:bodyPr/>
                    <a:lstStyle/>
                    <a:p>
                      <a:pPr marL="457200" algn="ctr">
                        <a:lnSpc>
                          <a:spcPct val="107000"/>
                        </a:lnSpc>
                        <a:spcAft>
                          <a:spcPts val="0"/>
                        </a:spcAft>
                      </a:pPr>
                      <a:r>
                        <a:rPr lang="ru-RU" sz="1400">
                          <a:effectLst/>
                        </a:rPr>
                        <a:t>Поставщик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Цена 1 уп. семян (руб.)</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Масса 1 уп. семян (кг)</a:t>
                      </a:r>
                      <a:endParaRPr lang="ru-RU" sz="1100">
                        <a:effectLst/>
                      </a:endParaRPr>
                    </a:p>
                    <a:p>
                      <a:pPr marL="457200" algn="ctr">
                        <a:lnSpc>
                          <a:spcPct val="107000"/>
                        </a:lnSpc>
                        <a:spcAft>
                          <a:spcPts val="0"/>
                        </a:spcAft>
                      </a:pPr>
                      <a:r>
                        <a:rPr lang="ru-RU" sz="14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Рекомендуемый расход 1 уп. семян</a:t>
                      </a:r>
                      <a:endParaRPr lang="ru-RU" sz="1100">
                        <a:effectLst/>
                      </a:endParaRPr>
                    </a:p>
                    <a:p>
                      <a:pPr marL="457200" algn="ctr">
                        <a:lnSpc>
                          <a:spcPct val="107000"/>
                        </a:lnSpc>
                        <a:spcAft>
                          <a:spcPts val="0"/>
                        </a:spcAft>
                      </a:pPr>
                      <a:r>
                        <a:rPr lang="ru-RU" sz="1400">
                          <a:effectLst/>
                        </a:rPr>
                        <a:t>(кв. 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64715601"/>
                  </a:ext>
                </a:extLst>
              </a:tr>
              <a:tr h="359424">
                <a:tc>
                  <a:txBody>
                    <a:bodyPr/>
                    <a:lstStyle/>
                    <a:p>
                      <a:pPr marL="457200" algn="ctr">
                        <a:lnSpc>
                          <a:spcPct val="107000"/>
                        </a:lnSpc>
                        <a:spcAft>
                          <a:spcPts val="0"/>
                        </a:spcAft>
                      </a:pPr>
                      <a:r>
                        <a:rPr lang="ru-RU" sz="1400">
                          <a:effectLst/>
                        </a:rPr>
                        <a:t>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500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1,8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63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161892000"/>
                  </a:ext>
                </a:extLst>
              </a:tr>
              <a:tr h="359424">
                <a:tc>
                  <a:txBody>
                    <a:bodyPr/>
                    <a:lstStyle/>
                    <a:p>
                      <a:pPr marL="457200" algn="ctr">
                        <a:lnSpc>
                          <a:spcPct val="107000"/>
                        </a:lnSpc>
                        <a:spcAft>
                          <a:spcPts val="0"/>
                        </a:spcAft>
                      </a:pPr>
                      <a:r>
                        <a:rPr lang="ru-RU" sz="1400">
                          <a:effectLst/>
                        </a:rPr>
                        <a:t>Б</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330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40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56622608"/>
                  </a:ext>
                </a:extLst>
              </a:tr>
              <a:tr h="359424">
                <a:tc>
                  <a:txBody>
                    <a:bodyPr/>
                    <a:lstStyle/>
                    <a:p>
                      <a:pPr marL="457200" algn="ctr">
                        <a:lnSpc>
                          <a:spcPct val="107000"/>
                        </a:lnSpc>
                        <a:spcAft>
                          <a:spcPts val="0"/>
                        </a:spcAft>
                      </a:pPr>
                      <a:r>
                        <a:rPr lang="ru-RU" sz="1400">
                          <a:effectLst/>
                        </a:rPr>
                        <a:t>В</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340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45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48370298"/>
                  </a:ext>
                </a:extLst>
              </a:tr>
              <a:tr h="359424">
                <a:tc>
                  <a:txBody>
                    <a:bodyPr/>
                    <a:lstStyle/>
                    <a:p>
                      <a:pPr marL="457200" algn="ctr">
                        <a:lnSpc>
                          <a:spcPct val="107000"/>
                        </a:lnSpc>
                        <a:spcAft>
                          <a:spcPts val="0"/>
                        </a:spcAft>
                      </a:pPr>
                      <a:r>
                        <a:rPr lang="ru-RU" sz="1400">
                          <a:effectLst/>
                        </a:rPr>
                        <a:t>Г</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290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35</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325970047"/>
                  </a:ext>
                </a:extLst>
              </a:tr>
            </a:tbl>
          </a:graphicData>
        </a:graphic>
      </p:graphicFrame>
      <p:sp>
        <p:nvSpPr>
          <p:cNvPr id="6" name="Rectangle 1">
            <a:extLst>
              <a:ext uri="{FF2B5EF4-FFF2-40B4-BE49-F238E27FC236}">
                <a16:creationId xmlns:a16="http://schemas.microsoft.com/office/drawing/2014/main" xmlns="" id="{9F1FAB6E-33F0-4335-AEB5-8E8FFE87C6E5}"/>
              </a:ext>
            </a:extLst>
          </p:cNvPr>
          <p:cNvSpPr>
            <a:spLocks noChangeArrowheads="1"/>
          </p:cNvSpPr>
          <p:nvPr/>
        </p:nvSpPr>
        <p:spPr bwMode="auto">
          <a:xfrm>
            <a:off x="-464363" y="2978150"/>
            <a:ext cx="1350023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7" name="Прямоугольник 6">
            <a:extLst>
              <a:ext uri="{FF2B5EF4-FFF2-40B4-BE49-F238E27FC236}">
                <a16:creationId xmlns:a16="http://schemas.microsoft.com/office/drawing/2014/main" xmlns="" id="{C1AC8670-DC88-4FF2-9DED-4436BF3C077A}"/>
              </a:ext>
            </a:extLst>
          </p:cNvPr>
          <p:cNvSpPr/>
          <p:nvPr/>
        </p:nvSpPr>
        <p:spPr>
          <a:xfrm>
            <a:off x="362276" y="4129842"/>
            <a:ext cx="8742978" cy="2031325"/>
          </a:xfrm>
          <a:prstGeom prst="rect">
            <a:avLst/>
          </a:prstGeom>
        </p:spPr>
        <p:txBody>
          <a:bodyPr wrap="square">
            <a:spAutoFit/>
          </a:bodyPr>
          <a:lstStyle/>
          <a:p>
            <a:pPr algn="just"/>
            <a:r>
              <a:rPr lang="ru-RU" i="1" dirty="0" smtClean="0">
                <a:latin typeface="Times New Roman" panose="02020603050405020304" pitchFamily="18" charset="0"/>
                <a:cs typeface="Times New Roman" panose="02020603050405020304" pitchFamily="18" charset="0"/>
              </a:rPr>
              <a:t>Решение:</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24*12-27-12=249 (кв. м.) – площадь, которую нужно засеять</a:t>
            </a:r>
          </a:p>
          <a:p>
            <a:pPr marL="342900" indent="-342900" algn="just">
              <a:buAutoNum type="arabicParenR"/>
            </a:pPr>
            <a:r>
              <a:rPr lang="en-US" dirty="0" smtClean="0">
                <a:latin typeface="Times New Roman" panose="02020603050405020304" pitchFamily="18" charset="0"/>
                <a:cs typeface="Times New Roman" panose="02020603050405020304" pitchFamily="18" charset="0"/>
              </a:rPr>
              <a:t>4*500=2000 (</a:t>
            </a:r>
            <a:r>
              <a:rPr lang="ru-RU" dirty="0" smtClean="0">
                <a:latin typeface="Times New Roman" panose="02020603050405020304" pitchFamily="18" charset="0"/>
                <a:cs typeface="Times New Roman" panose="02020603050405020304" pitchFamily="18" charset="0"/>
              </a:rPr>
              <a:t>руб.) – стоимость варианта «А»</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7*330=2310 (руб.) – стоимость варианта «Б»</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6*340=2040 (руб.) – стоимость варианта «В»</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8*290=2320 (руб.) – стоимость варианта «Г»</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2000</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892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xEl>
                                              <p:pRg st="4" end="4"/>
                                            </p:txEl>
                                          </p:spTgt>
                                        </p:tgtEl>
                                        <p:attrNameLst>
                                          <p:attrName>style.visibility</p:attrName>
                                        </p:attrNameLst>
                                      </p:cBhvr>
                                      <p:to>
                                        <p:strVal val="visible"/>
                                      </p:to>
                                    </p:set>
                                    <p:animEffect transition="in" filter="fade">
                                      <p:cBhvr>
                                        <p:cTn id="25" dur="500"/>
                                        <p:tgtEl>
                                          <p:spTgt spid="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7">
                                            <p:txEl>
                                              <p:pRg st="5" end="5"/>
                                            </p:txEl>
                                          </p:spTgt>
                                        </p:tgtEl>
                                        <p:attrNameLst>
                                          <p:attrName>style.visibility</p:attrName>
                                        </p:attrNameLst>
                                      </p:cBhvr>
                                      <p:to>
                                        <p:strVal val="visible"/>
                                      </p:to>
                                    </p:set>
                                    <p:animEffect transition="in" filter="fade">
                                      <p:cBhvr>
                                        <p:cTn id="30" dur="500"/>
                                        <p:tgtEl>
                                          <p:spTgt spid="7">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E2F9951-8D90-4311-B209-CBEDC5FB89FC}"/>
              </a:ext>
            </a:extLst>
          </p:cNvPr>
          <p:cNvSpPr>
            <a:spLocks noGrp="1"/>
          </p:cNvSpPr>
          <p:nvPr>
            <p:ph type="title"/>
          </p:nvPr>
        </p:nvSpPr>
        <p:spPr>
          <a:xfrm>
            <a:off x="457200" y="0"/>
            <a:ext cx="8229600" cy="476672"/>
          </a:xfrm>
        </p:spPr>
        <p:txBody>
          <a:bodyPr>
            <a:normAutofit fontScale="90000"/>
          </a:bodyPr>
          <a:lstStyle/>
          <a:p>
            <a:r>
              <a:rPr lang="ru-RU" dirty="0">
                <a:solidFill>
                  <a:schemeClr val="bg1"/>
                </a:solidFill>
              </a:rPr>
              <a:t>Задача </a:t>
            </a:r>
            <a:r>
              <a:rPr lang="ru-RU" dirty="0" smtClean="0">
                <a:solidFill>
                  <a:schemeClr val="bg1"/>
                </a:solidFill>
              </a:rPr>
              <a:t>2</a:t>
            </a:r>
            <a:endParaRPr lang="ru-RU" dirty="0">
              <a:solidFill>
                <a:schemeClr val="bg1"/>
              </a:solidFill>
            </a:endParaRPr>
          </a:p>
        </p:txBody>
      </p:sp>
      <p:sp>
        <p:nvSpPr>
          <p:cNvPr id="3" name="Дата 2">
            <a:extLst>
              <a:ext uri="{FF2B5EF4-FFF2-40B4-BE49-F238E27FC236}">
                <a16:creationId xmlns:a16="http://schemas.microsoft.com/office/drawing/2014/main" xmlns="" id="{F85AEC24-3146-40D6-9DF6-BD7E36ADB137}"/>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5D8058DD-CBF8-4CEF-B18F-8CAF397F18BB}"/>
              </a:ext>
            </a:extLst>
          </p:cNvPr>
          <p:cNvSpPr>
            <a:spLocks noGrp="1"/>
          </p:cNvSpPr>
          <p:nvPr>
            <p:ph type="sldNum" sz="quarter" idx="12"/>
          </p:nvPr>
        </p:nvSpPr>
        <p:spPr/>
        <p:txBody>
          <a:bodyPr/>
          <a:lstStyle/>
          <a:p>
            <a:fld id="{B19B0651-EE4F-4900-A07F-96A6BFA9D0F0}" type="slidenum">
              <a:rPr lang="ru-RU" smtClean="0"/>
              <a:t>11</a:t>
            </a:fld>
            <a:endParaRPr lang="ru-RU"/>
          </a:p>
        </p:txBody>
      </p:sp>
      <p:sp>
        <p:nvSpPr>
          <p:cNvPr id="6" name="Прямоугольник 5">
            <a:extLst>
              <a:ext uri="{FF2B5EF4-FFF2-40B4-BE49-F238E27FC236}">
                <a16:creationId xmlns:a16="http://schemas.microsoft.com/office/drawing/2014/main" xmlns="" id="{5BE258AF-C0F8-41C8-B152-E5335DD137EA}"/>
              </a:ext>
            </a:extLst>
          </p:cNvPr>
          <p:cNvSpPr/>
          <p:nvPr/>
        </p:nvSpPr>
        <p:spPr>
          <a:xfrm>
            <a:off x="457200" y="4444091"/>
            <a:ext cx="8568952" cy="685059"/>
          </a:xfrm>
          <a:prstGeom prst="rect">
            <a:avLst/>
          </a:prstGeom>
        </p:spPr>
        <p:txBody>
          <a:bodyPr wrap="square">
            <a:spAutoFit/>
          </a:bodyPr>
          <a:lstStyle/>
          <a:p>
            <a:pPr lvl="0" algn="just">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1. </a:t>
            </a:r>
            <a:r>
              <a:rPr lang="ru-RU" dirty="0" smtClean="0">
                <a:latin typeface="Times New Roman" panose="02020603050405020304" pitchFamily="18" charset="0"/>
                <a:ea typeface="Calibri" panose="020F0502020204030204" pitchFamily="34" charset="0"/>
                <a:cs typeface="Times New Roman" panose="02020603050405020304" pitchFamily="18" charset="0"/>
              </a:rPr>
              <a:t>Для объектов, указанных в таблице, определите, какими цифрами они обозначены на плане. Заполните таблицу, в бланк перенесите последовательность четырёх цифр.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Таблица 6">
            <a:extLst>
              <a:ext uri="{FF2B5EF4-FFF2-40B4-BE49-F238E27FC236}">
                <a16:creationId xmlns:a16="http://schemas.microsoft.com/office/drawing/2014/main" xmlns="" id="{CEA7955E-1EA9-4AC8-A6EF-09E3F08BA5A1}"/>
              </a:ext>
            </a:extLst>
          </p:cNvPr>
          <p:cNvGraphicFramePr>
            <a:graphicFrameLocks noGrp="1"/>
          </p:cNvGraphicFramePr>
          <p:nvPr>
            <p:extLst>
              <p:ext uri="{D42A27DB-BD31-4B8C-83A1-F6EECF244321}">
                <p14:modId xmlns:p14="http://schemas.microsoft.com/office/powerpoint/2010/main" val="2097539819"/>
              </p:ext>
            </p:extLst>
          </p:nvPr>
        </p:nvGraphicFramePr>
        <p:xfrm>
          <a:off x="1727682" y="5226978"/>
          <a:ext cx="5688635" cy="975907"/>
        </p:xfrm>
        <a:graphic>
          <a:graphicData uri="http://schemas.openxmlformats.org/drawingml/2006/table">
            <a:tbl>
              <a:tblPr firstRow="1" firstCol="1" bandRow="1">
                <a:tableStyleId>{5C22544A-7EE6-4342-B048-85BDC9FD1C3A}</a:tableStyleId>
              </a:tblPr>
              <a:tblGrid>
                <a:gridCol w="1137727">
                  <a:extLst>
                    <a:ext uri="{9D8B030D-6E8A-4147-A177-3AD203B41FA5}">
                      <a16:colId xmlns:a16="http://schemas.microsoft.com/office/drawing/2014/main" xmlns="" val="2540554913"/>
                    </a:ext>
                  </a:extLst>
                </a:gridCol>
                <a:gridCol w="1137727">
                  <a:extLst>
                    <a:ext uri="{9D8B030D-6E8A-4147-A177-3AD203B41FA5}">
                      <a16:colId xmlns:a16="http://schemas.microsoft.com/office/drawing/2014/main" xmlns="" val="389274779"/>
                    </a:ext>
                  </a:extLst>
                </a:gridCol>
                <a:gridCol w="1137727">
                  <a:extLst>
                    <a:ext uri="{9D8B030D-6E8A-4147-A177-3AD203B41FA5}">
                      <a16:colId xmlns:a16="http://schemas.microsoft.com/office/drawing/2014/main" xmlns="" val="1248732683"/>
                    </a:ext>
                  </a:extLst>
                </a:gridCol>
                <a:gridCol w="1137727">
                  <a:extLst>
                    <a:ext uri="{9D8B030D-6E8A-4147-A177-3AD203B41FA5}">
                      <a16:colId xmlns:a16="http://schemas.microsoft.com/office/drawing/2014/main" xmlns="" val="3824769793"/>
                    </a:ext>
                  </a:extLst>
                </a:gridCol>
                <a:gridCol w="1137727">
                  <a:extLst>
                    <a:ext uri="{9D8B030D-6E8A-4147-A177-3AD203B41FA5}">
                      <a16:colId xmlns:a16="http://schemas.microsoft.com/office/drawing/2014/main" xmlns="" val="890615343"/>
                    </a:ext>
                  </a:extLst>
                </a:gridCol>
              </a:tblGrid>
              <a:tr h="682291">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прихожая</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балкон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комната</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8165288"/>
                  </a:ext>
                </a:extLst>
              </a:tr>
              <a:tr h="293616">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endParaRPr lang="ru-RU" sz="18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5382063"/>
                  </a:ext>
                </a:extLst>
              </a:tr>
            </a:tbl>
          </a:graphicData>
        </a:graphic>
      </p:graphicFrame>
      <p:sp>
        <p:nvSpPr>
          <p:cNvPr id="8" name="Rectangle 1">
            <a:extLst>
              <a:ext uri="{FF2B5EF4-FFF2-40B4-BE49-F238E27FC236}">
                <a16:creationId xmlns:a16="http://schemas.microsoft.com/office/drawing/2014/main" xmlns="" id="{7559BC6B-5943-46DB-AD8A-EA00F3704DC6}"/>
              </a:ext>
            </a:extLst>
          </p:cNvPr>
          <p:cNvSpPr>
            <a:spLocks noChangeArrowheads="1"/>
          </p:cNvSpPr>
          <p:nvPr/>
        </p:nvSpPr>
        <p:spPr bwMode="auto">
          <a:xfrm>
            <a:off x="1094819" y="5375168"/>
            <a:ext cx="876578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0" name="Прямоугольник 9"/>
          <p:cNvSpPr/>
          <p:nvPr/>
        </p:nvSpPr>
        <p:spPr>
          <a:xfrm>
            <a:off x="1078993" y="738543"/>
            <a:ext cx="4213088" cy="3693319"/>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На рисунке изображен план однокомнатной квартиры в 16-этажном жилом доме (сторона каждой клетки на плане равна 0,5 м). Окна квартиры выходят на север. При входе в квартиру располагается прихожая. Справа от прихожей находится санузел, а слева – вход в комнату. Санузел имеет общую стену с кухней, отмеченную на плане цифрой 2. Комната имеет наибольшую площадь из всех помещений. Из кухни есть выход на балкон. Пол санузла выложен плиткой размером </a:t>
            </a:r>
            <a:r>
              <a:rPr lang="ru-RU" dirty="0" smtClean="0">
                <a:latin typeface="Times New Roman" panose="02020603050405020304" pitchFamily="18" charset="0"/>
                <a:cs typeface="Times New Roman" panose="02020603050405020304" pitchFamily="18" charset="0"/>
              </a:rPr>
              <a:t>25смх25см.</a:t>
            </a:r>
            <a:endParaRPr lang="ru-RU" dirty="0">
              <a:latin typeface="Times New Roman" panose="02020603050405020304" pitchFamily="18" charset="0"/>
              <a:cs typeface="Times New Roman" panose="02020603050405020304" pitchFamily="18"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val="3671786866"/>
              </p:ext>
            </p:extLst>
          </p:nvPr>
        </p:nvGraphicFramePr>
        <p:xfrm>
          <a:off x="1727682" y="5226978"/>
          <a:ext cx="5688635" cy="975907"/>
        </p:xfrm>
        <a:graphic>
          <a:graphicData uri="http://schemas.openxmlformats.org/drawingml/2006/table">
            <a:tbl>
              <a:tblPr firstRow="1" firstCol="1" bandRow="1">
                <a:tableStyleId>{5C22544A-7EE6-4342-B048-85BDC9FD1C3A}</a:tableStyleId>
              </a:tblPr>
              <a:tblGrid>
                <a:gridCol w="1137727">
                  <a:extLst>
                    <a:ext uri="{9D8B030D-6E8A-4147-A177-3AD203B41FA5}">
                      <a16:colId xmlns:a16="http://schemas.microsoft.com/office/drawing/2014/main" xmlns="" val="1322425445"/>
                    </a:ext>
                  </a:extLst>
                </a:gridCol>
                <a:gridCol w="1137727">
                  <a:extLst>
                    <a:ext uri="{9D8B030D-6E8A-4147-A177-3AD203B41FA5}">
                      <a16:colId xmlns:a16="http://schemas.microsoft.com/office/drawing/2014/main" xmlns="" val="3814268686"/>
                    </a:ext>
                  </a:extLst>
                </a:gridCol>
                <a:gridCol w="1137727">
                  <a:extLst>
                    <a:ext uri="{9D8B030D-6E8A-4147-A177-3AD203B41FA5}">
                      <a16:colId xmlns:a16="http://schemas.microsoft.com/office/drawing/2014/main" xmlns="" val="2818353617"/>
                    </a:ext>
                  </a:extLst>
                </a:gridCol>
                <a:gridCol w="1137727">
                  <a:extLst>
                    <a:ext uri="{9D8B030D-6E8A-4147-A177-3AD203B41FA5}">
                      <a16:colId xmlns:a16="http://schemas.microsoft.com/office/drawing/2014/main" xmlns="" val="2319544358"/>
                    </a:ext>
                  </a:extLst>
                </a:gridCol>
                <a:gridCol w="1137727">
                  <a:extLst>
                    <a:ext uri="{9D8B030D-6E8A-4147-A177-3AD203B41FA5}">
                      <a16:colId xmlns:a16="http://schemas.microsoft.com/office/drawing/2014/main" xmlns="" val="2916258467"/>
                    </a:ext>
                  </a:extLst>
                </a:gridCol>
              </a:tblGrid>
              <a:tr h="682291">
                <a:tc>
                  <a:txBody>
                    <a:bodyPr/>
                    <a:lstStyle/>
                    <a:p>
                      <a:pPr algn="just">
                        <a:spcAft>
                          <a:spcPts val="0"/>
                        </a:spcAft>
                      </a:pPr>
                      <a:r>
                        <a:rPr lang="ru-RU" sz="1400" dirty="0">
                          <a:effectLst/>
                        </a:rPr>
                        <a:t>Объекты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прихожая</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балкон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комната</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098412055"/>
                  </a:ext>
                </a:extLst>
              </a:tr>
              <a:tr h="293616">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5</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4</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800" dirty="0">
                          <a:effectLst/>
                        </a:rPr>
                        <a:t>3</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1 </a:t>
                      </a:r>
                      <a:endParaRPr lang="ru-RU" sz="18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090022383"/>
                  </a:ext>
                </a:extLst>
              </a:tr>
            </a:tbl>
          </a:graphicData>
        </a:graphic>
      </p:graphicFrame>
      <p:pic>
        <p:nvPicPr>
          <p:cNvPr id="12" name="Рисунок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29977" y="906928"/>
            <a:ext cx="3814023" cy="3276526"/>
          </a:xfrm>
          <a:prstGeom prst="rect">
            <a:avLst/>
          </a:prstGeom>
        </p:spPr>
      </p:pic>
    </p:spTree>
    <p:extLst>
      <p:ext uri="{BB962C8B-B14F-4D97-AF65-F5344CB8AC3E}">
        <p14:creationId xmlns:p14="http://schemas.microsoft.com/office/powerpoint/2010/main" val="66404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E2F9951-8D90-4311-B209-CBEDC5FB89FC}"/>
              </a:ext>
            </a:extLst>
          </p:cNvPr>
          <p:cNvSpPr>
            <a:spLocks noGrp="1"/>
          </p:cNvSpPr>
          <p:nvPr>
            <p:ph type="title"/>
          </p:nvPr>
        </p:nvSpPr>
        <p:spPr>
          <a:xfrm>
            <a:off x="457200" y="0"/>
            <a:ext cx="8229600" cy="548680"/>
          </a:xfrm>
        </p:spPr>
        <p:txBody>
          <a:bodyPr>
            <a:normAutofit fontScale="90000"/>
          </a:bodyPr>
          <a:lstStyle/>
          <a:p>
            <a:r>
              <a:rPr lang="ru-RU" dirty="0">
                <a:solidFill>
                  <a:schemeClr val="bg1"/>
                </a:solidFill>
              </a:rPr>
              <a:t>Задача </a:t>
            </a:r>
            <a:r>
              <a:rPr lang="ru-RU" dirty="0" smtClean="0">
                <a:solidFill>
                  <a:schemeClr val="bg1"/>
                </a:solidFill>
              </a:rPr>
              <a:t>2</a:t>
            </a:r>
            <a:endParaRPr lang="ru-RU" dirty="0">
              <a:solidFill>
                <a:schemeClr val="bg1"/>
              </a:solidFill>
            </a:endParaRPr>
          </a:p>
        </p:txBody>
      </p:sp>
      <p:sp>
        <p:nvSpPr>
          <p:cNvPr id="3" name="Дата 2">
            <a:extLst>
              <a:ext uri="{FF2B5EF4-FFF2-40B4-BE49-F238E27FC236}">
                <a16:creationId xmlns:a16="http://schemas.microsoft.com/office/drawing/2014/main" xmlns="" id="{F85AEC24-3146-40D6-9DF6-BD7E36ADB137}"/>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5D8058DD-CBF8-4CEF-B18F-8CAF397F18BB}"/>
              </a:ext>
            </a:extLst>
          </p:cNvPr>
          <p:cNvSpPr>
            <a:spLocks noGrp="1"/>
          </p:cNvSpPr>
          <p:nvPr>
            <p:ph type="sldNum" sz="quarter" idx="12"/>
          </p:nvPr>
        </p:nvSpPr>
        <p:spPr/>
        <p:txBody>
          <a:bodyPr/>
          <a:lstStyle/>
          <a:p>
            <a:fld id="{B19B0651-EE4F-4900-A07F-96A6BFA9D0F0}" type="slidenum">
              <a:rPr lang="ru-RU" smtClean="0"/>
              <a:t>12</a:t>
            </a:fld>
            <a:endParaRPr lang="ru-RU"/>
          </a:p>
        </p:txBody>
      </p:sp>
      <p:sp>
        <p:nvSpPr>
          <p:cNvPr id="6" name="Прямоугольник 5">
            <a:extLst>
              <a:ext uri="{FF2B5EF4-FFF2-40B4-BE49-F238E27FC236}">
                <a16:creationId xmlns:a16="http://schemas.microsoft.com/office/drawing/2014/main" xmlns="" id="{5BE258AF-C0F8-41C8-B152-E5335DD137EA}"/>
              </a:ext>
            </a:extLst>
          </p:cNvPr>
          <p:cNvSpPr/>
          <p:nvPr/>
        </p:nvSpPr>
        <p:spPr>
          <a:xfrm>
            <a:off x="117848" y="574260"/>
            <a:ext cx="8568952" cy="685059"/>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2. </a:t>
            </a:r>
            <a:r>
              <a:rPr lang="ru-RU" dirty="0" smtClean="0">
                <a:latin typeface="Times New Roman" panose="02020603050405020304" pitchFamily="18" charset="0"/>
                <a:cs typeface="Times New Roman" panose="02020603050405020304" pitchFamily="18" charset="0"/>
              </a:rPr>
              <a:t>Плитка </a:t>
            </a:r>
            <a:r>
              <a:rPr lang="ru-RU" dirty="0">
                <a:latin typeface="Times New Roman" panose="02020603050405020304" pitchFamily="18" charset="0"/>
                <a:cs typeface="Times New Roman" panose="02020603050405020304" pitchFamily="18" charset="0"/>
              </a:rPr>
              <a:t>для пола продается в упаковках по 8 штук. Сколько упаковок плитки понадобилось, чтобы выложить пол санузла?</a:t>
            </a:r>
          </a:p>
        </p:txBody>
      </p:sp>
      <p:graphicFrame>
        <p:nvGraphicFramePr>
          <p:cNvPr id="7" name="Таблица 6">
            <a:extLst>
              <a:ext uri="{FF2B5EF4-FFF2-40B4-BE49-F238E27FC236}">
                <a16:creationId xmlns:a16="http://schemas.microsoft.com/office/drawing/2014/main" xmlns="" id="{CEA7955E-1EA9-4AC8-A6EF-09E3F08BA5A1}"/>
              </a:ext>
            </a:extLst>
          </p:cNvPr>
          <p:cNvGraphicFramePr>
            <a:graphicFrameLocks noGrp="1"/>
          </p:cNvGraphicFramePr>
          <p:nvPr>
            <p:extLst>
              <p:ext uri="{D42A27DB-BD31-4B8C-83A1-F6EECF244321}">
                <p14:modId xmlns:p14="http://schemas.microsoft.com/office/powerpoint/2010/main" val="2222544611"/>
              </p:ext>
            </p:extLst>
          </p:nvPr>
        </p:nvGraphicFramePr>
        <p:xfrm>
          <a:off x="251520" y="1311497"/>
          <a:ext cx="5688635" cy="981024"/>
        </p:xfrm>
        <a:graphic>
          <a:graphicData uri="http://schemas.openxmlformats.org/drawingml/2006/table">
            <a:tbl>
              <a:tblPr firstRow="1" firstCol="1" bandRow="1">
                <a:tableStyleId>{5C22544A-7EE6-4342-B048-85BDC9FD1C3A}</a:tableStyleId>
              </a:tblPr>
              <a:tblGrid>
                <a:gridCol w="1137727">
                  <a:extLst>
                    <a:ext uri="{9D8B030D-6E8A-4147-A177-3AD203B41FA5}">
                      <a16:colId xmlns:a16="http://schemas.microsoft.com/office/drawing/2014/main" xmlns="" val="2540554913"/>
                    </a:ext>
                  </a:extLst>
                </a:gridCol>
                <a:gridCol w="1137727">
                  <a:extLst>
                    <a:ext uri="{9D8B030D-6E8A-4147-A177-3AD203B41FA5}">
                      <a16:colId xmlns:a16="http://schemas.microsoft.com/office/drawing/2014/main" xmlns="" val="389274779"/>
                    </a:ext>
                  </a:extLst>
                </a:gridCol>
                <a:gridCol w="1137727">
                  <a:extLst>
                    <a:ext uri="{9D8B030D-6E8A-4147-A177-3AD203B41FA5}">
                      <a16:colId xmlns:a16="http://schemas.microsoft.com/office/drawing/2014/main" xmlns="" val="1248732683"/>
                    </a:ext>
                  </a:extLst>
                </a:gridCol>
                <a:gridCol w="1137727">
                  <a:extLst>
                    <a:ext uri="{9D8B030D-6E8A-4147-A177-3AD203B41FA5}">
                      <a16:colId xmlns:a16="http://schemas.microsoft.com/office/drawing/2014/main" xmlns="" val="3824769793"/>
                    </a:ext>
                  </a:extLst>
                </a:gridCol>
                <a:gridCol w="1137727">
                  <a:extLst>
                    <a:ext uri="{9D8B030D-6E8A-4147-A177-3AD203B41FA5}">
                      <a16:colId xmlns:a16="http://schemas.microsoft.com/office/drawing/2014/main" xmlns="" val="890615343"/>
                    </a:ext>
                  </a:extLst>
                </a:gridCol>
              </a:tblGrid>
              <a:tr h="654016">
                <a:tc>
                  <a:txBody>
                    <a:bodyPr/>
                    <a:lstStyle/>
                    <a:p>
                      <a:pPr algn="just">
                        <a:spcAft>
                          <a:spcPts val="0"/>
                        </a:spcAft>
                      </a:pPr>
                      <a:r>
                        <a:rPr lang="ru-RU" sz="1400" dirty="0">
                          <a:effectLst/>
                        </a:rPr>
                        <a:t>Объекты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санузел</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балкон</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комната</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8165288"/>
                  </a:ext>
                </a:extLst>
              </a:tr>
              <a:tr h="327008">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5</a:t>
                      </a:r>
                      <a:r>
                        <a:rPr lang="ru-RU" sz="1800" dirty="0">
                          <a:effectLst/>
                        </a:rPr>
                        <a:t> </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4</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3</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1 </a:t>
                      </a:r>
                      <a:endParaRPr lang="ru-RU" sz="18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5382063"/>
                  </a:ext>
                </a:extLst>
              </a:tr>
            </a:tbl>
          </a:graphicData>
        </a:graphic>
      </p:graphicFrame>
      <p:sp>
        <p:nvSpPr>
          <p:cNvPr id="8" name="Rectangle 1">
            <a:extLst>
              <a:ext uri="{FF2B5EF4-FFF2-40B4-BE49-F238E27FC236}">
                <a16:creationId xmlns:a16="http://schemas.microsoft.com/office/drawing/2014/main" xmlns="" id="{7559BC6B-5943-46DB-AD8A-EA00F3704DC6}"/>
              </a:ext>
            </a:extLst>
          </p:cNvPr>
          <p:cNvSpPr>
            <a:spLocks noChangeArrowheads="1"/>
          </p:cNvSpPr>
          <p:nvPr/>
        </p:nvSpPr>
        <p:spPr bwMode="auto">
          <a:xfrm>
            <a:off x="5796136" y="5452456"/>
            <a:ext cx="40852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8</a:t>
            </a:r>
            <a:endParaRPr lang="ru-RU" i="1" u="sng" dirty="0">
              <a:latin typeface="Times New Roman" panose="02020603050405020304" pitchFamily="18" charset="0"/>
              <a:cs typeface="Times New Roman" panose="02020603050405020304" pitchFamily="18" charset="0"/>
            </a:endParaRPr>
          </a:p>
        </p:txBody>
      </p:sp>
      <p:pic>
        <p:nvPicPr>
          <p:cNvPr id="10" name="Рисунок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37778" y="2396877"/>
            <a:ext cx="4490238" cy="3857444"/>
          </a:xfrm>
          <a:prstGeom prst="rect">
            <a:avLst/>
          </a:prstGeom>
        </p:spPr>
      </p:pic>
    </p:spTree>
    <p:extLst>
      <p:ext uri="{BB962C8B-B14F-4D97-AF65-F5344CB8AC3E}">
        <p14:creationId xmlns:p14="http://schemas.microsoft.com/office/powerpoint/2010/main" val="360037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E2F9951-8D90-4311-B209-CBEDC5FB89FC}"/>
              </a:ext>
            </a:extLst>
          </p:cNvPr>
          <p:cNvSpPr>
            <a:spLocks noGrp="1"/>
          </p:cNvSpPr>
          <p:nvPr>
            <p:ph type="title"/>
          </p:nvPr>
        </p:nvSpPr>
        <p:spPr>
          <a:xfrm>
            <a:off x="457200" y="0"/>
            <a:ext cx="8229600" cy="476672"/>
          </a:xfrm>
        </p:spPr>
        <p:txBody>
          <a:bodyPr>
            <a:normAutofit fontScale="90000"/>
          </a:bodyPr>
          <a:lstStyle/>
          <a:p>
            <a:r>
              <a:rPr lang="ru-RU" dirty="0">
                <a:solidFill>
                  <a:schemeClr val="bg1"/>
                </a:solidFill>
              </a:rPr>
              <a:t>Задача </a:t>
            </a:r>
            <a:r>
              <a:rPr lang="ru-RU" dirty="0" smtClean="0">
                <a:solidFill>
                  <a:schemeClr val="bg1"/>
                </a:solidFill>
              </a:rPr>
              <a:t>2</a:t>
            </a:r>
            <a:endParaRPr lang="ru-RU" dirty="0">
              <a:solidFill>
                <a:schemeClr val="bg1"/>
              </a:solidFill>
            </a:endParaRPr>
          </a:p>
        </p:txBody>
      </p:sp>
      <p:sp>
        <p:nvSpPr>
          <p:cNvPr id="3" name="Дата 2">
            <a:extLst>
              <a:ext uri="{FF2B5EF4-FFF2-40B4-BE49-F238E27FC236}">
                <a16:creationId xmlns:a16="http://schemas.microsoft.com/office/drawing/2014/main" xmlns="" id="{F85AEC24-3146-40D6-9DF6-BD7E36ADB137}"/>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5D8058DD-CBF8-4CEF-B18F-8CAF397F18BB}"/>
              </a:ext>
            </a:extLst>
          </p:cNvPr>
          <p:cNvSpPr>
            <a:spLocks noGrp="1"/>
          </p:cNvSpPr>
          <p:nvPr>
            <p:ph type="sldNum" sz="quarter" idx="12"/>
          </p:nvPr>
        </p:nvSpPr>
        <p:spPr/>
        <p:txBody>
          <a:bodyPr/>
          <a:lstStyle/>
          <a:p>
            <a:fld id="{B19B0651-EE4F-4900-A07F-96A6BFA9D0F0}" type="slidenum">
              <a:rPr lang="ru-RU" smtClean="0"/>
              <a:t>13</a:t>
            </a:fld>
            <a:endParaRPr lang="ru-RU"/>
          </a:p>
        </p:txBody>
      </p:sp>
      <p:sp>
        <p:nvSpPr>
          <p:cNvPr id="6" name="Прямоугольник 5">
            <a:extLst>
              <a:ext uri="{FF2B5EF4-FFF2-40B4-BE49-F238E27FC236}">
                <a16:creationId xmlns:a16="http://schemas.microsoft.com/office/drawing/2014/main" xmlns="" id="{5BE258AF-C0F8-41C8-B152-E5335DD137EA}"/>
              </a:ext>
            </a:extLst>
          </p:cNvPr>
          <p:cNvSpPr/>
          <p:nvPr/>
        </p:nvSpPr>
        <p:spPr>
          <a:xfrm>
            <a:off x="683568" y="658583"/>
            <a:ext cx="7545524" cy="1018164"/>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3. </a:t>
            </a: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площадь, которую занимает балкон. Ответ дайте в </a:t>
            </a:r>
            <a:r>
              <a:rPr lang="ru-RU" dirty="0" smtClean="0">
                <a:latin typeface="Times New Roman" panose="02020603050405020304" pitchFamily="18" charset="0"/>
                <a:cs typeface="Times New Roman" panose="02020603050405020304" pitchFamily="18" charset="0"/>
              </a:rPr>
              <a:t>квадратных метрах.</a:t>
            </a:r>
            <a:endParaRPr lang="ru-RU" dirty="0">
              <a:latin typeface="Times New Roman" panose="02020603050405020304" pitchFamily="18" charset="0"/>
              <a:cs typeface="Times New Roman" panose="02020603050405020304" pitchFamily="18" charset="0"/>
            </a:endParaRPr>
          </a:p>
          <a:p>
            <a:pPr lvl="0" algn="just">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Таблица 6">
            <a:extLst>
              <a:ext uri="{FF2B5EF4-FFF2-40B4-BE49-F238E27FC236}">
                <a16:creationId xmlns:a16="http://schemas.microsoft.com/office/drawing/2014/main" xmlns="" id="{CEA7955E-1EA9-4AC8-A6EF-09E3F08BA5A1}"/>
              </a:ext>
            </a:extLst>
          </p:cNvPr>
          <p:cNvGraphicFramePr>
            <a:graphicFrameLocks noGrp="1"/>
          </p:cNvGraphicFramePr>
          <p:nvPr>
            <p:extLst>
              <p:ext uri="{D42A27DB-BD31-4B8C-83A1-F6EECF244321}">
                <p14:modId xmlns:p14="http://schemas.microsoft.com/office/powerpoint/2010/main" val="1214510014"/>
              </p:ext>
            </p:extLst>
          </p:nvPr>
        </p:nvGraphicFramePr>
        <p:xfrm>
          <a:off x="435175" y="1269046"/>
          <a:ext cx="5688635" cy="981024"/>
        </p:xfrm>
        <a:graphic>
          <a:graphicData uri="http://schemas.openxmlformats.org/drawingml/2006/table">
            <a:tbl>
              <a:tblPr firstRow="1" firstCol="1" bandRow="1">
                <a:tableStyleId>{5C22544A-7EE6-4342-B048-85BDC9FD1C3A}</a:tableStyleId>
              </a:tblPr>
              <a:tblGrid>
                <a:gridCol w="1137727">
                  <a:extLst>
                    <a:ext uri="{9D8B030D-6E8A-4147-A177-3AD203B41FA5}">
                      <a16:colId xmlns:a16="http://schemas.microsoft.com/office/drawing/2014/main" xmlns="" val="2540554913"/>
                    </a:ext>
                  </a:extLst>
                </a:gridCol>
                <a:gridCol w="1137727">
                  <a:extLst>
                    <a:ext uri="{9D8B030D-6E8A-4147-A177-3AD203B41FA5}">
                      <a16:colId xmlns:a16="http://schemas.microsoft.com/office/drawing/2014/main" xmlns="" val="389274779"/>
                    </a:ext>
                  </a:extLst>
                </a:gridCol>
                <a:gridCol w="1137727">
                  <a:extLst>
                    <a:ext uri="{9D8B030D-6E8A-4147-A177-3AD203B41FA5}">
                      <a16:colId xmlns:a16="http://schemas.microsoft.com/office/drawing/2014/main" xmlns="" val="1248732683"/>
                    </a:ext>
                  </a:extLst>
                </a:gridCol>
                <a:gridCol w="1137727">
                  <a:extLst>
                    <a:ext uri="{9D8B030D-6E8A-4147-A177-3AD203B41FA5}">
                      <a16:colId xmlns:a16="http://schemas.microsoft.com/office/drawing/2014/main" xmlns="" val="3824769793"/>
                    </a:ext>
                  </a:extLst>
                </a:gridCol>
                <a:gridCol w="1137727">
                  <a:extLst>
                    <a:ext uri="{9D8B030D-6E8A-4147-A177-3AD203B41FA5}">
                      <a16:colId xmlns:a16="http://schemas.microsoft.com/office/drawing/2014/main" xmlns="" val="890615343"/>
                    </a:ext>
                  </a:extLst>
                </a:gridCol>
              </a:tblGrid>
              <a:tr h="654016">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прихожая</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балкон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комната</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8165288"/>
                  </a:ext>
                </a:extLst>
              </a:tr>
              <a:tr h="327008">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5</a:t>
                      </a:r>
                      <a:r>
                        <a:rPr lang="ru-RU" sz="1800" dirty="0">
                          <a:effectLst/>
                        </a:rPr>
                        <a:t> </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4</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3</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1 </a:t>
                      </a:r>
                      <a:endParaRPr lang="ru-RU" sz="18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5382063"/>
                  </a:ext>
                </a:extLst>
              </a:tr>
            </a:tbl>
          </a:graphicData>
        </a:graphic>
      </p:graphicFrame>
      <p:sp>
        <p:nvSpPr>
          <p:cNvPr id="8" name="Rectangle 1">
            <a:extLst>
              <a:ext uri="{FF2B5EF4-FFF2-40B4-BE49-F238E27FC236}">
                <a16:creationId xmlns:a16="http://schemas.microsoft.com/office/drawing/2014/main" xmlns="" id="{7559BC6B-5943-46DB-AD8A-EA00F3704DC6}"/>
              </a:ext>
            </a:extLst>
          </p:cNvPr>
          <p:cNvSpPr>
            <a:spLocks noChangeArrowheads="1"/>
          </p:cNvSpPr>
          <p:nvPr/>
        </p:nvSpPr>
        <p:spPr bwMode="auto">
          <a:xfrm>
            <a:off x="6110363" y="5419102"/>
            <a:ext cx="3750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3</a:t>
            </a:r>
            <a:endParaRPr lang="ru-RU" i="1" u="sng" dirty="0">
              <a:latin typeface="Times New Roman" panose="02020603050405020304" pitchFamily="18" charset="0"/>
              <a:cs typeface="Times New Roman" panose="02020603050405020304" pitchFamily="18" charset="0"/>
            </a:endParaRPr>
          </a:p>
        </p:txBody>
      </p:sp>
      <p:pic>
        <p:nvPicPr>
          <p:cNvPr id="10" name="Рисунок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7200" y="2265746"/>
            <a:ext cx="4803391" cy="4126465"/>
          </a:xfrm>
          <a:prstGeom prst="rect">
            <a:avLst/>
          </a:prstGeom>
        </p:spPr>
      </p:pic>
    </p:spTree>
    <p:extLst>
      <p:ext uri="{BB962C8B-B14F-4D97-AF65-F5344CB8AC3E}">
        <p14:creationId xmlns:p14="http://schemas.microsoft.com/office/powerpoint/2010/main" val="691616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E2F9951-8D90-4311-B209-CBEDC5FB89FC}"/>
              </a:ext>
            </a:extLst>
          </p:cNvPr>
          <p:cNvSpPr>
            <a:spLocks noGrp="1"/>
          </p:cNvSpPr>
          <p:nvPr>
            <p:ph type="title"/>
          </p:nvPr>
        </p:nvSpPr>
        <p:spPr>
          <a:xfrm>
            <a:off x="457200" y="0"/>
            <a:ext cx="8229600" cy="476672"/>
          </a:xfrm>
        </p:spPr>
        <p:txBody>
          <a:bodyPr>
            <a:normAutofit fontScale="90000"/>
          </a:bodyPr>
          <a:lstStyle/>
          <a:p>
            <a:r>
              <a:rPr lang="ru-RU" dirty="0">
                <a:solidFill>
                  <a:schemeClr val="bg1"/>
                </a:solidFill>
              </a:rPr>
              <a:t>Задача </a:t>
            </a:r>
            <a:r>
              <a:rPr lang="ru-RU" dirty="0" smtClean="0">
                <a:solidFill>
                  <a:schemeClr val="bg1"/>
                </a:solidFill>
              </a:rPr>
              <a:t>2</a:t>
            </a:r>
            <a:endParaRPr lang="ru-RU" dirty="0">
              <a:solidFill>
                <a:schemeClr val="bg1"/>
              </a:solidFill>
            </a:endParaRPr>
          </a:p>
        </p:txBody>
      </p:sp>
      <p:sp>
        <p:nvSpPr>
          <p:cNvPr id="3" name="Дата 2">
            <a:extLst>
              <a:ext uri="{FF2B5EF4-FFF2-40B4-BE49-F238E27FC236}">
                <a16:creationId xmlns:a16="http://schemas.microsoft.com/office/drawing/2014/main" xmlns="" id="{F85AEC24-3146-40D6-9DF6-BD7E36ADB137}"/>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5D8058DD-CBF8-4CEF-B18F-8CAF397F18BB}"/>
              </a:ext>
            </a:extLst>
          </p:cNvPr>
          <p:cNvSpPr>
            <a:spLocks noGrp="1"/>
          </p:cNvSpPr>
          <p:nvPr>
            <p:ph type="sldNum" sz="quarter" idx="12"/>
          </p:nvPr>
        </p:nvSpPr>
        <p:spPr/>
        <p:txBody>
          <a:bodyPr/>
          <a:lstStyle/>
          <a:p>
            <a:fld id="{B19B0651-EE4F-4900-A07F-96A6BFA9D0F0}" type="slidenum">
              <a:rPr lang="ru-RU" smtClean="0"/>
              <a:t>14</a:t>
            </a:fld>
            <a:endParaRPr lang="ru-RU"/>
          </a:p>
        </p:txBody>
      </p:sp>
      <p:sp>
        <p:nvSpPr>
          <p:cNvPr id="6" name="Прямоугольник 5">
            <a:extLst>
              <a:ext uri="{FF2B5EF4-FFF2-40B4-BE49-F238E27FC236}">
                <a16:creationId xmlns:a16="http://schemas.microsoft.com/office/drawing/2014/main" xmlns="" id="{5BE258AF-C0F8-41C8-B152-E5335DD137EA}"/>
              </a:ext>
            </a:extLst>
          </p:cNvPr>
          <p:cNvSpPr/>
          <p:nvPr/>
        </p:nvSpPr>
        <p:spPr>
          <a:xfrm>
            <a:off x="611560" y="655908"/>
            <a:ext cx="7549730" cy="388696"/>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4. </a:t>
            </a:r>
            <a:r>
              <a:rPr lang="ru-RU" dirty="0" smtClean="0">
                <a:latin typeface="Times New Roman" panose="02020603050405020304" pitchFamily="18" charset="0"/>
                <a:cs typeface="Times New Roman" panose="02020603050405020304" pitchFamily="18" charset="0"/>
              </a:rPr>
              <a:t>Во </a:t>
            </a:r>
            <a:r>
              <a:rPr lang="ru-RU" dirty="0">
                <a:latin typeface="Times New Roman" panose="02020603050405020304" pitchFamily="18" charset="0"/>
                <a:cs typeface="Times New Roman" panose="02020603050405020304" pitchFamily="18" charset="0"/>
              </a:rPr>
              <a:t>сколько раз площадь прихожей меньше, чем площадь комнаты?</a:t>
            </a:r>
          </a:p>
        </p:txBody>
      </p:sp>
      <p:graphicFrame>
        <p:nvGraphicFramePr>
          <p:cNvPr id="7" name="Таблица 6">
            <a:extLst>
              <a:ext uri="{FF2B5EF4-FFF2-40B4-BE49-F238E27FC236}">
                <a16:creationId xmlns:a16="http://schemas.microsoft.com/office/drawing/2014/main" xmlns="" id="{CEA7955E-1EA9-4AC8-A6EF-09E3F08BA5A1}"/>
              </a:ext>
            </a:extLst>
          </p:cNvPr>
          <p:cNvGraphicFramePr>
            <a:graphicFrameLocks noGrp="1"/>
          </p:cNvGraphicFramePr>
          <p:nvPr>
            <p:extLst>
              <p:ext uri="{D42A27DB-BD31-4B8C-83A1-F6EECF244321}">
                <p14:modId xmlns:p14="http://schemas.microsoft.com/office/powerpoint/2010/main" val="4085660503"/>
              </p:ext>
            </p:extLst>
          </p:nvPr>
        </p:nvGraphicFramePr>
        <p:xfrm>
          <a:off x="635546" y="1052921"/>
          <a:ext cx="5688635" cy="981024"/>
        </p:xfrm>
        <a:graphic>
          <a:graphicData uri="http://schemas.openxmlformats.org/drawingml/2006/table">
            <a:tbl>
              <a:tblPr firstRow="1" firstCol="1" bandRow="1">
                <a:tableStyleId>{5C22544A-7EE6-4342-B048-85BDC9FD1C3A}</a:tableStyleId>
              </a:tblPr>
              <a:tblGrid>
                <a:gridCol w="1137727">
                  <a:extLst>
                    <a:ext uri="{9D8B030D-6E8A-4147-A177-3AD203B41FA5}">
                      <a16:colId xmlns:a16="http://schemas.microsoft.com/office/drawing/2014/main" xmlns="" val="2540554913"/>
                    </a:ext>
                  </a:extLst>
                </a:gridCol>
                <a:gridCol w="1137727">
                  <a:extLst>
                    <a:ext uri="{9D8B030D-6E8A-4147-A177-3AD203B41FA5}">
                      <a16:colId xmlns:a16="http://schemas.microsoft.com/office/drawing/2014/main" xmlns="" val="389274779"/>
                    </a:ext>
                  </a:extLst>
                </a:gridCol>
                <a:gridCol w="1137727">
                  <a:extLst>
                    <a:ext uri="{9D8B030D-6E8A-4147-A177-3AD203B41FA5}">
                      <a16:colId xmlns:a16="http://schemas.microsoft.com/office/drawing/2014/main" xmlns="" val="1248732683"/>
                    </a:ext>
                  </a:extLst>
                </a:gridCol>
                <a:gridCol w="1137727">
                  <a:extLst>
                    <a:ext uri="{9D8B030D-6E8A-4147-A177-3AD203B41FA5}">
                      <a16:colId xmlns:a16="http://schemas.microsoft.com/office/drawing/2014/main" xmlns="" val="3824769793"/>
                    </a:ext>
                  </a:extLst>
                </a:gridCol>
                <a:gridCol w="1137727">
                  <a:extLst>
                    <a:ext uri="{9D8B030D-6E8A-4147-A177-3AD203B41FA5}">
                      <a16:colId xmlns:a16="http://schemas.microsoft.com/office/drawing/2014/main" xmlns="" val="890615343"/>
                    </a:ext>
                  </a:extLst>
                </a:gridCol>
              </a:tblGrid>
              <a:tr h="654016">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санузел</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балкон</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комната</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458165288"/>
                  </a:ext>
                </a:extLst>
              </a:tr>
              <a:tr h="327008">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5</a:t>
                      </a:r>
                      <a:r>
                        <a:rPr lang="ru-RU" sz="1800" dirty="0">
                          <a:effectLst/>
                        </a:rPr>
                        <a:t> </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4</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 3</a:t>
                      </a:r>
                      <a:endParaRPr lang="ru-RU" sz="18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a:effectLst/>
                        </a:rPr>
                        <a:t>1 </a:t>
                      </a:r>
                      <a:endParaRPr lang="ru-RU" sz="18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75382063"/>
                  </a:ext>
                </a:extLst>
              </a:tr>
            </a:tbl>
          </a:graphicData>
        </a:graphic>
      </p:graphicFrame>
      <p:sp>
        <p:nvSpPr>
          <p:cNvPr id="8" name="Rectangle 1">
            <a:extLst>
              <a:ext uri="{FF2B5EF4-FFF2-40B4-BE49-F238E27FC236}">
                <a16:creationId xmlns:a16="http://schemas.microsoft.com/office/drawing/2014/main" xmlns="" id="{7559BC6B-5943-46DB-AD8A-EA00F3704DC6}"/>
              </a:ext>
            </a:extLst>
          </p:cNvPr>
          <p:cNvSpPr>
            <a:spLocks noChangeArrowheads="1"/>
          </p:cNvSpPr>
          <p:nvPr/>
        </p:nvSpPr>
        <p:spPr bwMode="auto">
          <a:xfrm>
            <a:off x="5796135" y="5419102"/>
            <a:ext cx="406446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4</a:t>
            </a:r>
            <a:endParaRPr lang="ru-RU" i="1" u="sng" dirty="0">
              <a:latin typeface="Times New Roman" panose="02020603050405020304" pitchFamily="18" charset="0"/>
              <a:cs typeface="Times New Roman" panose="02020603050405020304" pitchFamily="18" charset="0"/>
            </a:endParaRPr>
          </a:p>
        </p:txBody>
      </p:sp>
      <p:pic>
        <p:nvPicPr>
          <p:cNvPr id="10" name="Рисунок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7200" y="2204864"/>
            <a:ext cx="4790623" cy="4115497"/>
          </a:xfrm>
          <a:prstGeom prst="rect">
            <a:avLst/>
          </a:prstGeom>
        </p:spPr>
      </p:pic>
    </p:spTree>
    <p:extLst>
      <p:ext uri="{BB962C8B-B14F-4D97-AF65-F5344CB8AC3E}">
        <p14:creationId xmlns:p14="http://schemas.microsoft.com/office/powerpoint/2010/main" val="266158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576064"/>
          </a:xfrm>
        </p:spPr>
        <p:txBody>
          <a:bodyPr>
            <a:normAutofit fontScale="90000"/>
          </a:bodyPr>
          <a:lstStyle/>
          <a:p>
            <a:r>
              <a:rPr lang="ru-RU" dirty="0" smtClean="0">
                <a:solidFill>
                  <a:schemeClr val="bg1"/>
                </a:solidFill>
              </a:rPr>
              <a:t>Задача 2</a:t>
            </a:r>
            <a:endParaRPr lang="ru-RU" dirty="0">
              <a:solidFill>
                <a:schemeClr val="bg1"/>
              </a:solidFill>
            </a:endParaRPr>
          </a:p>
        </p:txBody>
      </p:sp>
      <p:sp>
        <p:nvSpPr>
          <p:cNvPr id="4" name="Прямоугольник 3"/>
          <p:cNvSpPr/>
          <p:nvPr/>
        </p:nvSpPr>
        <p:spPr>
          <a:xfrm>
            <a:off x="1330512" y="660326"/>
            <a:ext cx="7633976" cy="1277786"/>
          </a:xfrm>
          <a:prstGeom prst="rect">
            <a:avLst/>
          </a:prstGeom>
        </p:spPr>
        <p:txBody>
          <a:bodyPr wrap="square">
            <a:spAutoFit/>
          </a:bodyPr>
          <a:lstStyle/>
          <a:p>
            <a:pPr lvl="0" algn="just">
              <a:lnSpc>
                <a:spcPct val="107000"/>
              </a:lnSpc>
              <a:spcAft>
                <a:spcPts val="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5. </a:t>
            </a:r>
            <a:r>
              <a:rPr lang="ru-RU" dirty="0" smtClean="0">
                <a:latin typeface="Times New Roman" panose="02020603050405020304" pitchFamily="18" charset="0"/>
                <a:ea typeface="Calibri" panose="020F0502020204030204" pitchFamily="34" charset="0"/>
                <a:cs typeface="Times New Roman" panose="02020603050405020304" pitchFamily="18" charset="0"/>
              </a:rPr>
              <a:t>В </a:t>
            </a:r>
            <a:r>
              <a:rPr lang="ru-RU" dirty="0">
                <a:latin typeface="Times New Roman" panose="02020603050405020304" pitchFamily="18" charset="0"/>
                <a:ea typeface="Calibri" panose="020F0502020204030204" pitchFamily="34" charset="0"/>
                <a:cs typeface="Times New Roman" panose="02020603050405020304" pitchFamily="18" charset="0"/>
              </a:rPr>
              <a:t>квартире планируется установить стиральную машину. Характеристики стиральных машин, условия подключения и доставки приведены в таблице. Планируется купить стиральную машину с фронтальной загрузкой по глубине не превосходящей 42 см</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968603703"/>
              </p:ext>
            </p:extLst>
          </p:nvPr>
        </p:nvGraphicFramePr>
        <p:xfrm>
          <a:off x="395535" y="1923492"/>
          <a:ext cx="8373617" cy="4351641"/>
        </p:xfrm>
        <a:graphic>
          <a:graphicData uri="http://schemas.openxmlformats.org/drawingml/2006/table">
            <a:tbl>
              <a:tblPr firstRow="1" firstCol="1" bandRow="1">
                <a:tableStyleId>{5C22544A-7EE6-4342-B048-85BDC9FD1C3A}</a:tableStyleId>
              </a:tblPr>
              <a:tblGrid>
                <a:gridCol w="810384">
                  <a:extLst>
                    <a:ext uri="{9D8B030D-6E8A-4147-A177-3AD203B41FA5}">
                      <a16:colId xmlns:a16="http://schemas.microsoft.com/office/drawing/2014/main" xmlns="" val="1524090705"/>
                    </a:ext>
                  </a:extLst>
                </a:gridCol>
                <a:gridCol w="1108501">
                  <a:extLst>
                    <a:ext uri="{9D8B030D-6E8A-4147-A177-3AD203B41FA5}">
                      <a16:colId xmlns:a16="http://schemas.microsoft.com/office/drawing/2014/main" xmlns="" val="3768169761"/>
                    </a:ext>
                  </a:extLst>
                </a:gridCol>
                <a:gridCol w="1321475">
                  <a:extLst>
                    <a:ext uri="{9D8B030D-6E8A-4147-A177-3AD203B41FA5}">
                      <a16:colId xmlns:a16="http://schemas.microsoft.com/office/drawing/2014/main" xmlns="" val="2928824021"/>
                    </a:ext>
                  </a:extLst>
                </a:gridCol>
                <a:gridCol w="1127116">
                  <a:extLst>
                    <a:ext uri="{9D8B030D-6E8A-4147-A177-3AD203B41FA5}">
                      <a16:colId xmlns:a16="http://schemas.microsoft.com/office/drawing/2014/main" xmlns="" val="3666510587"/>
                    </a:ext>
                  </a:extLst>
                </a:gridCol>
                <a:gridCol w="1223903">
                  <a:extLst>
                    <a:ext uri="{9D8B030D-6E8A-4147-A177-3AD203B41FA5}">
                      <a16:colId xmlns:a16="http://schemas.microsoft.com/office/drawing/2014/main" xmlns="" val="3823634329"/>
                    </a:ext>
                  </a:extLst>
                </a:gridCol>
                <a:gridCol w="1558335">
                  <a:extLst>
                    <a:ext uri="{9D8B030D-6E8A-4147-A177-3AD203B41FA5}">
                      <a16:colId xmlns:a16="http://schemas.microsoft.com/office/drawing/2014/main" xmlns="" val="2358066279"/>
                    </a:ext>
                  </a:extLst>
                </a:gridCol>
                <a:gridCol w="1223903">
                  <a:extLst>
                    <a:ext uri="{9D8B030D-6E8A-4147-A177-3AD203B41FA5}">
                      <a16:colId xmlns:a16="http://schemas.microsoft.com/office/drawing/2014/main" xmlns="" val="4222530790"/>
                    </a:ext>
                  </a:extLst>
                </a:gridCol>
              </a:tblGrid>
              <a:tr h="976539">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Модель</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Вмести-</a:t>
                      </a:r>
                      <a:r>
                        <a:rPr lang="ru-RU" sz="1100" dirty="0" err="1">
                          <a:effectLst/>
                          <a:latin typeface="Times New Roman" panose="02020603050405020304" pitchFamily="18" charset="0"/>
                          <a:cs typeface="Times New Roman" panose="02020603050405020304" pitchFamily="18" charset="0"/>
                        </a:rPr>
                        <a:t>мость</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барабана (кг)</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Загрузка белья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Цена</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машины </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Подключе-</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ние</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Условия</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доставки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Габариты (высота-ширина- глубина)</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707517264"/>
                  </a:ext>
                </a:extLst>
              </a:tr>
              <a:tr h="325513">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А</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7</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вертикальная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28 000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1700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бесплатно</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015841289"/>
                  </a:ext>
                </a:extLst>
              </a:tr>
              <a:tr h="868034">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фронтальная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24 000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4500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10% от стоимости машины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1405642019"/>
                  </a:ext>
                </a:extLst>
              </a:tr>
              <a:tr h="868034">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В</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фронтальная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25 000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5000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10% от стоимости машины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1894208943"/>
                  </a:ext>
                </a:extLst>
              </a:tr>
              <a:tr h="868034">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Г</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6,5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фронтальная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24 000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4500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10% от стоимости машины (без учёта подключения)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85х60х44</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809156578"/>
                  </a:ext>
                </a:extLst>
              </a:tr>
              <a:tr h="325513">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6</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фронтальная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28 000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1700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бесплатно</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147043438"/>
                  </a:ext>
                </a:extLst>
              </a:tr>
            </a:tbl>
          </a:graphicData>
        </a:graphic>
      </p:graphicFrame>
    </p:spTree>
    <p:extLst>
      <p:ext uri="{BB962C8B-B14F-4D97-AF65-F5344CB8AC3E}">
        <p14:creationId xmlns:p14="http://schemas.microsoft.com/office/powerpoint/2010/main" val="2347500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548680"/>
          </a:xfrm>
        </p:spPr>
        <p:txBody>
          <a:bodyPr>
            <a:normAutofit fontScale="90000"/>
          </a:bodyPr>
          <a:lstStyle/>
          <a:p>
            <a:r>
              <a:rPr lang="ru-RU" dirty="0" smtClean="0">
                <a:solidFill>
                  <a:schemeClr val="bg1"/>
                </a:solidFill>
              </a:rPr>
              <a:t>Задача 2</a:t>
            </a:r>
            <a:endParaRPr lang="ru-RU" dirty="0">
              <a:solidFill>
                <a:schemeClr val="bg1"/>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989589194"/>
              </p:ext>
            </p:extLst>
          </p:nvPr>
        </p:nvGraphicFramePr>
        <p:xfrm>
          <a:off x="179512" y="570434"/>
          <a:ext cx="8363713" cy="4751402"/>
        </p:xfrm>
        <a:graphic>
          <a:graphicData uri="http://schemas.openxmlformats.org/drawingml/2006/table">
            <a:tbl>
              <a:tblPr firstRow="1" firstCol="1" bandRow="1">
                <a:tableStyleId>{5C22544A-7EE6-4342-B048-85BDC9FD1C3A}</a:tableStyleId>
              </a:tblPr>
              <a:tblGrid>
                <a:gridCol w="884967">
                  <a:extLst>
                    <a:ext uri="{9D8B030D-6E8A-4147-A177-3AD203B41FA5}">
                      <a16:colId xmlns:a16="http://schemas.microsoft.com/office/drawing/2014/main" xmlns="" val="1501860529"/>
                    </a:ext>
                  </a:extLst>
                </a:gridCol>
                <a:gridCol w="1096117">
                  <a:extLst>
                    <a:ext uri="{9D8B030D-6E8A-4147-A177-3AD203B41FA5}">
                      <a16:colId xmlns:a16="http://schemas.microsoft.com/office/drawing/2014/main" xmlns="" val="4294148409"/>
                    </a:ext>
                  </a:extLst>
                </a:gridCol>
                <a:gridCol w="1331282">
                  <a:extLst>
                    <a:ext uri="{9D8B030D-6E8A-4147-A177-3AD203B41FA5}">
                      <a16:colId xmlns:a16="http://schemas.microsoft.com/office/drawing/2014/main" xmlns="" val="3839583190"/>
                    </a:ext>
                  </a:extLst>
                </a:gridCol>
                <a:gridCol w="1089957">
                  <a:extLst>
                    <a:ext uri="{9D8B030D-6E8A-4147-A177-3AD203B41FA5}">
                      <a16:colId xmlns:a16="http://schemas.microsoft.com/office/drawing/2014/main" xmlns="" val="1937292616"/>
                    </a:ext>
                  </a:extLst>
                </a:gridCol>
                <a:gridCol w="1286307">
                  <a:extLst>
                    <a:ext uri="{9D8B030D-6E8A-4147-A177-3AD203B41FA5}">
                      <a16:colId xmlns:a16="http://schemas.microsoft.com/office/drawing/2014/main" xmlns="" val="1589027429"/>
                    </a:ext>
                  </a:extLst>
                </a:gridCol>
                <a:gridCol w="1512168">
                  <a:extLst>
                    <a:ext uri="{9D8B030D-6E8A-4147-A177-3AD203B41FA5}">
                      <a16:colId xmlns:a16="http://schemas.microsoft.com/office/drawing/2014/main" xmlns="" val="2421960545"/>
                    </a:ext>
                  </a:extLst>
                </a:gridCol>
                <a:gridCol w="1162915">
                  <a:extLst>
                    <a:ext uri="{9D8B030D-6E8A-4147-A177-3AD203B41FA5}">
                      <a16:colId xmlns:a16="http://schemas.microsoft.com/office/drawing/2014/main" xmlns="" val="1634146726"/>
                    </a:ext>
                  </a:extLst>
                </a:gridCol>
              </a:tblGrid>
              <a:tr h="1096478">
                <a:tc>
                  <a:txBody>
                    <a:bodyPr/>
                    <a:lstStyle/>
                    <a:p>
                      <a:pPr marL="457200" algn="ctr">
                        <a:lnSpc>
                          <a:spcPct val="107000"/>
                        </a:lnSpc>
                        <a:spcAft>
                          <a:spcPts val="0"/>
                        </a:spcAft>
                      </a:pPr>
                      <a:r>
                        <a:rPr lang="ru-RU" sz="1100" dirty="0" smtClean="0">
                          <a:effectLst/>
                          <a:latin typeface="Times New Roman" panose="02020603050405020304" pitchFamily="18" charset="0"/>
                          <a:cs typeface="Times New Roman" panose="02020603050405020304" pitchFamily="18" charset="0"/>
                        </a:rPr>
                        <a:t>Мо-</a:t>
                      </a:r>
                      <a:r>
                        <a:rPr lang="ru-RU" sz="1100" dirty="0" err="1" smtClean="0">
                          <a:effectLst/>
                          <a:latin typeface="Times New Roman" panose="02020603050405020304" pitchFamily="18" charset="0"/>
                          <a:cs typeface="Times New Roman" panose="02020603050405020304" pitchFamily="18" charset="0"/>
                        </a:rPr>
                        <a:t>дель</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Вмести-</a:t>
                      </a:r>
                      <a:r>
                        <a:rPr lang="ru-RU" sz="1100" dirty="0" err="1">
                          <a:effectLst/>
                          <a:latin typeface="Times New Roman" panose="02020603050405020304" pitchFamily="18" charset="0"/>
                          <a:cs typeface="Times New Roman" panose="02020603050405020304" pitchFamily="18" charset="0"/>
                        </a:rPr>
                        <a:t>мость</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барабана (кг)</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Загрузка белья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Цена</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машины </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err="1" smtClean="0">
                          <a:effectLst/>
                          <a:latin typeface="Times New Roman" panose="02020603050405020304" pitchFamily="18" charset="0"/>
                          <a:cs typeface="Times New Roman" panose="02020603050405020304" pitchFamily="18" charset="0"/>
                        </a:rPr>
                        <a:t>Подключе</a:t>
                      </a:r>
                      <a:r>
                        <a:rPr lang="ru-RU" sz="1100" dirty="0" smtClean="0">
                          <a:effectLst/>
                          <a:latin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err="1">
                          <a:effectLst/>
                          <a:latin typeface="Times New Roman" panose="02020603050405020304" pitchFamily="18" charset="0"/>
                          <a:cs typeface="Times New Roman" panose="02020603050405020304" pitchFamily="18" charset="0"/>
                        </a:rPr>
                        <a:t>ние</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a:t>
                      </a:r>
                      <a:r>
                        <a:rPr lang="ru-RU" sz="1100" dirty="0" err="1">
                          <a:effectLst/>
                          <a:latin typeface="Times New Roman" panose="02020603050405020304" pitchFamily="18" charset="0"/>
                          <a:cs typeface="Times New Roman" panose="02020603050405020304" pitchFamily="18" charset="0"/>
                        </a:rPr>
                        <a:t>руб</a:t>
                      </a:r>
                      <a:r>
                        <a:rPr lang="ru-RU" sz="1100" dirty="0">
                          <a:effectLst/>
                          <a:latin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Условия</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доставки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Габариты (высота-ширина- глубина)</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940079249"/>
                  </a:ext>
                </a:extLst>
              </a:tr>
              <a:tr h="365493">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Е</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6</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вертикальная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27 600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2300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бесплатно</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89х60х40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985149027"/>
                  </a:ext>
                </a:extLst>
              </a:tr>
              <a:tr h="974646">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Ж</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6</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вертикальная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27 585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1900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10% от стоимости машины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89х60х40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344457513"/>
                  </a:ext>
                </a:extLst>
              </a:tr>
              <a:tr h="974646">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З</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6</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фронтальная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20 000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6300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15% от стоимости машины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85х60х42</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134323615"/>
                  </a:ext>
                </a:extLst>
              </a:tr>
              <a:tr h="365493">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фронтальная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27 000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1800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бесплатно</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2680526530"/>
                  </a:ext>
                </a:extLst>
              </a:tr>
              <a:tr h="974646">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К</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вертикальная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27 000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1800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10% от стоимости машины (без учёта подключения)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2113548956"/>
                  </a:ext>
                </a:extLst>
              </a:tr>
            </a:tbl>
          </a:graphicData>
        </a:graphic>
      </p:graphicFrame>
      <p:sp>
        <p:nvSpPr>
          <p:cNvPr id="10" name="Прямоугольник 9"/>
          <p:cNvSpPr/>
          <p:nvPr/>
        </p:nvSpPr>
        <p:spPr>
          <a:xfrm>
            <a:off x="-10319" y="5300082"/>
            <a:ext cx="7020272" cy="1084015"/>
          </a:xfrm>
          <a:prstGeom prst="rect">
            <a:avLst/>
          </a:prstGeom>
        </p:spPr>
        <p:txBody>
          <a:bodyPr wrap="square">
            <a:spAutoFit/>
          </a:bodyPr>
          <a:lstStyle/>
          <a:p>
            <a:pPr marL="457200" algn="just">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Сколько рублей будет стоить наиболее дешевый подходящий вариант вместе с подключением и доставкой</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algn="just">
              <a:lnSpc>
                <a:spcPct val="107000"/>
              </a:lnSpc>
              <a:spcAft>
                <a:spcPts val="800"/>
              </a:spcAft>
            </a:pP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latin typeface="Times New Roman" panose="02020603050405020304" pitchFamily="18" charset="0"/>
                <a:ea typeface="Calibri" panose="020F0502020204030204" pitchFamily="34" charset="0"/>
                <a:cs typeface="Times New Roman" panose="02020603050405020304" pitchFamily="18" charset="0"/>
              </a:rPr>
              <a:t> 2880 (вариант «И»)</a:t>
            </a:r>
            <a:endParaRPr lang="ru-RU" i="1"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3930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fade">
                                      <p:cBhvr>
                                        <p:cTn id="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229600" cy="476672"/>
          </a:xfrm>
        </p:spPr>
        <p:txBody>
          <a:bodyPr>
            <a:normAutofit fontScale="90000"/>
          </a:bodyPr>
          <a:lstStyle/>
          <a:p>
            <a:r>
              <a:rPr lang="ru-RU" dirty="0" smtClean="0">
                <a:solidFill>
                  <a:schemeClr val="bg1"/>
                </a:solidFill>
              </a:rPr>
              <a:t>Задача 3</a:t>
            </a:r>
            <a:endParaRPr lang="ru-RU" dirty="0">
              <a:solidFill>
                <a:schemeClr val="bg1"/>
              </a:solidFill>
            </a:endParaRPr>
          </a:p>
        </p:txBody>
      </p:sp>
      <p:pic>
        <p:nvPicPr>
          <p:cNvPr id="3" name="Рисунок 2"/>
          <p:cNvPicPr/>
          <p:nvPr/>
        </p:nvPicPr>
        <p:blipFill>
          <a:blip r:embed="rId2" cstate="email">
            <a:extLst>
              <a:ext uri="{28A0092B-C50C-407E-A947-70E740481C1C}">
                <a14:useLocalDpi xmlns:a14="http://schemas.microsoft.com/office/drawing/2010/main"/>
              </a:ext>
            </a:extLst>
          </a:blip>
          <a:stretch>
            <a:fillRect/>
          </a:stretch>
        </p:blipFill>
        <p:spPr>
          <a:xfrm>
            <a:off x="5663716" y="692696"/>
            <a:ext cx="3379166" cy="3456384"/>
          </a:xfrm>
          <a:prstGeom prst="rect">
            <a:avLst/>
          </a:prstGeom>
        </p:spPr>
      </p:pic>
      <p:sp>
        <p:nvSpPr>
          <p:cNvPr id="8" name="Прямоугольник 7"/>
          <p:cNvSpPr/>
          <p:nvPr/>
        </p:nvSpPr>
        <p:spPr>
          <a:xfrm>
            <a:off x="1091715" y="692696"/>
            <a:ext cx="4572000" cy="3693319"/>
          </a:xfrm>
          <a:prstGeom prst="rect">
            <a:avLst/>
          </a:prstGeom>
        </p:spPr>
        <p:txBody>
          <a:bodyPr>
            <a:spAutoFit/>
          </a:bodyPr>
          <a:lstStyle/>
          <a:p>
            <a:pPr algn="just"/>
            <a:r>
              <a:rPr lang="ru-RU" dirty="0">
                <a:latin typeface="Times New Roman" panose="02020603050405020304" pitchFamily="18" charset="0"/>
                <a:cs typeface="Times New Roman" panose="02020603050405020304" pitchFamily="18" charset="0"/>
              </a:rPr>
              <a:t>На рисунке изображён план однокомнатной квартиры в 16-этажном жилом доме (сторона каждой клетки на плане равна 0,4 м). Окна квартиры выходят на север. При входе в квартиру располагается прихожая. Справа от прихожей находится санузел, а слева – вход в комнату. Санузел имеет общую стену с кухней, отмеченную на плане цифрой 5. Комната имеет наибольшую площадь из всех помещений, из неё есть выход на просторную лоджию. Пол лоджии выложен плиткой размером </a:t>
            </a:r>
            <a:r>
              <a:rPr lang="ru-RU" dirty="0" smtClean="0">
                <a:latin typeface="Times New Roman" panose="02020603050405020304" pitchFamily="18" charset="0"/>
                <a:cs typeface="Times New Roman" panose="02020603050405020304" pitchFamily="18" charset="0"/>
              </a:rPr>
              <a:t>20смх20см.</a:t>
            </a:r>
            <a:endParaRPr lang="ru-RU"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277091" y="4431481"/>
            <a:ext cx="8492061" cy="64633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1. </a:t>
            </a:r>
            <a:r>
              <a:rPr lang="ru-RU" dirty="0" smtClean="0">
                <a:latin typeface="Times New Roman" panose="02020603050405020304" pitchFamily="18" charset="0"/>
                <a:cs typeface="Times New Roman" panose="02020603050405020304" pitchFamily="18" charset="0"/>
              </a:rPr>
              <a:t>Для </a:t>
            </a:r>
            <a:r>
              <a:rPr lang="ru-RU" dirty="0">
                <a:latin typeface="Times New Roman" panose="02020603050405020304" pitchFamily="18" charset="0"/>
                <a:cs typeface="Times New Roman" panose="02020603050405020304" pitchFamily="18" charset="0"/>
              </a:rPr>
              <a:t>объектов, указанных в таблице, определите, какими цифрами они обозначены на плане. Заполните таблицу, в бланк перенесите последовательность четырёх цифр.</a:t>
            </a:r>
          </a:p>
        </p:txBody>
      </p:sp>
      <p:graphicFrame>
        <p:nvGraphicFramePr>
          <p:cNvPr id="11" name="Таблица 10"/>
          <p:cNvGraphicFramePr>
            <a:graphicFrameLocks noGrp="1"/>
          </p:cNvGraphicFramePr>
          <p:nvPr>
            <p:extLst>
              <p:ext uri="{D42A27DB-BD31-4B8C-83A1-F6EECF244321}">
                <p14:modId xmlns:p14="http://schemas.microsoft.com/office/powerpoint/2010/main" val="1430872685"/>
              </p:ext>
            </p:extLst>
          </p:nvPr>
        </p:nvGraphicFramePr>
        <p:xfrm>
          <a:off x="971600" y="5373216"/>
          <a:ext cx="6840760" cy="642744"/>
        </p:xfrm>
        <a:graphic>
          <a:graphicData uri="http://schemas.openxmlformats.org/drawingml/2006/table">
            <a:tbl>
              <a:tblPr firstRow="1" firstCol="1" bandRow="1">
                <a:tableStyleId>{5C22544A-7EE6-4342-B048-85BDC9FD1C3A}</a:tableStyleId>
              </a:tblPr>
              <a:tblGrid>
                <a:gridCol w="1368152">
                  <a:extLst>
                    <a:ext uri="{9D8B030D-6E8A-4147-A177-3AD203B41FA5}">
                      <a16:colId xmlns:a16="http://schemas.microsoft.com/office/drawing/2014/main" xmlns="" val="329532597"/>
                    </a:ext>
                  </a:extLst>
                </a:gridCol>
                <a:gridCol w="1368152">
                  <a:extLst>
                    <a:ext uri="{9D8B030D-6E8A-4147-A177-3AD203B41FA5}">
                      <a16:colId xmlns:a16="http://schemas.microsoft.com/office/drawing/2014/main" xmlns="" val="439154474"/>
                    </a:ext>
                  </a:extLst>
                </a:gridCol>
                <a:gridCol w="1368152">
                  <a:extLst>
                    <a:ext uri="{9D8B030D-6E8A-4147-A177-3AD203B41FA5}">
                      <a16:colId xmlns:a16="http://schemas.microsoft.com/office/drawing/2014/main" xmlns="" val="45336623"/>
                    </a:ext>
                  </a:extLst>
                </a:gridCol>
                <a:gridCol w="1368152">
                  <a:extLst>
                    <a:ext uri="{9D8B030D-6E8A-4147-A177-3AD203B41FA5}">
                      <a16:colId xmlns:a16="http://schemas.microsoft.com/office/drawing/2014/main" xmlns="" val="3334145765"/>
                    </a:ext>
                  </a:extLst>
                </a:gridCol>
                <a:gridCol w="1368152">
                  <a:extLst>
                    <a:ext uri="{9D8B030D-6E8A-4147-A177-3AD203B41FA5}">
                      <a16:colId xmlns:a16="http://schemas.microsoft.com/office/drawing/2014/main" xmlns="" val="1440496746"/>
                    </a:ext>
                  </a:extLst>
                </a:gridCol>
              </a:tblGrid>
              <a:tr h="321372">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комната</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лоджия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23484856"/>
                  </a:ext>
                </a:extLst>
              </a:tr>
              <a:tr h="321372">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582771068"/>
                  </a:ext>
                </a:extLst>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3537368112"/>
              </p:ext>
            </p:extLst>
          </p:nvPr>
        </p:nvGraphicFramePr>
        <p:xfrm>
          <a:off x="971600" y="5373216"/>
          <a:ext cx="6840760" cy="642744"/>
        </p:xfrm>
        <a:graphic>
          <a:graphicData uri="http://schemas.openxmlformats.org/drawingml/2006/table">
            <a:tbl>
              <a:tblPr firstRow="1" firstCol="1" bandRow="1">
                <a:tableStyleId>{5C22544A-7EE6-4342-B048-85BDC9FD1C3A}</a:tableStyleId>
              </a:tblPr>
              <a:tblGrid>
                <a:gridCol w="1368152">
                  <a:extLst>
                    <a:ext uri="{9D8B030D-6E8A-4147-A177-3AD203B41FA5}">
                      <a16:colId xmlns:a16="http://schemas.microsoft.com/office/drawing/2014/main" xmlns="" val="3233324680"/>
                    </a:ext>
                  </a:extLst>
                </a:gridCol>
                <a:gridCol w="1368152">
                  <a:extLst>
                    <a:ext uri="{9D8B030D-6E8A-4147-A177-3AD203B41FA5}">
                      <a16:colId xmlns:a16="http://schemas.microsoft.com/office/drawing/2014/main" xmlns="" val="44404325"/>
                    </a:ext>
                  </a:extLst>
                </a:gridCol>
                <a:gridCol w="1368152">
                  <a:extLst>
                    <a:ext uri="{9D8B030D-6E8A-4147-A177-3AD203B41FA5}">
                      <a16:colId xmlns:a16="http://schemas.microsoft.com/office/drawing/2014/main" xmlns="" val="71210701"/>
                    </a:ext>
                  </a:extLst>
                </a:gridCol>
                <a:gridCol w="1368152">
                  <a:extLst>
                    <a:ext uri="{9D8B030D-6E8A-4147-A177-3AD203B41FA5}">
                      <a16:colId xmlns:a16="http://schemas.microsoft.com/office/drawing/2014/main" xmlns="" val="2556783279"/>
                    </a:ext>
                  </a:extLst>
                </a:gridCol>
                <a:gridCol w="1368152">
                  <a:extLst>
                    <a:ext uri="{9D8B030D-6E8A-4147-A177-3AD203B41FA5}">
                      <a16:colId xmlns:a16="http://schemas.microsoft.com/office/drawing/2014/main" xmlns="" val="2609823600"/>
                    </a:ext>
                  </a:extLst>
                </a:gridCol>
              </a:tblGrid>
              <a:tr h="321372">
                <a:tc>
                  <a:txBody>
                    <a:bodyPr/>
                    <a:lstStyle/>
                    <a:p>
                      <a:pPr algn="just">
                        <a:spcAft>
                          <a:spcPts val="0"/>
                        </a:spcAft>
                      </a:pPr>
                      <a:r>
                        <a:rPr lang="ru-RU" sz="1400" dirty="0">
                          <a:effectLst/>
                        </a:rPr>
                        <a:t>Объекты</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комната</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лоджия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227677283"/>
                  </a:ext>
                </a:extLst>
              </a:tr>
              <a:tr h="321372">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smtClean="0">
                          <a:effectLst/>
                        </a:rPr>
                        <a:t>1</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800" dirty="0" smtClean="0">
                          <a:effectLst/>
                        </a:rPr>
                        <a:t>2</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800" dirty="0" smtClean="0">
                          <a:effectLst/>
                        </a:rPr>
                        <a:t>4</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800" dirty="0" smtClean="0">
                          <a:effectLst/>
                        </a:rPr>
                        <a:t>3</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68587254"/>
                  </a:ext>
                </a:extLst>
              </a:tr>
            </a:tbl>
          </a:graphicData>
        </a:graphic>
      </p:graphicFrame>
    </p:spTree>
    <p:extLst>
      <p:ext uri="{BB962C8B-B14F-4D97-AF65-F5344CB8AC3E}">
        <p14:creationId xmlns:p14="http://schemas.microsoft.com/office/powerpoint/2010/main" val="428336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ru-RU" dirty="0" smtClean="0">
                <a:solidFill>
                  <a:schemeClr val="bg1"/>
                </a:solidFill>
              </a:rPr>
              <a:t>Задача 3</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a:p>
        </p:txBody>
      </p:sp>
      <p:pic>
        <p:nvPicPr>
          <p:cNvPr id="5" name="Рисунок 4"/>
          <p:cNvPicPr/>
          <p:nvPr/>
        </p:nvPicPr>
        <p:blipFill>
          <a:blip r:embed="rId2" cstate="email">
            <a:extLst>
              <a:ext uri="{28A0092B-C50C-407E-A947-70E740481C1C}">
                <a14:useLocalDpi xmlns:a14="http://schemas.microsoft.com/office/drawing/2010/main"/>
              </a:ext>
            </a:extLst>
          </a:blip>
          <a:stretch>
            <a:fillRect/>
          </a:stretch>
        </p:blipFill>
        <p:spPr>
          <a:xfrm>
            <a:off x="686392" y="2204864"/>
            <a:ext cx="3729040" cy="4044218"/>
          </a:xfrm>
          <a:prstGeom prst="rect">
            <a:avLst/>
          </a:prstGeom>
        </p:spPr>
      </p:pic>
      <p:sp>
        <p:nvSpPr>
          <p:cNvPr id="6" name="Прямоугольник 5"/>
          <p:cNvSpPr/>
          <p:nvPr/>
        </p:nvSpPr>
        <p:spPr>
          <a:xfrm>
            <a:off x="79499" y="574948"/>
            <a:ext cx="8640960" cy="685059"/>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2. </a:t>
            </a:r>
            <a:r>
              <a:rPr lang="ru-RU" dirty="0" smtClean="0">
                <a:latin typeface="Times New Roman" panose="02020603050405020304" pitchFamily="18" charset="0"/>
                <a:cs typeface="Times New Roman" panose="02020603050405020304" pitchFamily="18" charset="0"/>
              </a:rPr>
              <a:t>Плитка </a:t>
            </a:r>
            <a:r>
              <a:rPr lang="ru-RU" dirty="0">
                <a:latin typeface="Times New Roman" panose="02020603050405020304" pitchFamily="18" charset="0"/>
                <a:cs typeface="Times New Roman" panose="02020603050405020304" pitchFamily="18" charset="0"/>
              </a:rPr>
              <a:t>для пола продаётся в упаковках по 10 штук. Сколько упаковок плитки понадобилось, чтобы выложить пол лоджии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3686127878"/>
              </p:ext>
            </p:extLst>
          </p:nvPr>
        </p:nvGraphicFramePr>
        <p:xfrm>
          <a:off x="598475" y="1286275"/>
          <a:ext cx="6696745" cy="648072"/>
        </p:xfrm>
        <a:graphic>
          <a:graphicData uri="http://schemas.openxmlformats.org/drawingml/2006/table">
            <a:tbl>
              <a:tblPr firstRow="1" firstCol="1" bandRow="1">
                <a:tableStyleId>{5C22544A-7EE6-4342-B048-85BDC9FD1C3A}</a:tableStyleId>
              </a:tblPr>
              <a:tblGrid>
                <a:gridCol w="1339349">
                  <a:extLst>
                    <a:ext uri="{9D8B030D-6E8A-4147-A177-3AD203B41FA5}">
                      <a16:colId xmlns:a16="http://schemas.microsoft.com/office/drawing/2014/main" xmlns="" val="3562956881"/>
                    </a:ext>
                  </a:extLst>
                </a:gridCol>
                <a:gridCol w="1339349">
                  <a:extLst>
                    <a:ext uri="{9D8B030D-6E8A-4147-A177-3AD203B41FA5}">
                      <a16:colId xmlns:a16="http://schemas.microsoft.com/office/drawing/2014/main" xmlns="" val="2746049827"/>
                    </a:ext>
                  </a:extLst>
                </a:gridCol>
                <a:gridCol w="1339349">
                  <a:extLst>
                    <a:ext uri="{9D8B030D-6E8A-4147-A177-3AD203B41FA5}">
                      <a16:colId xmlns:a16="http://schemas.microsoft.com/office/drawing/2014/main" xmlns="" val="2701777385"/>
                    </a:ext>
                  </a:extLst>
                </a:gridCol>
                <a:gridCol w="1339349">
                  <a:extLst>
                    <a:ext uri="{9D8B030D-6E8A-4147-A177-3AD203B41FA5}">
                      <a16:colId xmlns:a16="http://schemas.microsoft.com/office/drawing/2014/main" xmlns="" val="2781103613"/>
                    </a:ext>
                  </a:extLst>
                </a:gridCol>
                <a:gridCol w="1339349">
                  <a:extLst>
                    <a:ext uri="{9D8B030D-6E8A-4147-A177-3AD203B41FA5}">
                      <a16:colId xmlns:a16="http://schemas.microsoft.com/office/drawing/2014/main" xmlns="" val="3583727757"/>
                    </a:ext>
                  </a:extLst>
                </a:gridCol>
              </a:tblGrid>
              <a:tr h="324036">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комната</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лоджия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86634055"/>
                  </a:ext>
                </a:extLst>
              </a:tr>
              <a:tr h="324036">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600" dirty="0" smtClean="0">
                          <a:effectLst/>
                        </a:rPr>
                        <a:t>1</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2</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4</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400" dirty="0" smtClean="0">
                          <a:effectLst/>
                        </a:rPr>
                        <a:t>3</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60142851"/>
                  </a:ext>
                </a:extLst>
              </a:tr>
            </a:tbl>
          </a:graphicData>
        </a:graphic>
      </p:graphicFrame>
      <p:sp>
        <p:nvSpPr>
          <p:cNvPr id="9" name="Прямоугольник 8"/>
          <p:cNvSpPr/>
          <p:nvPr/>
        </p:nvSpPr>
        <p:spPr>
          <a:xfrm>
            <a:off x="5796136" y="5589240"/>
            <a:ext cx="1308563" cy="369332"/>
          </a:xfrm>
          <a:prstGeom prst="rect">
            <a:avLst/>
          </a:prstGeom>
        </p:spPr>
        <p:txBody>
          <a:bodyPr wrap="none">
            <a:spAutoFit/>
          </a:bodyPr>
          <a:lstStyle/>
          <a:p>
            <a:r>
              <a:rPr lang="ru-RU" i="1" u="sng" dirty="0">
                <a:latin typeface="Times New Roman" panose="02020603050405020304" pitchFamily="18" charset="0"/>
                <a:cs typeface="Times New Roman" panose="02020603050405020304" pitchFamily="18" charset="0"/>
              </a:rPr>
              <a:t>Ответ:</a:t>
            </a:r>
            <a:r>
              <a:rPr lang="ru-RU" i="1" dirty="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17 </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976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3</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a:p>
        </p:txBody>
      </p:sp>
      <p:pic>
        <p:nvPicPr>
          <p:cNvPr id="5" name="Рисунок 4"/>
          <p:cNvPicPr/>
          <p:nvPr/>
        </p:nvPicPr>
        <p:blipFill>
          <a:blip r:embed="rId2" cstate="email">
            <a:extLst>
              <a:ext uri="{28A0092B-C50C-407E-A947-70E740481C1C}">
                <a14:useLocalDpi xmlns:a14="http://schemas.microsoft.com/office/drawing/2010/main"/>
              </a:ext>
            </a:extLst>
          </a:blip>
          <a:stretch>
            <a:fillRect/>
          </a:stretch>
        </p:blipFill>
        <p:spPr>
          <a:xfrm>
            <a:off x="469205" y="2120970"/>
            <a:ext cx="3729040" cy="4044218"/>
          </a:xfrm>
          <a:prstGeom prst="rect">
            <a:avLst/>
          </a:prstGeom>
        </p:spPr>
      </p:pic>
      <p:sp>
        <p:nvSpPr>
          <p:cNvPr id="6" name="Прямоугольник 5"/>
          <p:cNvSpPr/>
          <p:nvPr/>
        </p:nvSpPr>
        <p:spPr>
          <a:xfrm>
            <a:off x="62930" y="684631"/>
            <a:ext cx="8640960" cy="388696"/>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3. </a:t>
            </a: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площадь, которую занимает санузел. Ответ дайте в квадратных метрах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379280835"/>
              </p:ext>
            </p:extLst>
          </p:nvPr>
        </p:nvGraphicFramePr>
        <p:xfrm>
          <a:off x="457200" y="1340768"/>
          <a:ext cx="6696745" cy="648072"/>
        </p:xfrm>
        <a:graphic>
          <a:graphicData uri="http://schemas.openxmlformats.org/drawingml/2006/table">
            <a:tbl>
              <a:tblPr firstRow="1" firstCol="1" bandRow="1">
                <a:tableStyleId>{5C22544A-7EE6-4342-B048-85BDC9FD1C3A}</a:tableStyleId>
              </a:tblPr>
              <a:tblGrid>
                <a:gridCol w="1339349">
                  <a:extLst>
                    <a:ext uri="{9D8B030D-6E8A-4147-A177-3AD203B41FA5}">
                      <a16:colId xmlns:a16="http://schemas.microsoft.com/office/drawing/2014/main" xmlns="" val="3562956881"/>
                    </a:ext>
                  </a:extLst>
                </a:gridCol>
                <a:gridCol w="1339349">
                  <a:extLst>
                    <a:ext uri="{9D8B030D-6E8A-4147-A177-3AD203B41FA5}">
                      <a16:colId xmlns:a16="http://schemas.microsoft.com/office/drawing/2014/main" xmlns="" val="2746049827"/>
                    </a:ext>
                  </a:extLst>
                </a:gridCol>
                <a:gridCol w="1339349">
                  <a:extLst>
                    <a:ext uri="{9D8B030D-6E8A-4147-A177-3AD203B41FA5}">
                      <a16:colId xmlns:a16="http://schemas.microsoft.com/office/drawing/2014/main" xmlns="" val="2701777385"/>
                    </a:ext>
                  </a:extLst>
                </a:gridCol>
                <a:gridCol w="1339349">
                  <a:extLst>
                    <a:ext uri="{9D8B030D-6E8A-4147-A177-3AD203B41FA5}">
                      <a16:colId xmlns:a16="http://schemas.microsoft.com/office/drawing/2014/main" xmlns="" val="2781103613"/>
                    </a:ext>
                  </a:extLst>
                </a:gridCol>
                <a:gridCol w="1339349">
                  <a:extLst>
                    <a:ext uri="{9D8B030D-6E8A-4147-A177-3AD203B41FA5}">
                      <a16:colId xmlns:a16="http://schemas.microsoft.com/office/drawing/2014/main" xmlns="" val="3583727757"/>
                    </a:ext>
                  </a:extLst>
                </a:gridCol>
              </a:tblGrid>
              <a:tr h="324036">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комната</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лоджия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86634055"/>
                  </a:ext>
                </a:extLst>
              </a:tr>
              <a:tr h="324036">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600" dirty="0" smtClean="0">
                          <a:effectLst/>
                        </a:rPr>
                        <a:t>1</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2</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4</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400" dirty="0" smtClean="0">
                          <a:effectLst/>
                        </a:rPr>
                        <a:t>3</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60142851"/>
                  </a:ext>
                </a:extLst>
              </a:tr>
            </a:tbl>
          </a:graphicData>
        </a:graphic>
      </p:graphicFrame>
      <p:sp>
        <p:nvSpPr>
          <p:cNvPr id="9" name="Прямоугольник 8"/>
          <p:cNvSpPr/>
          <p:nvPr/>
        </p:nvSpPr>
        <p:spPr>
          <a:xfrm>
            <a:off x="5436096" y="5445224"/>
            <a:ext cx="1481688" cy="369332"/>
          </a:xfrm>
          <a:prstGeom prst="rect">
            <a:avLst/>
          </a:prstGeom>
        </p:spPr>
        <p:txBody>
          <a:bodyPr wrap="none">
            <a:spAutoFit/>
          </a:bodyPr>
          <a:lstStyle/>
          <a:p>
            <a:r>
              <a:rPr lang="ru-RU" i="1" u="sng" dirty="0">
                <a:latin typeface="Times New Roman" panose="02020603050405020304" pitchFamily="18" charset="0"/>
                <a:cs typeface="Times New Roman" panose="02020603050405020304" pitchFamily="18" charset="0"/>
              </a:rPr>
              <a:t>Ответ:</a:t>
            </a:r>
            <a:r>
              <a:rPr lang="ru-RU" i="1" dirty="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5,04 </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56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0"/>
            <a:ext cx="7848872" cy="548680"/>
          </a:xfrm>
        </p:spPr>
        <p:txBody>
          <a:bodyPr>
            <a:normAutofit/>
          </a:bodyPr>
          <a:lstStyle/>
          <a:p>
            <a:r>
              <a:rPr lang="ru-RU" sz="2800" dirty="0" smtClean="0">
                <a:solidFill>
                  <a:schemeClr val="bg1"/>
                </a:solidFill>
              </a:rPr>
              <a:t>Основные изменения в структуре ОГЭ-2020</a:t>
            </a:r>
            <a:endParaRPr lang="ru-RU" sz="2800" dirty="0">
              <a:solidFill>
                <a:schemeClr val="bg1"/>
              </a:solidFill>
            </a:endParaRPr>
          </a:p>
        </p:txBody>
      </p:sp>
      <p:sp>
        <p:nvSpPr>
          <p:cNvPr id="4" name="Прямоугольник 3"/>
          <p:cNvSpPr/>
          <p:nvPr/>
        </p:nvSpPr>
        <p:spPr>
          <a:xfrm>
            <a:off x="797868" y="692696"/>
            <a:ext cx="8352928" cy="6832640"/>
          </a:xfrm>
          <a:prstGeom prst="rect">
            <a:avLst/>
          </a:prstGeom>
        </p:spPr>
        <p:txBody>
          <a:bodyPr wrap="square">
            <a:spAutoFit/>
          </a:bodyPr>
          <a:lstStyle/>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изменения в ОГЭ плавные и </a:t>
            </a:r>
            <a:r>
              <a:rPr lang="ru-RU" sz="2800" dirty="0" smtClean="0">
                <a:latin typeface="Times New Roman" panose="02020603050405020304" pitchFamily="18" charset="0"/>
                <a:cs typeface="Times New Roman" panose="02020603050405020304" pitchFamily="18" charset="0"/>
              </a:rPr>
              <a:t>поэтапные</a:t>
            </a:r>
          </a:p>
          <a:p>
            <a:endParaRPr lang="ru-RU" sz="2800" dirty="0" smtClean="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ea typeface="Calibri" panose="020F0502020204030204" pitchFamily="34" charset="0"/>
              </a:rPr>
              <a:t>ОГЭ </a:t>
            </a:r>
            <a:r>
              <a:rPr lang="ru-RU" sz="2800" dirty="0">
                <a:latin typeface="Times New Roman" panose="02020603050405020304" pitchFamily="18" charset="0"/>
                <a:ea typeface="Calibri" panose="020F0502020204030204" pitchFamily="34" charset="0"/>
              </a:rPr>
              <a:t>будет проходить по новому </a:t>
            </a:r>
            <a:r>
              <a:rPr lang="ru-RU" sz="2800" dirty="0" smtClean="0">
                <a:latin typeface="Times New Roman" panose="02020603050405020304" pitchFamily="18" charset="0"/>
                <a:ea typeface="Calibri" panose="020F0502020204030204" pitchFamily="34" charset="0"/>
              </a:rPr>
              <a:t>ФГОС</a:t>
            </a:r>
            <a:endParaRPr lang="ru-RU" sz="28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исчезновение модулей «алгебра» и «геометрия»</a:t>
            </a:r>
          </a:p>
          <a:p>
            <a:pPr marL="285750" indent="-285750">
              <a:buFont typeface="Wingdings" panose="05000000000000000000" pitchFamily="2" charset="2"/>
              <a:buChar char="Ø"/>
            </a:pPr>
            <a:endParaRPr lang="ru-RU"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 появление «практических задач»</a:t>
            </a:r>
          </a:p>
          <a:p>
            <a:endParaRPr lang="ru-RU" sz="2800" dirty="0">
              <a:latin typeface="Times New Roman" panose="02020603050405020304" pitchFamily="18" charset="0"/>
              <a:cs typeface="Times New Roman" panose="02020603050405020304" pitchFamily="18" charset="0"/>
            </a:endParaRPr>
          </a:p>
          <a:p>
            <a:pPr algn="ctr"/>
            <a:r>
              <a:rPr lang="en-US"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www</a:t>
            </a:r>
            <a:r>
              <a:rPr lang="ru-RU"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en-US" sz="2800" b="1"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fipi</a:t>
            </a:r>
            <a:r>
              <a:rPr lang="ru-RU"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en-US" sz="2800" b="1"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ru</a:t>
            </a:r>
            <a:endParaRPr lang="ru-RU" sz="2800" dirty="0" smtClean="0">
              <a:solidFill>
                <a:schemeClr val="tx2">
                  <a:lumMod val="75000"/>
                </a:schemeClr>
              </a:solidFill>
              <a:latin typeface="Times New Roman" panose="02020603050405020304" pitchFamily="18" charset="0"/>
              <a:cs typeface="Times New Roman" panose="02020603050405020304" pitchFamily="18" charset="0"/>
            </a:endParaRPr>
          </a:p>
          <a:p>
            <a:pPr algn="ctr"/>
            <a:endParaRPr lang="ru-RU" sz="2800" dirty="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dirty="0"/>
          </a:p>
        </p:txBody>
      </p:sp>
    </p:spTree>
    <p:extLst>
      <p:ext uri="{BB962C8B-B14F-4D97-AF65-F5344CB8AC3E}">
        <p14:creationId xmlns:p14="http://schemas.microsoft.com/office/powerpoint/2010/main" val="3498332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3</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a:p>
        </p:txBody>
      </p:sp>
      <p:pic>
        <p:nvPicPr>
          <p:cNvPr id="5" name="Рисунок 4"/>
          <p:cNvPicPr/>
          <p:nvPr/>
        </p:nvPicPr>
        <p:blipFill>
          <a:blip r:embed="rId2" cstate="email">
            <a:extLst>
              <a:ext uri="{28A0092B-C50C-407E-A947-70E740481C1C}">
                <a14:useLocalDpi xmlns:a14="http://schemas.microsoft.com/office/drawing/2010/main"/>
              </a:ext>
            </a:extLst>
          </a:blip>
          <a:stretch>
            <a:fillRect/>
          </a:stretch>
        </p:blipFill>
        <p:spPr>
          <a:xfrm>
            <a:off x="591440" y="2237355"/>
            <a:ext cx="3729040" cy="4044218"/>
          </a:xfrm>
          <a:prstGeom prst="rect">
            <a:avLst/>
          </a:prstGeom>
        </p:spPr>
      </p:pic>
      <p:sp>
        <p:nvSpPr>
          <p:cNvPr id="6" name="Прямоугольник 5"/>
          <p:cNvSpPr/>
          <p:nvPr/>
        </p:nvSpPr>
        <p:spPr>
          <a:xfrm>
            <a:off x="0" y="627772"/>
            <a:ext cx="8640960" cy="685059"/>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4. </a:t>
            </a: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расстояние между противоположными углами кухни (длину диагонали) в метрах</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3221666177"/>
              </p:ext>
            </p:extLst>
          </p:nvPr>
        </p:nvGraphicFramePr>
        <p:xfrm>
          <a:off x="755576" y="1463931"/>
          <a:ext cx="6696745" cy="648072"/>
        </p:xfrm>
        <a:graphic>
          <a:graphicData uri="http://schemas.openxmlformats.org/drawingml/2006/table">
            <a:tbl>
              <a:tblPr firstRow="1" firstCol="1" bandRow="1">
                <a:tableStyleId>{5C22544A-7EE6-4342-B048-85BDC9FD1C3A}</a:tableStyleId>
              </a:tblPr>
              <a:tblGrid>
                <a:gridCol w="1339349">
                  <a:extLst>
                    <a:ext uri="{9D8B030D-6E8A-4147-A177-3AD203B41FA5}">
                      <a16:colId xmlns:a16="http://schemas.microsoft.com/office/drawing/2014/main" xmlns="" val="3562956881"/>
                    </a:ext>
                  </a:extLst>
                </a:gridCol>
                <a:gridCol w="1339349">
                  <a:extLst>
                    <a:ext uri="{9D8B030D-6E8A-4147-A177-3AD203B41FA5}">
                      <a16:colId xmlns:a16="http://schemas.microsoft.com/office/drawing/2014/main" xmlns="" val="2746049827"/>
                    </a:ext>
                  </a:extLst>
                </a:gridCol>
                <a:gridCol w="1339349">
                  <a:extLst>
                    <a:ext uri="{9D8B030D-6E8A-4147-A177-3AD203B41FA5}">
                      <a16:colId xmlns:a16="http://schemas.microsoft.com/office/drawing/2014/main" xmlns="" val="2701777385"/>
                    </a:ext>
                  </a:extLst>
                </a:gridCol>
                <a:gridCol w="1339349">
                  <a:extLst>
                    <a:ext uri="{9D8B030D-6E8A-4147-A177-3AD203B41FA5}">
                      <a16:colId xmlns:a16="http://schemas.microsoft.com/office/drawing/2014/main" xmlns="" val="2781103613"/>
                    </a:ext>
                  </a:extLst>
                </a:gridCol>
                <a:gridCol w="1339349">
                  <a:extLst>
                    <a:ext uri="{9D8B030D-6E8A-4147-A177-3AD203B41FA5}">
                      <a16:colId xmlns:a16="http://schemas.microsoft.com/office/drawing/2014/main" xmlns="" val="3583727757"/>
                    </a:ext>
                  </a:extLst>
                </a:gridCol>
              </a:tblGrid>
              <a:tr h="324036">
                <a:tc>
                  <a:txBody>
                    <a:bodyPr/>
                    <a:lstStyle/>
                    <a:p>
                      <a:pPr algn="just">
                        <a:spcAft>
                          <a:spcPts val="0"/>
                        </a:spcAft>
                      </a:pPr>
                      <a:r>
                        <a:rPr lang="ru-RU" sz="1400">
                          <a:effectLst/>
                        </a:rPr>
                        <a:t>Объекты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комната</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лоджия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прихожая</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a:effectLst/>
                        </a:rPr>
                        <a:t>санузел</a:t>
                      </a:r>
                      <a:endParaRPr lang="ru-RU" sz="110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86634055"/>
                  </a:ext>
                </a:extLst>
              </a:tr>
              <a:tr h="324036">
                <a:tc>
                  <a:txBody>
                    <a:bodyPr/>
                    <a:lstStyle/>
                    <a:p>
                      <a:pPr algn="just">
                        <a:spcAft>
                          <a:spcPts val="0"/>
                        </a:spcAft>
                      </a:pPr>
                      <a:r>
                        <a:rPr lang="ru-RU" sz="1400">
                          <a:effectLst/>
                        </a:rPr>
                        <a:t>Цифры</a:t>
                      </a:r>
                      <a:endParaRPr lang="ru-RU" sz="110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600" dirty="0" smtClean="0">
                          <a:effectLst/>
                        </a:rPr>
                        <a:t>1</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2</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smtClean="0">
                          <a:effectLst/>
                        </a:rPr>
                        <a:t>4</a:t>
                      </a:r>
                      <a:r>
                        <a:rPr lang="ru-RU" sz="1400" dirty="0">
                          <a:effectLst/>
                        </a:rPr>
                        <a:t> </a:t>
                      </a:r>
                      <a:endParaRPr lang="ru-RU" sz="1100" dirty="0">
                        <a:effectLst/>
                        <a:latin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ru-RU" sz="1400" dirty="0">
                          <a:effectLst/>
                        </a:rPr>
                        <a:t> </a:t>
                      </a:r>
                      <a:r>
                        <a:rPr lang="ru-RU" sz="1400" dirty="0" smtClean="0">
                          <a:effectLst/>
                        </a:rPr>
                        <a:t>3</a:t>
                      </a:r>
                      <a:endParaRPr lang="ru-RU" sz="1100" dirty="0">
                        <a:effectLst/>
                        <a:latin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60142851"/>
                  </a:ext>
                </a:extLst>
              </a:tr>
            </a:tbl>
          </a:graphicData>
        </a:graphic>
      </p:graphicFrame>
      <p:sp>
        <p:nvSpPr>
          <p:cNvPr id="9" name="Прямоугольник 8"/>
          <p:cNvSpPr/>
          <p:nvPr/>
        </p:nvSpPr>
        <p:spPr>
          <a:xfrm>
            <a:off x="5652120" y="5517232"/>
            <a:ext cx="1193147" cy="369332"/>
          </a:xfrm>
          <a:prstGeom prst="rect">
            <a:avLst/>
          </a:prstGeom>
        </p:spPr>
        <p:txBody>
          <a:bodyPr wrap="none">
            <a:spAutoFit/>
          </a:bodyPr>
          <a:lstStyle/>
          <a:p>
            <a:r>
              <a:rPr lang="ru-RU" i="1" u="sng" dirty="0">
                <a:latin typeface="Times New Roman" panose="02020603050405020304" pitchFamily="18" charset="0"/>
                <a:cs typeface="Times New Roman" panose="02020603050405020304" pitchFamily="18" charset="0"/>
              </a:rPr>
              <a:t>Ответ:</a:t>
            </a:r>
            <a:r>
              <a:rPr lang="ru-RU" i="1" dirty="0">
                <a:latin typeface="Times New Roman" panose="02020603050405020304" pitchFamily="18" charset="0"/>
                <a:cs typeface="Times New Roman" panose="02020603050405020304" pitchFamily="18" charset="0"/>
              </a:rPr>
              <a:t> </a:t>
            </a:r>
            <a:r>
              <a:rPr lang="ru-RU" i="1" dirty="0" smtClean="0">
                <a:latin typeface="Times New Roman" panose="02020603050405020304" pitchFamily="18" charset="0"/>
                <a:cs typeface="Times New Roman" panose="02020603050405020304" pitchFamily="18" charset="0"/>
              </a:rPr>
              <a:t>4 </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7631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3</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a:p>
        </p:txBody>
      </p:sp>
      <p:sp>
        <p:nvSpPr>
          <p:cNvPr id="8" name="Прямоугольник 7"/>
          <p:cNvSpPr/>
          <p:nvPr/>
        </p:nvSpPr>
        <p:spPr>
          <a:xfrm>
            <a:off x="457201" y="521855"/>
            <a:ext cx="8464482" cy="1277786"/>
          </a:xfrm>
          <a:prstGeom prst="rect">
            <a:avLst/>
          </a:prstGeom>
        </p:spPr>
        <p:txBody>
          <a:bodyPr wrap="square">
            <a:spAutoFit/>
          </a:bodyPr>
          <a:lstStyle/>
          <a:p>
            <a:pPr lvl="0" algn="just">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5. </a:t>
            </a:r>
            <a:r>
              <a:rPr lang="ru-RU" dirty="0" smtClean="0">
                <a:latin typeface="Times New Roman" panose="02020603050405020304" pitchFamily="18" charset="0"/>
                <a:ea typeface="Calibri" panose="020F0502020204030204" pitchFamily="34" charset="0"/>
                <a:cs typeface="Times New Roman" panose="02020603050405020304" pitchFamily="18" charset="0"/>
              </a:rPr>
              <a:t>В </a:t>
            </a:r>
            <a:r>
              <a:rPr lang="ru-RU" dirty="0">
                <a:latin typeface="Times New Roman" panose="02020603050405020304" pitchFamily="18" charset="0"/>
                <a:ea typeface="Calibri" panose="020F0502020204030204" pitchFamily="34" charset="0"/>
                <a:cs typeface="Times New Roman" panose="02020603050405020304" pitchFamily="18" charset="0"/>
              </a:rPr>
              <a:t>квартире планируется заменить электрическую плиту. Характеристики электроплит, условия подключения и доставки приведены в таблице. Планируется купить электрическую плиту с максимальной температурой не менее </a:t>
            </a:r>
            <a:r>
              <a:rPr lang="ru-RU" dirty="0" smtClean="0"/>
              <a:t>275</a:t>
            </a:r>
            <a:r>
              <a:rPr lang="ru-RU" baseline="30000" dirty="0"/>
              <a:t>о</a:t>
            </a:r>
            <a:r>
              <a:rPr lang="ru-RU" dirty="0" smtClean="0"/>
              <a:t>С</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и глубиной 60 см.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3217223765"/>
              </p:ext>
            </p:extLst>
          </p:nvPr>
        </p:nvGraphicFramePr>
        <p:xfrm>
          <a:off x="647000" y="1799641"/>
          <a:ext cx="8266669" cy="4536504"/>
        </p:xfrm>
        <a:graphic>
          <a:graphicData uri="http://schemas.openxmlformats.org/drawingml/2006/table">
            <a:tbl>
              <a:tblPr firstRow="1" firstCol="1" bandRow="1">
                <a:tableStyleId>{5C22544A-7EE6-4342-B048-85BDC9FD1C3A}</a:tableStyleId>
              </a:tblPr>
              <a:tblGrid>
                <a:gridCol w="825588">
                  <a:extLst>
                    <a:ext uri="{9D8B030D-6E8A-4147-A177-3AD203B41FA5}">
                      <a16:colId xmlns:a16="http://schemas.microsoft.com/office/drawing/2014/main" xmlns="" val="1290290329"/>
                    </a:ext>
                  </a:extLst>
                </a:gridCol>
                <a:gridCol w="1132508">
                  <a:extLst>
                    <a:ext uri="{9D8B030D-6E8A-4147-A177-3AD203B41FA5}">
                      <a16:colId xmlns:a16="http://schemas.microsoft.com/office/drawing/2014/main" xmlns="" val="1326508489"/>
                    </a:ext>
                  </a:extLst>
                </a:gridCol>
                <a:gridCol w="1412021">
                  <a:extLst>
                    <a:ext uri="{9D8B030D-6E8A-4147-A177-3AD203B41FA5}">
                      <a16:colId xmlns:a16="http://schemas.microsoft.com/office/drawing/2014/main" xmlns="" val="278991187"/>
                    </a:ext>
                  </a:extLst>
                </a:gridCol>
                <a:gridCol w="1008114">
                  <a:extLst>
                    <a:ext uri="{9D8B030D-6E8A-4147-A177-3AD203B41FA5}">
                      <a16:colId xmlns:a16="http://schemas.microsoft.com/office/drawing/2014/main" xmlns="" val="1959838339"/>
                    </a:ext>
                  </a:extLst>
                </a:gridCol>
                <a:gridCol w="1152130">
                  <a:extLst>
                    <a:ext uri="{9D8B030D-6E8A-4147-A177-3AD203B41FA5}">
                      <a16:colId xmlns:a16="http://schemas.microsoft.com/office/drawing/2014/main" xmlns="" val="3978690927"/>
                    </a:ext>
                  </a:extLst>
                </a:gridCol>
                <a:gridCol w="1512169">
                  <a:extLst>
                    <a:ext uri="{9D8B030D-6E8A-4147-A177-3AD203B41FA5}">
                      <a16:colId xmlns:a16="http://schemas.microsoft.com/office/drawing/2014/main" xmlns="" val="968097811"/>
                    </a:ext>
                  </a:extLst>
                </a:gridCol>
                <a:gridCol w="1224139">
                  <a:extLst>
                    <a:ext uri="{9D8B030D-6E8A-4147-A177-3AD203B41FA5}">
                      <a16:colId xmlns:a16="http://schemas.microsoft.com/office/drawing/2014/main" xmlns="" val="1936998680"/>
                    </a:ext>
                  </a:extLst>
                </a:gridCol>
              </a:tblGrid>
              <a:tr h="1008112">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Модель</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Объём духовки (л)</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err="1">
                          <a:effectLst/>
                          <a:latin typeface="Times New Roman" panose="02020603050405020304" pitchFamily="18" charset="0"/>
                          <a:cs typeface="Times New Roman" panose="02020603050405020304" pitchFamily="18" charset="0"/>
                        </a:rPr>
                        <a:t>Максималь-ная</a:t>
                      </a:r>
                      <a:r>
                        <a:rPr lang="ru-RU" sz="1100" dirty="0">
                          <a:effectLst/>
                          <a:latin typeface="Times New Roman" panose="02020603050405020304" pitchFamily="18" charset="0"/>
                          <a:cs typeface="Times New Roman" panose="02020603050405020304" pitchFamily="18" charset="0"/>
                        </a:rPr>
                        <a:t> </a:t>
                      </a:r>
                      <a:r>
                        <a:rPr lang="ru-RU" sz="1100" dirty="0" err="1" smtClean="0">
                          <a:effectLst/>
                          <a:latin typeface="Times New Roman" panose="02020603050405020304" pitchFamily="18" charset="0"/>
                          <a:cs typeface="Times New Roman" panose="02020603050405020304" pitchFamily="18" charset="0"/>
                        </a:rPr>
                        <a:t>температу</a:t>
                      </a:r>
                      <a:r>
                        <a:rPr lang="ru-RU" sz="1100" dirty="0" smtClean="0">
                          <a:effectLst/>
                          <a:latin typeface="Times New Roman" panose="02020603050405020304" pitchFamily="18" charset="0"/>
                          <a:cs typeface="Times New Roman" panose="02020603050405020304" pitchFamily="18" charset="0"/>
                        </a:rPr>
                        <a:t>-</a:t>
                      </a:r>
                    </a:p>
                    <a:p>
                      <a:pPr marL="457200" algn="ctr">
                        <a:lnSpc>
                          <a:spcPct val="107000"/>
                        </a:lnSpc>
                        <a:spcAft>
                          <a:spcPts val="0"/>
                        </a:spcAft>
                      </a:pPr>
                      <a:r>
                        <a:rPr lang="ru-RU" sz="1100" dirty="0" err="1" smtClean="0">
                          <a:effectLst/>
                          <a:latin typeface="Times New Roman" panose="02020603050405020304" pitchFamily="18" charset="0"/>
                          <a:cs typeface="Times New Roman" panose="02020603050405020304" pitchFamily="18" charset="0"/>
                        </a:rPr>
                        <a:t>ра</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smtClean="0">
                          <a:effectLst/>
                          <a:latin typeface="Times New Roman" panose="02020603050405020304" pitchFamily="18" charset="0"/>
                          <a:cs typeface="Times New Roman" panose="02020603050405020304" pitchFamily="18" charset="0"/>
                        </a:rPr>
                        <a:t>(</a:t>
                      </a:r>
                      <a:r>
                        <a:rPr lang="ru-RU" sz="1100" b="1" kern="1200" baseline="30000" dirty="0" err="1" smtClean="0">
                          <a:solidFill>
                            <a:schemeClr val="lt1"/>
                          </a:solidFill>
                          <a:effectLst/>
                          <a:latin typeface="Times New Roman" panose="02020603050405020304" pitchFamily="18" charset="0"/>
                          <a:ea typeface="+mn-ea"/>
                          <a:cs typeface="Times New Roman" panose="02020603050405020304" pitchFamily="18" charset="0"/>
                        </a:rPr>
                        <a:t>о</a:t>
                      </a:r>
                      <a:r>
                        <a:rPr lang="ru-RU" sz="1100" b="1" kern="1200" dirty="0" err="1" smtClean="0">
                          <a:solidFill>
                            <a:schemeClr val="lt1"/>
                          </a:solidFill>
                          <a:effectLst/>
                          <a:latin typeface="Times New Roman" panose="02020603050405020304" pitchFamily="18" charset="0"/>
                          <a:ea typeface="+mn-ea"/>
                          <a:cs typeface="Times New Roman" panose="02020603050405020304" pitchFamily="18" charset="0"/>
                        </a:rPr>
                        <a:t>С</a:t>
                      </a:r>
                      <a:r>
                        <a:rPr lang="ru-RU" sz="1100" dirty="0" smtClean="0">
                          <a:effectLst/>
                          <a:latin typeface="Times New Roman" panose="02020603050405020304" pitchFamily="18" charset="0"/>
                          <a:cs typeface="Times New Roman" panose="02020603050405020304" pitchFamily="18" charset="0"/>
                        </a:rPr>
                        <a:t> </a:t>
                      </a:r>
                      <a:r>
                        <a:rPr lang="ru-RU" sz="1100" dirty="0">
                          <a:effectLst/>
                          <a:latin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Цена</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плиты </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Подключе-</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ние</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Условия</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доставки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Габариты (высота-ширина- глубина) (см)</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451780671"/>
                  </a:ext>
                </a:extLst>
              </a:tr>
              <a:tr h="360503">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А</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280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8 890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1700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бесплатно</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80х50х54</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510193742"/>
                  </a:ext>
                </a:extLst>
              </a:tr>
              <a:tr h="961341">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300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9 790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750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10% от стоимости плиты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80х50х54</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333766950"/>
                  </a:ext>
                </a:extLst>
              </a:tr>
              <a:tr h="961341">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В</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11 690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700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10% от стоимости плиты (без учёта подключения)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638095582"/>
                  </a:ext>
                </a:extLst>
              </a:tr>
              <a:tr h="961341">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Г</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52</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17 490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800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10% от стоимости плиты (без учёта подключения)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274165583"/>
                  </a:ext>
                </a:extLst>
              </a:tr>
              <a:tr h="283866">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70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275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17 990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1400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бесплатно</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85х60х45</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4864" marR="34864" marT="0" marB="0"/>
                </a:tc>
                <a:extLst>
                  <a:ext uri="{0D108BD9-81ED-4DB2-BD59-A6C34878D82A}">
                    <a16:rowId xmlns:a16="http://schemas.microsoft.com/office/drawing/2014/main" xmlns="" val="285856569"/>
                  </a:ext>
                </a:extLst>
              </a:tr>
            </a:tbl>
          </a:graphicData>
        </a:graphic>
      </p:graphicFrame>
    </p:spTree>
    <p:extLst>
      <p:ext uri="{BB962C8B-B14F-4D97-AF65-F5344CB8AC3E}">
        <p14:creationId xmlns:p14="http://schemas.microsoft.com/office/powerpoint/2010/main" val="26069043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ru-RU" dirty="0" smtClean="0">
                <a:solidFill>
                  <a:schemeClr val="bg1"/>
                </a:solidFill>
              </a:rPr>
              <a:t>Задача 3</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a:p>
        </p:txBody>
      </p:sp>
      <p:graphicFrame>
        <p:nvGraphicFramePr>
          <p:cNvPr id="5" name="Таблица 4"/>
          <p:cNvGraphicFramePr>
            <a:graphicFrameLocks noGrp="1"/>
          </p:cNvGraphicFramePr>
          <p:nvPr>
            <p:extLst>
              <p:ext uri="{D42A27DB-BD31-4B8C-83A1-F6EECF244321}">
                <p14:modId xmlns:p14="http://schemas.microsoft.com/office/powerpoint/2010/main" val="3110347307"/>
              </p:ext>
            </p:extLst>
          </p:nvPr>
        </p:nvGraphicFramePr>
        <p:xfrm>
          <a:off x="323528" y="747631"/>
          <a:ext cx="8064897" cy="4525963"/>
        </p:xfrm>
        <a:graphic>
          <a:graphicData uri="http://schemas.openxmlformats.org/drawingml/2006/table">
            <a:tbl>
              <a:tblPr firstRow="1" firstCol="1" bandRow="1">
                <a:tableStyleId>{5C22544A-7EE6-4342-B048-85BDC9FD1C3A}</a:tableStyleId>
              </a:tblPr>
              <a:tblGrid>
                <a:gridCol w="848936">
                  <a:extLst>
                    <a:ext uri="{9D8B030D-6E8A-4147-A177-3AD203B41FA5}">
                      <a16:colId xmlns:a16="http://schemas.microsoft.com/office/drawing/2014/main" xmlns="" val="1628726726"/>
                    </a:ext>
                  </a:extLst>
                </a:gridCol>
                <a:gridCol w="1061366">
                  <a:extLst>
                    <a:ext uri="{9D8B030D-6E8A-4147-A177-3AD203B41FA5}">
                      <a16:colId xmlns:a16="http://schemas.microsoft.com/office/drawing/2014/main" xmlns="" val="3194378325"/>
                    </a:ext>
                  </a:extLst>
                </a:gridCol>
                <a:gridCol w="1379581">
                  <a:extLst>
                    <a:ext uri="{9D8B030D-6E8A-4147-A177-3AD203B41FA5}">
                      <a16:colId xmlns:a16="http://schemas.microsoft.com/office/drawing/2014/main" xmlns="" val="1356386818"/>
                    </a:ext>
                  </a:extLst>
                </a:gridCol>
                <a:gridCol w="955152">
                  <a:extLst>
                    <a:ext uri="{9D8B030D-6E8A-4147-A177-3AD203B41FA5}">
                      <a16:colId xmlns:a16="http://schemas.microsoft.com/office/drawing/2014/main" xmlns="" val="2873480128"/>
                    </a:ext>
                  </a:extLst>
                </a:gridCol>
                <a:gridCol w="1166993">
                  <a:extLst>
                    <a:ext uri="{9D8B030D-6E8A-4147-A177-3AD203B41FA5}">
                      <a16:colId xmlns:a16="http://schemas.microsoft.com/office/drawing/2014/main" xmlns="" val="3909856442"/>
                    </a:ext>
                  </a:extLst>
                </a:gridCol>
                <a:gridCol w="1485876">
                  <a:extLst>
                    <a:ext uri="{9D8B030D-6E8A-4147-A177-3AD203B41FA5}">
                      <a16:colId xmlns:a16="http://schemas.microsoft.com/office/drawing/2014/main" xmlns="" val="1639367645"/>
                    </a:ext>
                  </a:extLst>
                </a:gridCol>
                <a:gridCol w="1166993">
                  <a:extLst>
                    <a:ext uri="{9D8B030D-6E8A-4147-A177-3AD203B41FA5}">
                      <a16:colId xmlns:a16="http://schemas.microsoft.com/office/drawing/2014/main" xmlns="" val="3943306666"/>
                    </a:ext>
                  </a:extLst>
                </a:gridCol>
              </a:tblGrid>
              <a:tr h="1198049">
                <a:tc>
                  <a:txBody>
                    <a:bodyPr/>
                    <a:lstStyle/>
                    <a:p>
                      <a:pPr marL="457200" algn="ctr">
                        <a:lnSpc>
                          <a:spcPct val="107000"/>
                        </a:lnSpc>
                        <a:spcAft>
                          <a:spcPts val="0"/>
                        </a:spcAft>
                      </a:pPr>
                      <a:r>
                        <a:rPr lang="ru-RU" sz="1100" dirty="0" smtClean="0">
                          <a:effectLst/>
                          <a:latin typeface="Times New Roman" panose="02020603050405020304" pitchFamily="18" charset="0"/>
                          <a:cs typeface="Times New Roman" panose="02020603050405020304" pitchFamily="18" charset="0"/>
                        </a:rPr>
                        <a:t>Мо-</a:t>
                      </a:r>
                      <a:r>
                        <a:rPr lang="ru-RU" sz="1100" dirty="0" err="1" smtClean="0">
                          <a:effectLst/>
                          <a:latin typeface="Times New Roman" panose="02020603050405020304" pitchFamily="18" charset="0"/>
                          <a:cs typeface="Times New Roman" panose="02020603050405020304" pitchFamily="18" charset="0"/>
                        </a:rPr>
                        <a:t>дель</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Объём </a:t>
                      </a:r>
                      <a:r>
                        <a:rPr lang="ru-RU" sz="1100" dirty="0" smtClean="0">
                          <a:effectLst/>
                          <a:latin typeface="Times New Roman" panose="02020603050405020304" pitchFamily="18" charset="0"/>
                          <a:cs typeface="Times New Roman" panose="02020603050405020304" pitchFamily="18" charset="0"/>
                        </a:rPr>
                        <a:t>духов-</a:t>
                      </a:r>
                      <a:r>
                        <a:rPr lang="ru-RU" sz="1100" dirty="0" err="1" smtClean="0">
                          <a:effectLst/>
                          <a:latin typeface="Times New Roman" panose="02020603050405020304" pitchFamily="18" charset="0"/>
                          <a:cs typeface="Times New Roman" panose="02020603050405020304" pitchFamily="18" charset="0"/>
                        </a:rPr>
                        <a:t>ки</a:t>
                      </a:r>
                      <a:r>
                        <a:rPr lang="ru-RU" sz="1100" dirty="0" smtClean="0">
                          <a:effectLst/>
                          <a:latin typeface="Times New Roman" panose="02020603050405020304" pitchFamily="18" charset="0"/>
                          <a:cs typeface="Times New Roman" panose="02020603050405020304" pitchFamily="18" charset="0"/>
                        </a:rPr>
                        <a:t> </a:t>
                      </a:r>
                      <a:r>
                        <a:rPr lang="ru-RU" sz="1100" dirty="0">
                          <a:effectLst/>
                          <a:latin typeface="Times New Roman" panose="02020603050405020304" pitchFamily="18" charset="0"/>
                          <a:cs typeface="Times New Roman" panose="02020603050405020304" pitchFamily="18" charset="0"/>
                        </a:rPr>
                        <a:t>(л)</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err="1">
                          <a:effectLst/>
                          <a:latin typeface="Times New Roman" panose="02020603050405020304" pitchFamily="18" charset="0"/>
                          <a:cs typeface="Times New Roman" panose="02020603050405020304" pitchFamily="18" charset="0"/>
                        </a:rPr>
                        <a:t>Максималь-ная</a:t>
                      </a:r>
                      <a:r>
                        <a:rPr lang="ru-RU" sz="1100" dirty="0">
                          <a:effectLst/>
                          <a:latin typeface="Times New Roman" panose="02020603050405020304" pitchFamily="18" charset="0"/>
                          <a:cs typeface="Times New Roman" panose="02020603050405020304" pitchFamily="18" charset="0"/>
                        </a:rPr>
                        <a:t> температура</a:t>
                      </a:r>
                    </a:p>
                    <a:p>
                      <a:pPr marL="457200" algn="ctr">
                        <a:lnSpc>
                          <a:spcPct val="107000"/>
                        </a:lnSpc>
                        <a:spcAft>
                          <a:spcPts val="0"/>
                        </a:spcAft>
                      </a:pPr>
                      <a:r>
                        <a:rPr lang="ru-RU" sz="1100" dirty="0" smtClean="0">
                          <a:effectLst/>
                          <a:latin typeface="Times New Roman" panose="02020603050405020304" pitchFamily="18" charset="0"/>
                          <a:cs typeface="Times New Roman" panose="02020603050405020304" pitchFamily="18" charset="0"/>
                        </a:rPr>
                        <a:t>(</a:t>
                      </a:r>
                      <a:r>
                        <a:rPr lang="ru-RU" sz="1100" b="1" kern="1200" baseline="30000" dirty="0" err="1" smtClean="0">
                          <a:solidFill>
                            <a:schemeClr val="lt1"/>
                          </a:solidFill>
                          <a:effectLst/>
                          <a:latin typeface="Times New Roman" panose="02020603050405020304" pitchFamily="18" charset="0"/>
                          <a:ea typeface="+mn-ea"/>
                          <a:cs typeface="Times New Roman" panose="02020603050405020304" pitchFamily="18" charset="0"/>
                        </a:rPr>
                        <a:t>о</a:t>
                      </a:r>
                      <a:r>
                        <a:rPr lang="ru-RU" sz="1100" b="1" kern="1200" dirty="0" err="1" smtClean="0">
                          <a:solidFill>
                            <a:schemeClr val="lt1"/>
                          </a:solidFill>
                          <a:effectLst/>
                          <a:latin typeface="Times New Roman" panose="02020603050405020304" pitchFamily="18" charset="0"/>
                          <a:ea typeface="+mn-ea"/>
                          <a:cs typeface="Times New Roman" panose="02020603050405020304" pitchFamily="18" charset="0"/>
                        </a:rPr>
                        <a:t>С</a:t>
                      </a:r>
                      <a:r>
                        <a:rPr lang="ru-RU" sz="1100" dirty="0" smtClean="0">
                          <a:effectLst/>
                          <a:latin typeface="Times New Roman" panose="02020603050405020304" pitchFamily="18" charset="0"/>
                          <a:cs typeface="Times New Roman" panose="02020603050405020304" pitchFamily="18" charset="0"/>
                        </a:rPr>
                        <a:t> </a:t>
                      </a:r>
                      <a:r>
                        <a:rPr lang="ru-RU" sz="1100" dirty="0">
                          <a:effectLst/>
                          <a:latin typeface="Times New Roman" panose="02020603050405020304" pitchFamily="18" charset="0"/>
                          <a:cs typeface="Times New Roman" panose="02020603050405020304" pitchFamily="18" charset="0"/>
                        </a:rPr>
                        <a:t>)</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Цена</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плиты </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(руб.)</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err="1" smtClean="0">
                          <a:effectLst/>
                          <a:latin typeface="Times New Roman" panose="02020603050405020304" pitchFamily="18" charset="0"/>
                          <a:cs typeface="Times New Roman" panose="02020603050405020304" pitchFamily="18" charset="0"/>
                        </a:rPr>
                        <a:t>Подклю-чение</a:t>
                      </a:r>
                      <a:endParaRPr lang="ru-RU" sz="1100" dirty="0">
                        <a:effectLst/>
                        <a:latin typeface="Times New Roman" panose="02020603050405020304" pitchFamily="18" charset="0"/>
                        <a:cs typeface="Times New Roman" panose="02020603050405020304" pitchFamily="18" charset="0"/>
                      </a:endParaRPr>
                    </a:p>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(руб.)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Условия</a:t>
                      </a:r>
                    </a:p>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доставки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smtClean="0">
                          <a:effectLst/>
                          <a:latin typeface="Times New Roman" panose="02020603050405020304" pitchFamily="18" charset="0"/>
                          <a:cs typeface="Times New Roman" panose="02020603050405020304" pitchFamily="18" charset="0"/>
                        </a:rPr>
                        <a:t>Габариты </a:t>
                      </a:r>
                      <a:r>
                        <a:rPr lang="ru-RU" sz="1100" dirty="0">
                          <a:effectLst/>
                          <a:latin typeface="Times New Roman" panose="02020603050405020304" pitchFamily="18" charset="0"/>
                          <a:cs typeface="Times New Roman" panose="02020603050405020304" pitchFamily="18" charset="0"/>
                        </a:rPr>
                        <a:t>(высота-ширина- глубина) (см)</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281676075"/>
                  </a:ext>
                </a:extLst>
              </a:tr>
              <a:tr h="399350">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Е</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58</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250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18 890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1500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бесплатно</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85х50х60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3707526597"/>
                  </a:ext>
                </a:extLst>
              </a:tr>
              <a:tr h="1064932">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Ж</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54</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270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18 900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750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15% от стоимости плиты (без учёта подключения)</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85х50х60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1850745945"/>
                  </a:ext>
                </a:extLst>
              </a:tr>
              <a:tr h="1064932">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З</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46</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20 990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750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10% от стоимости плиты (без учёта подключения)</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87х50х60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1863028036"/>
                  </a:ext>
                </a:extLst>
              </a:tr>
              <a:tr h="399350">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И</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70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275</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21 690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1500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бесплатно</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85х50х60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871382918"/>
                  </a:ext>
                </a:extLst>
              </a:tr>
              <a:tr h="399350">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К</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67</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250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22 990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a:effectLst/>
                          <a:latin typeface="Times New Roman" panose="02020603050405020304" pitchFamily="18" charset="0"/>
                          <a:cs typeface="Times New Roman" panose="02020603050405020304" pitchFamily="18" charset="0"/>
                        </a:rPr>
                        <a:t>1500</a:t>
                      </a:r>
                      <a:endParaRPr lang="ru-RU" sz="11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ctr">
                        <a:lnSpc>
                          <a:spcPct val="107000"/>
                        </a:lnSpc>
                        <a:spcAft>
                          <a:spcPts val="0"/>
                        </a:spcAft>
                      </a:pPr>
                      <a:r>
                        <a:rPr lang="ru-RU" sz="1100" dirty="0">
                          <a:effectLst/>
                          <a:latin typeface="Times New Roman" panose="02020603050405020304" pitchFamily="18" charset="0"/>
                          <a:cs typeface="Times New Roman" panose="02020603050405020304" pitchFamily="18" charset="0"/>
                        </a:rPr>
                        <a:t>бесплатно</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marL="457200" algn="just">
                        <a:lnSpc>
                          <a:spcPct val="107000"/>
                        </a:lnSpc>
                        <a:spcAft>
                          <a:spcPts val="0"/>
                        </a:spcAft>
                      </a:pPr>
                      <a:r>
                        <a:rPr lang="ru-RU" sz="1100" dirty="0" smtClean="0">
                          <a:effectLst/>
                          <a:latin typeface="Times New Roman" panose="02020603050405020304" pitchFamily="18" charset="0"/>
                          <a:ea typeface="Calibri" panose="020F0502020204030204" pitchFamily="34" charset="0"/>
                          <a:cs typeface="Times New Roman" panose="02020603050405020304" pitchFamily="18" charset="0"/>
                        </a:rPr>
                        <a:t>85х50х60</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3946723824"/>
                  </a:ext>
                </a:extLst>
              </a:tr>
            </a:tbl>
          </a:graphicData>
        </a:graphic>
      </p:graphicFrame>
      <p:sp>
        <p:nvSpPr>
          <p:cNvPr id="12" name="Прямоугольник 11"/>
          <p:cNvSpPr/>
          <p:nvPr/>
        </p:nvSpPr>
        <p:spPr>
          <a:xfrm>
            <a:off x="179512" y="5273594"/>
            <a:ext cx="8352928" cy="1084015"/>
          </a:xfrm>
          <a:prstGeom prst="rect">
            <a:avLst/>
          </a:prstGeom>
        </p:spPr>
        <p:txBody>
          <a:bodyPr wrap="square">
            <a:spAutoFit/>
          </a:bodyPr>
          <a:lstStyle/>
          <a:p>
            <a:pPr marL="457200" algn="just">
              <a:lnSpc>
                <a:spcPct val="107000"/>
              </a:lnSpc>
              <a:spcAft>
                <a:spcPts val="800"/>
              </a:spcAft>
            </a:pPr>
            <a:r>
              <a:rPr lang="ru-RU" dirty="0">
                <a:latin typeface="Times New Roman" panose="02020603050405020304" pitchFamily="18" charset="0"/>
                <a:ea typeface="Calibri" panose="020F0502020204030204" pitchFamily="34" charset="0"/>
                <a:cs typeface="Times New Roman" panose="02020603050405020304" pitchFamily="18" charset="0"/>
              </a:rPr>
              <a:t>Сколько рублей будет стоить наиболее дешёвый подходящий вариант вместе с подключением и доставкой</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marL="457200" algn="just">
              <a:lnSpc>
                <a:spcPct val="107000"/>
              </a:lnSpc>
              <a:spcAft>
                <a:spcPts val="800"/>
              </a:spcAft>
            </a:pPr>
            <a:r>
              <a:rPr lang="ru-RU" i="1" u="sng" dirty="0" smtClean="0">
                <a:effectLst/>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effectLst/>
                <a:latin typeface="Times New Roman" panose="02020603050405020304" pitchFamily="18" charset="0"/>
                <a:ea typeface="Calibri" panose="020F0502020204030204" pitchFamily="34" charset="0"/>
                <a:cs typeface="Times New Roman" panose="02020603050405020304" pitchFamily="18" charset="0"/>
              </a:rPr>
              <a:t> 23190 (Вариант «И»)</a:t>
            </a:r>
            <a:endParaRPr lang="ru-RU" i="1"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6817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8229600" cy="720080"/>
          </a:xfrm>
        </p:spPr>
        <p:txBody>
          <a:bodyPr>
            <a:normAutofit/>
          </a:bodyPr>
          <a:lstStyle/>
          <a:p>
            <a:r>
              <a:rPr lang="ru-RU" dirty="0" smtClean="0">
                <a:solidFill>
                  <a:schemeClr val="bg1"/>
                </a:solidFill>
              </a:rPr>
              <a:t>Задача 4</a:t>
            </a:r>
            <a:endParaRPr lang="ru-RU" dirty="0">
              <a:solidFill>
                <a:schemeClr val="bg1"/>
              </a:solidFill>
            </a:endParaRPr>
          </a:p>
        </p:txBody>
      </p:sp>
      <p:pic>
        <p:nvPicPr>
          <p:cNvPr id="3" name="Рисунок 2" descr="Тариф_1"/>
          <p:cNvPicPr/>
          <p:nvPr/>
        </p:nvPicPr>
        <p:blipFill>
          <a:blip r:embed="rId2">
            <a:extLst>
              <a:ext uri="{28A0092B-C50C-407E-A947-70E740481C1C}">
                <a14:useLocalDpi xmlns:a14="http://schemas.microsoft.com/office/drawing/2010/main"/>
              </a:ext>
            </a:extLst>
          </a:blip>
          <a:srcRect/>
          <a:stretch>
            <a:fillRect/>
          </a:stretch>
        </p:blipFill>
        <p:spPr bwMode="auto">
          <a:xfrm>
            <a:off x="1439652" y="2287780"/>
            <a:ext cx="6264696" cy="3940284"/>
          </a:xfrm>
          <a:prstGeom prst="rect">
            <a:avLst/>
          </a:prstGeom>
          <a:noFill/>
          <a:ln>
            <a:noFill/>
          </a:ln>
        </p:spPr>
      </p:pic>
      <p:sp>
        <p:nvSpPr>
          <p:cNvPr id="4" name="Прямоугольник 3"/>
          <p:cNvSpPr/>
          <p:nvPr/>
        </p:nvSpPr>
        <p:spPr>
          <a:xfrm>
            <a:off x="318356" y="715570"/>
            <a:ext cx="8507288" cy="1477328"/>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На графике точками изображено количество минут, потраченных </a:t>
            </a:r>
            <a:r>
              <a:rPr lang="ru-RU" dirty="0" smtClean="0">
                <a:latin typeface="Times New Roman" panose="02020603050405020304" pitchFamily="18" charset="0"/>
                <a:cs typeface="Times New Roman" panose="02020603050405020304" pitchFamily="18" charset="0"/>
              </a:rPr>
              <a:t>на </a:t>
            </a:r>
            <a:r>
              <a:rPr lang="ru-RU" dirty="0">
                <a:latin typeface="Times New Roman" panose="02020603050405020304" pitchFamily="18" charset="0"/>
                <a:cs typeface="Times New Roman" panose="02020603050405020304" pitchFamily="18" charset="0"/>
              </a:rPr>
              <a:t>исходящие вызовы, и количество гигабайтов мобильного интернета, израсходованных абонентом в процессе пользования смартфоном, за каждый месяц 2018 года. Для удобства точки, соответствующие минутам </a:t>
            </a:r>
            <a:r>
              <a:rPr lang="ru-RU" dirty="0" smtClean="0">
                <a:latin typeface="Times New Roman" panose="02020603050405020304" pitchFamily="18" charset="0"/>
                <a:cs typeface="Times New Roman" panose="02020603050405020304" pitchFamily="18" charset="0"/>
              </a:rPr>
              <a:t>и </a:t>
            </a:r>
            <a:r>
              <a:rPr lang="ru-RU" dirty="0">
                <a:latin typeface="Times New Roman" panose="02020603050405020304" pitchFamily="18" charset="0"/>
                <a:cs typeface="Times New Roman" panose="02020603050405020304" pitchFamily="18" charset="0"/>
              </a:rPr>
              <a:t>гигабайтам, соединены сплошными и пунктирными линиями соответственно.</a:t>
            </a:r>
          </a:p>
        </p:txBody>
      </p:sp>
    </p:spTree>
    <p:extLst>
      <p:ext uri="{BB962C8B-B14F-4D97-AF65-F5344CB8AC3E}">
        <p14:creationId xmlns:p14="http://schemas.microsoft.com/office/powerpoint/2010/main" val="29485297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8229600" cy="720080"/>
          </a:xfrm>
        </p:spPr>
        <p:txBody>
          <a:bodyPr>
            <a:normAutofit/>
          </a:bodyPr>
          <a:lstStyle/>
          <a:p>
            <a:r>
              <a:rPr lang="ru-RU" dirty="0" smtClean="0">
                <a:solidFill>
                  <a:schemeClr val="bg1"/>
                </a:solidFill>
              </a:rPr>
              <a:t>Задача 4</a:t>
            </a:r>
            <a:endParaRPr lang="ru-RU" dirty="0">
              <a:solidFill>
                <a:schemeClr val="bg1"/>
              </a:solidFill>
            </a:endParaRPr>
          </a:p>
        </p:txBody>
      </p:sp>
      <p:pic>
        <p:nvPicPr>
          <p:cNvPr id="3" name="Рисунок 2" descr="Тариф_1"/>
          <p:cNvPicPr/>
          <p:nvPr/>
        </p:nvPicPr>
        <p:blipFill>
          <a:blip r:embed="rId2">
            <a:extLst>
              <a:ext uri="{28A0092B-C50C-407E-A947-70E740481C1C}">
                <a14:useLocalDpi xmlns:a14="http://schemas.microsoft.com/office/drawing/2010/main"/>
              </a:ext>
            </a:extLst>
          </a:blip>
          <a:srcRect/>
          <a:stretch>
            <a:fillRect/>
          </a:stretch>
        </p:blipFill>
        <p:spPr bwMode="auto">
          <a:xfrm>
            <a:off x="3347864" y="3356992"/>
            <a:ext cx="5472608" cy="2928025"/>
          </a:xfrm>
          <a:prstGeom prst="rect">
            <a:avLst/>
          </a:prstGeom>
          <a:noFill/>
          <a:ln>
            <a:noFill/>
          </a:ln>
        </p:spPr>
      </p:pic>
      <p:sp>
        <p:nvSpPr>
          <p:cNvPr id="5" name="Прямоугольник 4"/>
          <p:cNvSpPr/>
          <p:nvPr/>
        </p:nvSpPr>
        <p:spPr>
          <a:xfrm>
            <a:off x="457200" y="645163"/>
            <a:ext cx="8229600" cy="1857368"/>
          </a:xfrm>
          <a:prstGeom prst="rect">
            <a:avLst/>
          </a:prstGeom>
        </p:spPr>
        <p:txBody>
          <a:bodyPr wrap="square">
            <a:spAutoFit/>
          </a:bodyPr>
          <a:lstStyle/>
          <a:p>
            <a:pPr marL="342900" indent="-342900" algn="just">
              <a:lnSpc>
                <a:spcPct val="107000"/>
              </a:lnSpc>
              <a:spcAft>
                <a:spcPts val="0"/>
              </a:spcAft>
              <a:buAutoNum type="arabicPeriod"/>
            </a:pPr>
            <a:r>
              <a:rPr lang="ru-RU" dirty="0" smtClean="0">
                <a:latin typeface="Times New Roman" panose="02020603050405020304" pitchFamily="18" charset="0"/>
                <a:cs typeface="Times New Roman" panose="02020603050405020304" pitchFamily="18" charset="0"/>
              </a:rPr>
              <a:t>Определите</a:t>
            </a:r>
            <a:r>
              <a:rPr lang="ru-RU" dirty="0">
                <a:latin typeface="Times New Roman" panose="02020603050405020304" pitchFamily="18" charset="0"/>
                <a:cs typeface="Times New Roman" panose="02020603050405020304" pitchFamily="18" charset="0"/>
              </a:rPr>
              <a:t>, какие месяцы соответствуют указанному в таблице количеству израсходованных гигабайтов</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ea typeface="Times New Roman" panose="02020603050405020304" pitchFamily="18" charset="0"/>
                <a:cs typeface="Times New Roman" panose="02020603050405020304" pitchFamily="18" charset="0"/>
              </a:rPr>
              <a:t>Заполните таблицу, в ответ запишите подряд числа, соответствующие номерам месяцев, без пробелов, запятых и других дополнительных символов (например, для месяцев май, январь, ноябрь, август в ответ нужно записать число 51118</a:t>
            </a:r>
            <a:r>
              <a:rPr lang="ru-RU"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gn="just">
              <a:lnSpc>
                <a:spcPct val="107000"/>
              </a:lnSpc>
              <a:spcAft>
                <a:spcPts val="0"/>
              </a:spcAft>
              <a:buAutoNum type="arabicPeriod"/>
            </a:pPr>
            <a:endParaRPr lang="ru-R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val="1923862829"/>
              </p:ext>
            </p:extLst>
          </p:nvPr>
        </p:nvGraphicFramePr>
        <p:xfrm>
          <a:off x="899592" y="2229167"/>
          <a:ext cx="7092787" cy="897850"/>
        </p:xfrm>
        <a:graphic>
          <a:graphicData uri="http://schemas.openxmlformats.org/drawingml/2006/table">
            <a:tbl>
              <a:tblPr firstRow="1" firstCol="1" bandRow="1">
                <a:tableStyleId>{5C22544A-7EE6-4342-B048-85BDC9FD1C3A}</a:tableStyleId>
              </a:tblPr>
              <a:tblGrid>
                <a:gridCol w="1645820">
                  <a:extLst>
                    <a:ext uri="{9D8B030D-6E8A-4147-A177-3AD203B41FA5}">
                      <a16:colId xmlns:a16="http://schemas.microsoft.com/office/drawing/2014/main" xmlns="" val="1423672429"/>
                    </a:ext>
                  </a:extLst>
                </a:gridCol>
                <a:gridCol w="1517772">
                  <a:extLst>
                    <a:ext uri="{9D8B030D-6E8A-4147-A177-3AD203B41FA5}">
                      <a16:colId xmlns:a16="http://schemas.microsoft.com/office/drawing/2014/main" xmlns="" val="2149147413"/>
                    </a:ext>
                  </a:extLst>
                </a:gridCol>
                <a:gridCol w="1903708">
                  <a:extLst>
                    <a:ext uri="{9D8B030D-6E8A-4147-A177-3AD203B41FA5}">
                      <a16:colId xmlns:a16="http://schemas.microsoft.com/office/drawing/2014/main" xmlns="" val="1503449914"/>
                    </a:ext>
                  </a:extLst>
                </a:gridCol>
                <a:gridCol w="1142583">
                  <a:extLst>
                    <a:ext uri="{9D8B030D-6E8A-4147-A177-3AD203B41FA5}">
                      <a16:colId xmlns:a16="http://schemas.microsoft.com/office/drawing/2014/main" xmlns="" val="662209668"/>
                    </a:ext>
                  </a:extLst>
                </a:gridCol>
                <a:gridCol w="882904">
                  <a:extLst>
                    <a:ext uri="{9D8B030D-6E8A-4147-A177-3AD203B41FA5}">
                      <a16:colId xmlns:a16="http://schemas.microsoft.com/office/drawing/2014/main" xmlns="" val="244342145"/>
                    </a:ext>
                  </a:extLst>
                </a:gridCol>
              </a:tblGrid>
              <a:tr h="576064">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Израсходованные</a:t>
                      </a:r>
                      <a:r>
                        <a:rPr lang="ru-RU" sz="1400" baseline="0" dirty="0" smtClean="0">
                          <a:effectLst/>
                          <a:latin typeface="Times New Roman" panose="02020603050405020304" pitchFamily="18" charset="0"/>
                          <a:ea typeface="+mn-ea"/>
                          <a:cs typeface="Times New Roman" panose="02020603050405020304" pitchFamily="18" charset="0"/>
                        </a:rPr>
                        <a:t> </a:t>
                      </a:r>
                    </a:p>
                    <a:p>
                      <a:pPr algn="ctr">
                        <a:lnSpc>
                          <a:spcPct val="107000"/>
                        </a:lnSpc>
                        <a:spcAft>
                          <a:spcPts val="0"/>
                        </a:spcAft>
                      </a:pPr>
                      <a:r>
                        <a:rPr lang="ru-RU" sz="1400" baseline="0" dirty="0" smtClean="0">
                          <a:effectLst/>
                          <a:latin typeface="Times New Roman" panose="02020603050405020304" pitchFamily="18" charset="0"/>
                          <a:ea typeface="+mn-ea"/>
                          <a:cs typeface="Times New Roman" panose="02020603050405020304" pitchFamily="18" charset="0"/>
                        </a:rPr>
                        <a:t>гигабайты</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4</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1,5</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2</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3</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20692857"/>
                  </a:ext>
                </a:extLst>
              </a:tr>
              <a:tr h="321786">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Номер</a:t>
                      </a:r>
                      <a:r>
                        <a:rPr lang="ru-RU" sz="1400" baseline="0" dirty="0" smtClean="0">
                          <a:effectLst/>
                          <a:latin typeface="Times New Roman" panose="02020603050405020304" pitchFamily="18" charset="0"/>
                          <a:ea typeface="+mn-ea"/>
                          <a:cs typeface="Times New Roman" panose="02020603050405020304" pitchFamily="18" charset="0"/>
                        </a:rPr>
                        <a:t> месяца</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649719301"/>
                  </a:ext>
                </a:extLst>
              </a:tr>
            </a:tbl>
          </a:graphicData>
        </a:graphic>
      </p:graphicFrame>
      <p:sp>
        <p:nvSpPr>
          <p:cNvPr id="9" name="Прямоугольник 8"/>
          <p:cNvSpPr/>
          <p:nvPr/>
        </p:nvSpPr>
        <p:spPr>
          <a:xfrm>
            <a:off x="457200" y="4149080"/>
            <a:ext cx="2890664" cy="1754326"/>
          </a:xfrm>
          <a:prstGeom prst="rect">
            <a:avLst/>
          </a:prstGeom>
        </p:spPr>
        <p:txBody>
          <a:bodyPr wrap="square">
            <a:spAutoFit/>
          </a:bodyPr>
          <a:lstStyle/>
          <a:p>
            <a:pPr marL="342900" indent="-342900">
              <a:buAutoNum type="arabicPeriod" startAt="2"/>
            </a:pPr>
            <a:r>
              <a:rPr lang="ru-RU" dirty="0" smtClean="0">
                <a:latin typeface="Times New Roman" panose="02020603050405020304" pitchFamily="18" charset="0"/>
                <a:cs typeface="Times New Roman" panose="02020603050405020304" pitchFamily="18" charset="0"/>
              </a:rPr>
              <a:t>Сколько </a:t>
            </a:r>
            <a:r>
              <a:rPr lang="ru-RU" dirty="0">
                <a:latin typeface="Times New Roman" panose="02020603050405020304" pitchFamily="18" charset="0"/>
                <a:cs typeface="Times New Roman" panose="02020603050405020304" pitchFamily="18" charset="0"/>
              </a:rPr>
              <a:t>рублей потратил абонент на услуги связи в сентябре</a:t>
            </a:r>
            <a:r>
              <a:rPr lang="ru-RU" dirty="0" smtClean="0">
                <a:latin typeface="Times New Roman" panose="02020603050405020304" pitchFamily="18" charset="0"/>
                <a:cs typeface="Times New Roman" panose="02020603050405020304" pitchFamily="18" charset="0"/>
              </a:rPr>
              <a:t>?</a:t>
            </a:r>
          </a:p>
          <a:p>
            <a:pPr marL="342900" indent="-342900">
              <a:buAutoNum type="arabicPeriod" startAt="2"/>
            </a:pPr>
            <a:endParaRPr lang="ru-RU" dirty="0" smtClean="0">
              <a:latin typeface="Times New Roman" panose="02020603050405020304" pitchFamily="18" charset="0"/>
              <a:cs typeface="Times New Roman" panose="02020603050405020304" pitchFamily="18" charset="0"/>
            </a:endParaRP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475</a:t>
            </a:r>
            <a:endParaRPr lang="ru-RU" i="1" u="sng"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936149876"/>
              </p:ext>
            </p:extLst>
          </p:nvPr>
        </p:nvGraphicFramePr>
        <p:xfrm>
          <a:off x="899592" y="2229167"/>
          <a:ext cx="7092787" cy="897850"/>
        </p:xfrm>
        <a:graphic>
          <a:graphicData uri="http://schemas.openxmlformats.org/drawingml/2006/table">
            <a:tbl>
              <a:tblPr firstRow="1" firstCol="1" bandRow="1">
                <a:tableStyleId>{5C22544A-7EE6-4342-B048-85BDC9FD1C3A}</a:tableStyleId>
              </a:tblPr>
              <a:tblGrid>
                <a:gridCol w="1645820">
                  <a:extLst>
                    <a:ext uri="{9D8B030D-6E8A-4147-A177-3AD203B41FA5}">
                      <a16:colId xmlns:a16="http://schemas.microsoft.com/office/drawing/2014/main" xmlns="" val="1885560604"/>
                    </a:ext>
                  </a:extLst>
                </a:gridCol>
                <a:gridCol w="1517772">
                  <a:extLst>
                    <a:ext uri="{9D8B030D-6E8A-4147-A177-3AD203B41FA5}">
                      <a16:colId xmlns:a16="http://schemas.microsoft.com/office/drawing/2014/main" xmlns="" val="1632442907"/>
                    </a:ext>
                  </a:extLst>
                </a:gridCol>
                <a:gridCol w="1903708">
                  <a:extLst>
                    <a:ext uri="{9D8B030D-6E8A-4147-A177-3AD203B41FA5}">
                      <a16:colId xmlns:a16="http://schemas.microsoft.com/office/drawing/2014/main" xmlns="" val="73702702"/>
                    </a:ext>
                  </a:extLst>
                </a:gridCol>
                <a:gridCol w="1142583">
                  <a:extLst>
                    <a:ext uri="{9D8B030D-6E8A-4147-A177-3AD203B41FA5}">
                      <a16:colId xmlns:a16="http://schemas.microsoft.com/office/drawing/2014/main" xmlns="" val="3995419025"/>
                    </a:ext>
                  </a:extLst>
                </a:gridCol>
                <a:gridCol w="882904">
                  <a:extLst>
                    <a:ext uri="{9D8B030D-6E8A-4147-A177-3AD203B41FA5}">
                      <a16:colId xmlns:a16="http://schemas.microsoft.com/office/drawing/2014/main" xmlns="" val="1986710051"/>
                    </a:ext>
                  </a:extLst>
                </a:gridCol>
              </a:tblGrid>
              <a:tr h="576064">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Израсходованные</a:t>
                      </a:r>
                      <a:r>
                        <a:rPr lang="ru-RU" sz="1400" baseline="0" dirty="0" smtClean="0">
                          <a:effectLst/>
                          <a:latin typeface="Times New Roman" panose="02020603050405020304" pitchFamily="18" charset="0"/>
                          <a:ea typeface="+mn-ea"/>
                          <a:cs typeface="Times New Roman" panose="02020603050405020304" pitchFamily="18" charset="0"/>
                        </a:rPr>
                        <a:t> </a:t>
                      </a:r>
                    </a:p>
                    <a:p>
                      <a:pPr algn="ctr">
                        <a:lnSpc>
                          <a:spcPct val="107000"/>
                        </a:lnSpc>
                        <a:spcAft>
                          <a:spcPts val="0"/>
                        </a:spcAft>
                      </a:pPr>
                      <a:r>
                        <a:rPr lang="ru-RU" sz="1400" baseline="0" dirty="0" smtClean="0">
                          <a:effectLst/>
                          <a:latin typeface="Times New Roman" panose="02020603050405020304" pitchFamily="18" charset="0"/>
                          <a:ea typeface="+mn-ea"/>
                          <a:cs typeface="Times New Roman" panose="02020603050405020304" pitchFamily="18" charset="0"/>
                        </a:rPr>
                        <a:t>гигабайты</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4</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1,5</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2</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3</a:t>
                      </a:r>
                      <a:r>
                        <a:rPr lang="ru-RU" sz="1400" baseline="0" dirty="0" smtClean="0">
                          <a:effectLst/>
                          <a:latin typeface="Times New Roman" panose="02020603050405020304" pitchFamily="18" charset="0"/>
                          <a:ea typeface="+mn-ea"/>
                          <a:cs typeface="Times New Roman" panose="02020603050405020304" pitchFamily="18" charset="0"/>
                        </a:rPr>
                        <a:t> ГБ</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83015928"/>
                  </a:ext>
                </a:extLst>
              </a:tr>
              <a:tr h="321786">
                <a:tc>
                  <a:txBody>
                    <a:bodyPr/>
                    <a:lstStyle/>
                    <a:p>
                      <a:pPr algn="ctr">
                        <a:lnSpc>
                          <a:spcPct val="107000"/>
                        </a:lnSpc>
                        <a:spcAft>
                          <a:spcPts val="0"/>
                        </a:spcAft>
                      </a:pPr>
                      <a:r>
                        <a:rPr lang="ru-RU" sz="1400" dirty="0" smtClean="0">
                          <a:effectLst/>
                          <a:latin typeface="Times New Roman" panose="02020603050405020304" pitchFamily="18" charset="0"/>
                          <a:ea typeface="+mn-ea"/>
                          <a:cs typeface="Times New Roman" panose="02020603050405020304" pitchFamily="18" charset="0"/>
                        </a:rPr>
                        <a:t>Номер</a:t>
                      </a:r>
                      <a:r>
                        <a:rPr lang="ru-RU" sz="1400" baseline="0" dirty="0" smtClean="0">
                          <a:effectLst/>
                          <a:latin typeface="Times New Roman" panose="02020603050405020304" pitchFamily="18" charset="0"/>
                          <a:ea typeface="+mn-ea"/>
                          <a:cs typeface="Times New Roman" panose="02020603050405020304" pitchFamily="18" charset="0"/>
                        </a:rPr>
                        <a:t> месяца</a:t>
                      </a:r>
                      <a:endParaRPr lang="ru-RU"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800" dirty="0" smtClean="0">
                          <a:effectLst/>
                          <a:latin typeface="Times New Roman" panose="02020603050405020304" pitchFamily="18" charset="0"/>
                          <a:ea typeface="Calibri" panose="020F0502020204030204" pitchFamily="34" charset="0"/>
                          <a:cs typeface="Times New Roman" panose="02020603050405020304" pitchFamily="18" charset="0"/>
                        </a:rPr>
                        <a:t>9</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800" dirty="0" smtClean="0">
                          <a:effectLst/>
                          <a:latin typeface="Times New Roman" panose="02020603050405020304" pitchFamily="18" charset="0"/>
                          <a:ea typeface="Calibri" panose="020F0502020204030204" pitchFamily="34" charset="0"/>
                          <a:cs typeface="Times New Roman" panose="02020603050405020304" pitchFamily="18" charset="0"/>
                        </a:rPr>
                        <a:t>2</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800" dirty="0" smtClean="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800" dirty="0" smtClean="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287639881"/>
                  </a:ext>
                </a:extLst>
              </a:tr>
            </a:tbl>
          </a:graphicData>
        </a:graphic>
      </p:graphicFrame>
    </p:spTree>
    <p:extLst>
      <p:ext uri="{BB962C8B-B14F-4D97-AF65-F5344CB8AC3E}">
        <p14:creationId xmlns:p14="http://schemas.microsoft.com/office/powerpoint/2010/main" val="368810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8229600" cy="720080"/>
          </a:xfrm>
        </p:spPr>
        <p:txBody>
          <a:bodyPr>
            <a:normAutofit/>
          </a:bodyPr>
          <a:lstStyle/>
          <a:p>
            <a:r>
              <a:rPr lang="ru-RU" dirty="0" smtClean="0">
                <a:solidFill>
                  <a:schemeClr val="bg1"/>
                </a:solidFill>
              </a:rPr>
              <a:t>Задача 4</a:t>
            </a:r>
            <a:endParaRPr lang="ru-RU" dirty="0">
              <a:solidFill>
                <a:schemeClr val="bg1"/>
              </a:solidFill>
            </a:endParaRPr>
          </a:p>
        </p:txBody>
      </p:sp>
      <p:sp>
        <p:nvSpPr>
          <p:cNvPr id="5" name="Прямоугольник 4"/>
          <p:cNvSpPr/>
          <p:nvPr/>
        </p:nvSpPr>
        <p:spPr>
          <a:xfrm>
            <a:off x="215516" y="711335"/>
            <a:ext cx="8604956" cy="2585323"/>
          </a:xfrm>
          <a:prstGeom prst="rect">
            <a:avLst/>
          </a:prstGeom>
        </p:spPr>
        <p:txBody>
          <a:bodyPr wrap="square">
            <a:spAutoFit/>
          </a:bodyPr>
          <a:lstStyle/>
          <a:p>
            <a:pPr algn="just"/>
            <a:r>
              <a:rPr lang="ru-RU" dirty="0">
                <a:latin typeface="Times New Roman" panose="02020603050405020304" pitchFamily="18" charset="0"/>
                <a:cs typeface="Times New Roman" panose="02020603050405020304" pitchFamily="18" charset="0"/>
              </a:rPr>
              <a:t>В течение года абонент пользовался тарифом «Стандартный», абонентская плата по которому составляет 300 рублей в месяц. При условии нахождения абонента на территории РФ в абонентскую плату тарифа «Стандартный» входит:</a:t>
            </a:r>
          </a:p>
          <a:p>
            <a:pPr algn="just"/>
            <a:r>
              <a:rPr lang="ru-RU" dirty="0" smtClean="0">
                <a:latin typeface="Times New Roman" panose="02020603050405020304" pitchFamily="18" charset="0"/>
                <a:cs typeface="Times New Roman" panose="02020603050405020304" pitchFamily="18" charset="0"/>
              </a:rPr>
              <a:t>• пакет </a:t>
            </a:r>
            <a:r>
              <a:rPr lang="ru-RU" dirty="0">
                <a:latin typeface="Times New Roman" panose="02020603050405020304" pitchFamily="18" charset="0"/>
                <a:cs typeface="Times New Roman" panose="02020603050405020304" pitchFamily="18" charset="0"/>
              </a:rPr>
              <a:t>минут, включающий 350 минут исходящих вызовов на номера, </a:t>
            </a:r>
            <a:r>
              <a:rPr lang="ru-RU" dirty="0" smtClean="0">
                <a:latin typeface="Times New Roman" panose="02020603050405020304" pitchFamily="18" charset="0"/>
                <a:cs typeface="Times New Roman" panose="02020603050405020304" pitchFamily="18" charset="0"/>
              </a:rPr>
              <a:t>        зарегистрированные </a:t>
            </a:r>
            <a:r>
              <a:rPr lang="ru-RU" dirty="0">
                <a:latin typeface="Times New Roman" panose="02020603050405020304" pitchFamily="18" charset="0"/>
                <a:cs typeface="Times New Roman" panose="02020603050405020304" pitchFamily="18" charset="0"/>
              </a:rPr>
              <a:t>на территории РФ;</a:t>
            </a:r>
          </a:p>
          <a:p>
            <a:pPr algn="just"/>
            <a:r>
              <a:rPr lang="ru-RU" dirty="0" smtClean="0">
                <a:latin typeface="Times New Roman" panose="02020603050405020304" pitchFamily="18" charset="0"/>
                <a:cs typeface="Times New Roman" panose="02020603050405020304" pitchFamily="18" charset="0"/>
              </a:rPr>
              <a:t>• пакет </a:t>
            </a:r>
            <a:r>
              <a:rPr lang="ru-RU" dirty="0">
                <a:latin typeface="Times New Roman" panose="02020603050405020304" pitchFamily="18" charset="0"/>
                <a:cs typeface="Times New Roman" panose="02020603050405020304" pitchFamily="18" charset="0"/>
              </a:rPr>
              <a:t>интернета, включающий 3,5 гигабайта мобильного интернета;</a:t>
            </a:r>
          </a:p>
          <a:p>
            <a:pPr algn="just"/>
            <a:r>
              <a:rPr lang="ru-RU" dirty="0" smtClean="0">
                <a:latin typeface="Times New Roman" panose="02020603050405020304" pitchFamily="18" charset="0"/>
                <a:cs typeface="Times New Roman" panose="02020603050405020304" pitchFamily="18" charset="0"/>
              </a:rPr>
              <a:t>• пакет </a:t>
            </a:r>
            <a:r>
              <a:rPr lang="ru-RU" dirty="0">
                <a:latin typeface="Times New Roman" panose="02020603050405020304" pitchFamily="18" charset="0"/>
                <a:cs typeface="Times New Roman" panose="02020603050405020304" pitchFamily="18" charset="0"/>
              </a:rPr>
              <a:t>SMS, включающий 150 SMS в месяц;</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безлимитные</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бесплатные входящие вызовы.</a:t>
            </a:r>
          </a:p>
          <a:p>
            <a:pPr algn="just"/>
            <a:r>
              <a:rPr lang="ru-RU" dirty="0">
                <a:latin typeface="Times New Roman" panose="02020603050405020304" pitchFamily="18" charset="0"/>
                <a:cs typeface="Times New Roman" panose="02020603050405020304" pitchFamily="18" charset="0"/>
              </a:rPr>
              <a:t>Стоимость минут, интернета и SMS сверх пакета указана в таблице.</a:t>
            </a:r>
          </a:p>
        </p:txBody>
      </p:sp>
      <p:graphicFrame>
        <p:nvGraphicFramePr>
          <p:cNvPr id="6" name="Таблица 5"/>
          <p:cNvGraphicFramePr>
            <a:graphicFrameLocks noGrp="1"/>
          </p:cNvGraphicFramePr>
          <p:nvPr>
            <p:extLst/>
          </p:nvPr>
        </p:nvGraphicFramePr>
        <p:xfrm>
          <a:off x="1763688" y="3434759"/>
          <a:ext cx="5785728" cy="1056541"/>
        </p:xfrm>
        <a:graphic>
          <a:graphicData uri="http://schemas.openxmlformats.org/drawingml/2006/table">
            <a:tbl>
              <a:tblPr firstRow="1" firstCol="1" bandRow="1">
                <a:tableStyleId>{5C22544A-7EE6-4342-B048-85BDC9FD1C3A}</a:tableStyleId>
              </a:tblPr>
              <a:tblGrid>
                <a:gridCol w="4339655">
                  <a:extLst>
                    <a:ext uri="{9D8B030D-6E8A-4147-A177-3AD203B41FA5}">
                      <a16:colId xmlns:a16="http://schemas.microsoft.com/office/drawing/2014/main" xmlns="" val="585456477"/>
                    </a:ext>
                  </a:extLst>
                </a:gridCol>
                <a:gridCol w="1446073">
                  <a:extLst>
                    <a:ext uri="{9D8B030D-6E8A-4147-A177-3AD203B41FA5}">
                      <a16:colId xmlns:a16="http://schemas.microsoft.com/office/drawing/2014/main" xmlns="" val="452217039"/>
                    </a:ext>
                  </a:extLst>
                </a:gridCol>
              </a:tblGrid>
              <a:tr h="257061">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Исходящие вызовы</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3 руб./мин.</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222789383"/>
                  </a:ext>
                </a:extLst>
              </a:tr>
              <a:tr h="542419">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Мобильный интернет:</a:t>
                      </a:r>
                    </a:p>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дополнительные пакеты по 0,5 Гб</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100 руб. за пакет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00882978"/>
                  </a:ext>
                </a:extLst>
              </a:tr>
              <a:tr h="257061">
                <a:tc>
                  <a:txBody>
                    <a:bodyPr/>
                    <a:lstStyle/>
                    <a:p>
                      <a:pPr algn="just">
                        <a:lnSpc>
                          <a:spcPct val="107000"/>
                        </a:lnSpc>
                        <a:spcAft>
                          <a:spcPts val="0"/>
                        </a:spcAft>
                      </a:pPr>
                      <a:r>
                        <a:rPr lang="en-US" sz="1400" dirty="0" smtClean="0">
                          <a:effectLst/>
                          <a:latin typeface="Times New Roman" panose="02020603050405020304" pitchFamily="18" charset="0"/>
                          <a:cs typeface="Times New Roman" panose="02020603050405020304" pitchFamily="18" charset="0"/>
                        </a:rPr>
                        <a:t>SMS</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2 руб./шт.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14465775"/>
                  </a:ext>
                </a:extLst>
              </a:tr>
            </a:tbl>
          </a:graphicData>
        </a:graphic>
      </p:graphicFrame>
      <p:sp>
        <p:nvSpPr>
          <p:cNvPr id="7" name="Прямоугольник 6"/>
          <p:cNvSpPr/>
          <p:nvPr/>
        </p:nvSpPr>
        <p:spPr>
          <a:xfrm>
            <a:off x="424965" y="4629402"/>
            <a:ext cx="8283606" cy="646331"/>
          </a:xfrm>
          <a:prstGeom prst="rect">
            <a:avLst/>
          </a:prstGeom>
        </p:spPr>
        <p:txBody>
          <a:bodyPr wrap="square">
            <a:spAutoFit/>
          </a:bodyPr>
          <a:lstStyle/>
          <a:p>
            <a:r>
              <a:rPr lang="ru-RU" dirty="0">
                <a:latin typeface="Times New Roman" panose="02020603050405020304" pitchFamily="18" charset="0"/>
                <a:cs typeface="Times New Roman" panose="02020603050405020304" pitchFamily="18" charset="0"/>
              </a:rPr>
              <a:t>Абонент не пользовался услугами связи в роуминге и не звонил на номера, зарегистрированные за рубежом. За весь год абонент отправил 120 SMS.</a:t>
            </a:r>
          </a:p>
        </p:txBody>
      </p:sp>
      <p:sp>
        <p:nvSpPr>
          <p:cNvPr id="8" name="Прямоугольник 7"/>
          <p:cNvSpPr/>
          <p:nvPr/>
        </p:nvSpPr>
        <p:spPr>
          <a:xfrm>
            <a:off x="457200" y="5277990"/>
            <a:ext cx="7632848" cy="923330"/>
          </a:xfrm>
          <a:prstGeom prst="rect">
            <a:avLst/>
          </a:prstGeom>
        </p:spPr>
        <p:txBody>
          <a:bodyPr wrap="square">
            <a:spAutoFit/>
          </a:bodyPr>
          <a:lstStyle/>
          <a:p>
            <a:r>
              <a:rPr lang="ru-RU" b="1" dirty="0" smtClean="0"/>
              <a:t>3</a:t>
            </a:r>
            <a:r>
              <a:rPr lang="ru-RU" b="1"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Сколько </a:t>
            </a:r>
            <a:r>
              <a:rPr lang="ru-RU" dirty="0">
                <a:latin typeface="Times New Roman" panose="02020603050405020304" pitchFamily="18" charset="0"/>
                <a:cs typeface="Times New Roman" panose="02020603050405020304" pitchFamily="18" charset="0"/>
              </a:rPr>
              <a:t>месяцев в 2018 году абонент не превышал лимит по пакету исходящих минут</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10</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214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8229600" cy="720080"/>
          </a:xfrm>
        </p:spPr>
        <p:txBody>
          <a:bodyPr>
            <a:normAutofit/>
          </a:bodyPr>
          <a:lstStyle/>
          <a:p>
            <a:r>
              <a:rPr lang="ru-RU" dirty="0" smtClean="0">
                <a:solidFill>
                  <a:schemeClr val="bg1"/>
                </a:solidFill>
              </a:rPr>
              <a:t>Задача 4</a:t>
            </a:r>
            <a:endParaRPr lang="ru-RU" dirty="0">
              <a:solidFill>
                <a:schemeClr val="bg1"/>
              </a:solidFill>
            </a:endParaRPr>
          </a:p>
        </p:txBody>
      </p:sp>
      <p:pic>
        <p:nvPicPr>
          <p:cNvPr id="3" name="Рисунок 2" descr="Тариф_1"/>
          <p:cNvPicPr/>
          <p:nvPr/>
        </p:nvPicPr>
        <p:blipFill>
          <a:blip r:embed="rId2">
            <a:extLst>
              <a:ext uri="{28A0092B-C50C-407E-A947-70E740481C1C}">
                <a14:useLocalDpi xmlns:a14="http://schemas.microsoft.com/office/drawing/2010/main"/>
              </a:ext>
            </a:extLst>
          </a:blip>
          <a:srcRect/>
          <a:stretch>
            <a:fillRect/>
          </a:stretch>
        </p:blipFill>
        <p:spPr bwMode="auto">
          <a:xfrm>
            <a:off x="1439652" y="1854600"/>
            <a:ext cx="6264696" cy="3940284"/>
          </a:xfrm>
          <a:prstGeom prst="rect">
            <a:avLst/>
          </a:prstGeom>
          <a:noFill/>
          <a:ln>
            <a:noFill/>
          </a:ln>
        </p:spPr>
      </p:pic>
      <p:sp>
        <p:nvSpPr>
          <p:cNvPr id="4" name="Прямоугольник 3"/>
          <p:cNvSpPr/>
          <p:nvPr/>
        </p:nvSpPr>
        <p:spPr>
          <a:xfrm>
            <a:off x="323528" y="620688"/>
            <a:ext cx="8502116" cy="923330"/>
          </a:xfrm>
          <a:prstGeom prst="rect">
            <a:avLst/>
          </a:prstGeom>
        </p:spPr>
        <p:txBody>
          <a:bodyPr wrap="square">
            <a:spAutoFit/>
          </a:bodyPr>
          <a:lstStyle/>
          <a:p>
            <a:pPr lvl="0"/>
            <a:r>
              <a:rPr lang="ru-RU" b="1" dirty="0" smtClean="0">
                <a:latin typeface="Times New Roman" panose="02020603050405020304" pitchFamily="18" charset="0"/>
                <a:cs typeface="Times New Roman" panose="02020603050405020304" pitchFamily="18" charset="0"/>
              </a:rPr>
              <a:t>4. </a:t>
            </a:r>
            <a:r>
              <a:rPr lang="ru-RU" dirty="0" smtClean="0">
                <a:latin typeface="Times New Roman" panose="02020603050405020304" pitchFamily="18" charset="0"/>
                <a:cs typeface="Times New Roman" panose="02020603050405020304" pitchFamily="18" charset="0"/>
              </a:rPr>
              <a:t>Сколько </a:t>
            </a:r>
            <a:r>
              <a:rPr lang="ru-RU" dirty="0">
                <a:latin typeface="Times New Roman" panose="02020603050405020304" pitchFamily="18" charset="0"/>
                <a:cs typeface="Times New Roman" panose="02020603050405020304" pitchFamily="18" charset="0"/>
              </a:rPr>
              <a:t>месяцев в 2018 году абонент </a:t>
            </a:r>
            <a:r>
              <a:rPr lang="ru-RU" b="1" dirty="0">
                <a:latin typeface="Times New Roman" panose="02020603050405020304" pitchFamily="18" charset="0"/>
                <a:cs typeface="Times New Roman" panose="02020603050405020304" pitchFamily="18" charset="0"/>
              </a:rPr>
              <a:t>не</a:t>
            </a:r>
            <a:r>
              <a:rPr lang="ru-RU" dirty="0">
                <a:latin typeface="Times New Roman" panose="02020603050405020304" pitchFamily="18" charset="0"/>
                <a:cs typeface="Times New Roman" panose="02020603050405020304" pitchFamily="18" charset="0"/>
              </a:rPr>
              <a:t> превышал лимит ни по пакету минут, ни по пакету мобильного интернета</a:t>
            </a:r>
            <a:r>
              <a:rPr lang="ru-RU" dirty="0" smtClean="0">
                <a:latin typeface="Times New Roman" panose="02020603050405020304" pitchFamily="18" charset="0"/>
                <a:cs typeface="Times New Roman" panose="02020603050405020304" pitchFamily="18" charset="0"/>
              </a:rPr>
              <a:t>?</a:t>
            </a:r>
          </a:p>
          <a:p>
            <a:pPr lvl="0"/>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8</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61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9392"/>
            <a:ext cx="8229600" cy="720080"/>
          </a:xfrm>
        </p:spPr>
        <p:txBody>
          <a:bodyPr>
            <a:normAutofit/>
          </a:bodyPr>
          <a:lstStyle/>
          <a:p>
            <a:r>
              <a:rPr lang="ru-RU" dirty="0" smtClean="0">
                <a:solidFill>
                  <a:schemeClr val="bg1"/>
                </a:solidFill>
              </a:rPr>
              <a:t>Задача 4</a:t>
            </a:r>
            <a:endParaRPr lang="ru-RU" dirty="0">
              <a:solidFill>
                <a:schemeClr val="bg1"/>
              </a:solidFill>
            </a:endParaRPr>
          </a:p>
        </p:txBody>
      </p:sp>
      <p:sp>
        <p:nvSpPr>
          <p:cNvPr id="4" name="Прямоугольник 3"/>
          <p:cNvSpPr/>
          <p:nvPr/>
        </p:nvSpPr>
        <p:spPr>
          <a:xfrm>
            <a:off x="318356" y="713082"/>
            <a:ext cx="8507288" cy="64633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5.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конце 2018 года оператор связи предложил абоненту перейти на новый тариф. Его условия приведены в таблице</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nvPr>
        </p:nvGraphicFramePr>
        <p:xfrm>
          <a:off x="457200" y="1509476"/>
          <a:ext cx="4762872" cy="3294082"/>
        </p:xfrm>
        <a:graphic>
          <a:graphicData uri="http://schemas.openxmlformats.org/drawingml/2006/table">
            <a:tbl>
              <a:tblPr firstRow="1" firstCol="1" bandRow="1">
                <a:tableStyleId>{5C22544A-7EE6-4342-B048-85BDC9FD1C3A}</a:tableStyleId>
              </a:tblPr>
              <a:tblGrid>
                <a:gridCol w="2872519">
                  <a:extLst>
                    <a:ext uri="{9D8B030D-6E8A-4147-A177-3AD203B41FA5}">
                      <a16:colId xmlns:a16="http://schemas.microsoft.com/office/drawing/2014/main" xmlns="" val="2552430277"/>
                    </a:ext>
                  </a:extLst>
                </a:gridCol>
                <a:gridCol w="1890353">
                  <a:extLst>
                    <a:ext uri="{9D8B030D-6E8A-4147-A177-3AD203B41FA5}">
                      <a16:colId xmlns:a16="http://schemas.microsoft.com/office/drawing/2014/main" xmlns="" val="2505014627"/>
                    </a:ext>
                  </a:extLst>
                </a:gridCol>
              </a:tblGrid>
              <a:tr h="274359">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Стоимость перехода на тариф</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0 руб.</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290653289"/>
                  </a:ext>
                </a:extLst>
              </a:tr>
              <a:tr h="288032">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Абонентская плата в месяц</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en-US" sz="1400">
                          <a:effectLst/>
                          <a:latin typeface="Times New Roman" panose="02020603050405020304" pitchFamily="18" charset="0"/>
                          <a:cs typeface="Times New Roman" panose="02020603050405020304" pitchFamily="18" charset="0"/>
                        </a:rPr>
                        <a:t>3</a:t>
                      </a:r>
                      <a:r>
                        <a:rPr lang="ru-RU" sz="1400">
                          <a:effectLst/>
                          <a:latin typeface="Times New Roman" panose="02020603050405020304" pitchFamily="18" charset="0"/>
                          <a:cs typeface="Times New Roman" panose="02020603050405020304" pitchFamily="18" charset="0"/>
                        </a:rPr>
                        <a:t>50 руб.</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1133157318"/>
                  </a:ext>
                </a:extLst>
              </a:tr>
              <a:tr h="288032">
                <a:tc gridSpan="2">
                  <a:txBody>
                    <a:bodyPr/>
                    <a:lstStyle/>
                    <a:p>
                      <a:pPr algn="ctr">
                        <a:lnSpc>
                          <a:spcPct val="107000"/>
                        </a:lnSpc>
                        <a:spcAft>
                          <a:spcPts val="0"/>
                        </a:spcAft>
                      </a:pPr>
                      <a:r>
                        <a:rPr lang="ru-RU" sz="1400">
                          <a:effectLst/>
                          <a:latin typeface="Times New Roman" panose="02020603050405020304" pitchFamily="18" charset="0"/>
                          <a:cs typeface="Times New Roman" panose="02020603050405020304" pitchFamily="18" charset="0"/>
                        </a:rPr>
                        <a:t>в абонентскую плату ежемесячно включены:</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hMerge="1">
                  <a:txBody>
                    <a:bodyPr/>
                    <a:lstStyle/>
                    <a:p>
                      <a:endParaRPr lang="ru-RU"/>
                    </a:p>
                  </a:txBody>
                  <a:tcPr/>
                </a:tc>
                <a:extLst>
                  <a:ext uri="{0D108BD9-81ED-4DB2-BD59-A6C34878D82A}">
                    <a16:rowId xmlns:a16="http://schemas.microsoft.com/office/drawing/2014/main" xmlns="" val="3031563931"/>
                  </a:ext>
                </a:extLst>
              </a:tr>
              <a:tr h="288032">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пакет исходящих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300 минут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311408898"/>
                  </a:ext>
                </a:extLst>
              </a:tr>
              <a:tr h="288032">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пакет мобильного интернета </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en-US" sz="1400">
                          <a:effectLst/>
                          <a:latin typeface="Times New Roman" panose="02020603050405020304" pitchFamily="18" charset="0"/>
                          <a:cs typeface="Times New Roman" panose="02020603050405020304" pitchFamily="18" charset="0"/>
                        </a:rPr>
                        <a:t>4</a:t>
                      </a:r>
                      <a:r>
                        <a:rPr lang="ru-RU" sz="1400">
                          <a:effectLst/>
                          <a:latin typeface="Times New Roman" panose="02020603050405020304" pitchFamily="18" charset="0"/>
                          <a:cs typeface="Times New Roman" panose="02020603050405020304" pitchFamily="18" charset="0"/>
                        </a:rPr>
                        <a:t> ГБ</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1613410177"/>
                  </a:ext>
                </a:extLst>
              </a:tr>
              <a:tr h="238616">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пакет </a:t>
                      </a:r>
                      <a:r>
                        <a:rPr lang="en-US" sz="1400" dirty="0">
                          <a:effectLst/>
                          <a:latin typeface="Times New Roman" panose="02020603050405020304" pitchFamily="18" charset="0"/>
                          <a:cs typeface="Times New Roman" panose="02020603050405020304" pitchFamily="18" charset="0"/>
                        </a:rPr>
                        <a:t>SMS</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15</a:t>
                      </a:r>
                      <a:r>
                        <a:rPr lang="en-US" sz="1400">
                          <a:effectLst/>
                          <a:latin typeface="Times New Roman" panose="02020603050405020304" pitchFamily="18" charset="0"/>
                          <a:cs typeface="Times New Roman" panose="02020603050405020304" pitchFamily="18" charset="0"/>
                        </a:rPr>
                        <a:t>0 SMS</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3545465260"/>
                  </a:ext>
                </a:extLst>
              </a:tr>
              <a:tr h="159329">
                <a:tc gridSpan="2">
                  <a:txBody>
                    <a:bodyPr/>
                    <a:lstStyle/>
                    <a:p>
                      <a:pPr algn="ctr">
                        <a:lnSpc>
                          <a:spcPct val="107000"/>
                        </a:lnSpc>
                        <a:spcAft>
                          <a:spcPts val="0"/>
                        </a:spcAft>
                      </a:pPr>
                      <a:r>
                        <a:rPr lang="ru-RU" sz="1400" dirty="0">
                          <a:effectLst/>
                          <a:latin typeface="Times New Roman" panose="02020603050405020304" pitchFamily="18" charset="0"/>
                          <a:cs typeface="Times New Roman" panose="02020603050405020304" pitchFamily="18" charset="0"/>
                        </a:rPr>
                        <a:t>после расходования пакетов: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hMerge="1">
                  <a:txBody>
                    <a:bodyPr/>
                    <a:lstStyle/>
                    <a:p>
                      <a:endParaRPr lang="ru-RU"/>
                    </a:p>
                  </a:txBody>
                  <a:tcPr/>
                </a:tc>
                <a:extLst>
                  <a:ext uri="{0D108BD9-81ED-4DB2-BD59-A6C34878D82A}">
                    <a16:rowId xmlns:a16="http://schemas.microsoft.com/office/drawing/2014/main" xmlns="" val="2266112523"/>
                  </a:ext>
                </a:extLst>
              </a:tr>
              <a:tr h="357924">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входящие вызовы</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0 руб./мин.</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103252929"/>
                  </a:ext>
                </a:extLst>
              </a:tr>
              <a:tr h="357924">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исходящие вызовы*</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1,5 руб./мин.</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037011531"/>
                  </a:ext>
                </a:extLst>
              </a:tr>
              <a:tr h="294200">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мобильный интернет: дополнительные пакеты по 0,5 Гб</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a:effectLst/>
                          <a:latin typeface="Times New Roman" panose="02020603050405020304" pitchFamily="18" charset="0"/>
                          <a:cs typeface="Times New Roman" panose="02020603050405020304" pitchFamily="18" charset="0"/>
                        </a:rPr>
                        <a:t>80 руб. за пакет</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701923255"/>
                  </a:ext>
                </a:extLst>
              </a:tr>
              <a:tr h="191495">
                <a:tc>
                  <a:txBody>
                    <a:bodyPr/>
                    <a:lstStyle/>
                    <a:p>
                      <a:pPr algn="just">
                        <a:lnSpc>
                          <a:spcPct val="107000"/>
                        </a:lnSpc>
                        <a:spcAft>
                          <a:spcPts val="0"/>
                        </a:spcAft>
                      </a:pPr>
                      <a:r>
                        <a:rPr lang="en-US" sz="1400">
                          <a:effectLst/>
                          <a:latin typeface="Times New Roman" panose="02020603050405020304" pitchFamily="18" charset="0"/>
                          <a:cs typeface="Times New Roman" panose="02020603050405020304" pitchFamily="18" charset="0"/>
                        </a:rPr>
                        <a:t>SMS</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tc>
                  <a:txBody>
                    <a:bodyPr/>
                    <a:lstStyle/>
                    <a:p>
                      <a:pPr algn="just">
                        <a:lnSpc>
                          <a:spcPct val="107000"/>
                        </a:lnSpc>
                        <a:spcAft>
                          <a:spcPts val="0"/>
                        </a:spcAft>
                      </a:pPr>
                      <a:r>
                        <a:rPr lang="ru-RU" sz="1400" dirty="0">
                          <a:effectLst/>
                          <a:latin typeface="Times New Roman" panose="02020603050405020304" pitchFamily="18" charset="0"/>
                          <a:cs typeface="Times New Roman" panose="02020603050405020304" pitchFamily="18" charset="0"/>
                        </a:rPr>
                        <a:t>3 руб./шт.</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990" marR="39990" marT="0" marB="0"/>
                </a:tc>
                <a:extLst>
                  <a:ext uri="{0D108BD9-81ED-4DB2-BD59-A6C34878D82A}">
                    <a16:rowId xmlns:a16="http://schemas.microsoft.com/office/drawing/2014/main" xmlns="" val="2222120036"/>
                  </a:ext>
                </a:extLst>
              </a:tr>
            </a:tbl>
          </a:graphicData>
        </a:graphic>
      </p:graphicFrame>
      <p:sp>
        <p:nvSpPr>
          <p:cNvPr id="8" name="Прямоугольник 7"/>
          <p:cNvSpPr/>
          <p:nvPr/>
        </p:nvSpPr>
        <p:spPr>
          <a:xfrm>
            <a:off x="5368811" y="1563044"/>
            <a:ext cx="3487204" cy="3139321"/>
          </a:xfrm>
          <a:prstGeom prst="rect">
            <a:avLst/>
          </a:prstGeom>
        </p:spPr>
        <p:txBody>
          <a:bodyPr wrap="square">
            <a:spAutoFit/>
          </a:bodyPr>
          <a:lstStyle/>
          <a:p>
            <a:pPr algn="just"/>
            <a:r>
              <a:rPr lang="ru-RU" i="1" dirty="0">
                <a:latin typeface="Times New Roman" panose="02020603050405020304" pitchFamily="18" charset="0"/>
                <a:cs typeface="Times New Roman" panose="02020603050405020304" pitchFamily="18" charset="0"/>
              </a:rPr>
              <a:t>*исходящие вызовы на номера, зарегистрированные на территории </a:t>
            </a:r>
            <a:r>
              <a:rPr lang="ru-RU" i="1" dirty="0" smtClean="0">
                <a:latin typeface="Times New Roman" panose="02020603050405020304" pitchFamily="18" charset="0"/>
                <a:cs typeface="Times New Roman" panose="02020603050405020304" pitchFamily="18" charset="0"/>
              </a:rPr>
              <a:t>РФ</a:t>
            </a:r>
            <a:endParaRPr lang="ru-RU" i="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Абонент решает, перейти ли ему на новый тариф, посчитав, сколько бы он потратил на услуги связи за 2018 г., если бы пользовался им. Если получится меньше, чем он потратил фактически за 2018 г., то абонент примет решение сменить тариф.</a:t>
            </a:r>
          </a:p>
        </p:txBody>
      </p:sp>
      <p:sp>
        <p:nvSpPr>
          <p:cNvPr id="9" name="Прямоугольник 8"/>
          <p:cNvSpPr/>
          <p:nvPr/>
        </p:nvSpPr>
        <p:spPr>
          <a:xfrm>
            <a:off x="442913" y="4953621"/>
            <a:ext cx="8368443" cy="1200329"/>
          </a:xfrm>
          <a:prstGeom prst="rect">
            <a:avLst/>
          </a:prstGeom>
        </p:spPr>
        <p:txBody>
          <a:bodyPr wrap="square">
            <a:spAutoFit/>
          </a:bodyPr>
          <a:lstStyle/>
          <a:p>
            <a:r>
              <a:rPr lang="ru-RU" dirty="0">
                <a:latin typeface="Times New Roman" panose="02020603050405020304" pitchFamily="18" charset="0"/>
                <a:cs typeface="Times New Roman" panose="02020603050405020304" pitchFamily="18" charset="0"/>
              </a:rPr>
              <a:t>Перейдёт ли абонент на новый тариф? </a:t>
            </a:r>
            <a:endParaRPr lang="ru-RU"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ответе запишите ежемесячную абонентскую плату по тарифу, который выберет абонент на 2019 год</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dirty="0" smtClean="0">
                <a:latin typeface="Times New Roman" panose="02020603050405020304" pitchFamily="18" charset="0"/>
                <a:cs typeface="Times New Roman" panose="02020603050405020304" pitchFamily="18" charset="0"/>
              </a:rPr>
              <a:t> 300</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67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03301"/>
          </a:xfrm>
        </p:spPr>
        <p:txBody>
          <a:bodyPr>
            <a:normAutofit fontScale="90000"/>
          </a:bodyPr>
          <a:lstStyle/>
          <a:p>
            <a:r>
              <a:rPr lang="ru-RU" dirty="0" smtClean="0">
                <a:solidFill>
                  <a:schemeClr val="bg1"/>
                </a:solidFill>
              </a:rPr>
              <a:t>Задача 5</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a:p>
        </p:txBody>
      </p:sp>
      <p:pic>
        <p:nvPicPr>
          <p:cNvPr id="5" name="Рисунок 4" descr="C:\Users\User\Desktop\Документы\ИНТЕЛЛЕКТ_ЦЕНТР\ОГЭ новая перспективная версия\Теплица.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2339752" y="2764324"/>
            <a:ext cx="4305300" cy="2234565"/>
          </a:xfrm>
          <a:prstGeom prst="rect">
            <a:avLst/>
          </a:prstGeom>
          <a:noFill/>
          <a:ln>
            <a:noFill/>
          </a:ln>
        </p:spPr>
      </p:pic>
      <p:sp>
        <p:nvSpPr>
          <p:cNvPr id="29" name="Прямоугольник 28"/>
          <p:cNvSpPr/>
          <p:nvPr/>
        </p:nvSpPr>
        <p:spPr>
          <a:xfrm>
            <a:off x="457200" y="846738"/>
            <a:ext cx="8628681" cy="1574149"/>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Иван Викторович решил построить на дачном участке теплицу длиной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NP</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smtClean="0">
                <a:latin typeface="Times New Roman" panose="02020603050405020304" pitchFamily="18" charset="0"/>
                <a:ea typeface="Calibri" panose="020F0502020204030204" pitchFamily="34" charset="0"/>
                <a:cs typeface="Times New Roman" panose="02020603050405020304" pitchFamily="18" charset="0"/>
              </a:rPr>
              <a:t>4 м</a:t>
            </a:r>
            <a:r>
              <a:rPr lang="ru-RU" dirty="0">
                <a:latin typeface="Times New Roman" panose="02020603050405020304" pitchFamily="18" charset="0"/>
                <a:ea typeface="Calibri" panose="020F0502020204030204" pitchFamily="34" charset="0"/>
                <a:cs typeface="Times New Roman" panose="02020603050405020304" pitchFamily="18" charset="0"/>
              </a:rPr>
              <a:t>. Для этого он сделал прямоугольный фундамент. Для каркаса теплицы Иван Викторович заказывает металлические дуги в форме полуокружностей длиной 4,8 м каждая и плёнку для обтяжки. В передней стенке планируется вход, показанный на рисунке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прямоугольником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ACDB</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Точки </a:t>
            </a:r>
            <a:r>
              <a:rPr lang="en-US" i="1"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 соответственно середины отрезков </a:t>
            </a:r>
            <a:r>
              <a:rPr lang="en-US" i="1" dirty="0">
                <a:latin typeface="Times New Roman" panose="02020603050405020304" pitchFamily="18" charset="0"/>
                <a:ea typeface="Calibri" panose="020F0502020204030204" pitchFamily="34" charset="0"/>
                <a:cs typeface="Times New Roman" panose="02020603050405020304" pitchFamily="18" charset="0"/>
              </a:rPr>
              <a:t>MO</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ON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Прямоугольник 30"/>
          <p:cNvSpPr/>
          <p:nvPr/>
        </p:nvSpPr>
        <p:spPr>
          <a:xfrm>
            <a:off x="460993" y="5013176"/>
            <a:ext cx="8363272" cy="981423"/>
          </a:xfrm>
          <a:prstGeom prst="rect">
            <a:avLst/>
          </a:prstGeom>
        </p:spPr>
        <p:txBody>
          <a:bodyPr wrap="square">
            <a:spAutoFit/>
          </a:bodyPr>
          <a:lstStyle/>
          <a:p>
            <a:pPr marL="342900" lvl="0" indent="-342900">
              <a:lnSpc>
                <a:spcPct val="107000"/>
              </a:lnSpc>
              <a:spcAft>
                <a:spcPts val="0"/>
              </a:spcAft>
              <a:buAutoNum type="arabicPeriod"/>
            </a:pPr>
            <a:r>
              <a:rPr lang="ru-RU" dirty="0" smtClean="0">
                <a:latin typeface="Times New Roman" panose="02020603050405020304" pitchFamily="18" charset="0"/>
                <a:ea typeface="Calibri" panose="020F0502020204030204" pitchFamily="34" charset="0"/>
                <a:cs typeface="Times New Roman" panose="02020603050405020304" pitchFamily="18" charset="0"/>
              </a:rPr>
              <a:t>Какое </a:t>
            </a:r>
            <a:r>
              <a:rPr lang="ru-RU" dirty="0">
                <a:latin typeface="Times New Roman" panose="02020603050405020304" pitchFamily="18" charset="0"/>
                <a:ea typeface="Calibri" panose="020F0502020204030204" pitchFamily="34" charset="0"/>
                <a:cs typeface="Times New Roman" panose="02020603050405020304" pitchFamily="18" charset="0"/>
              </a:rPr>
              <a:t>наименьшее количество дуг нужно заказать, чтобы расстояние между соседними дугами было не более 60 см</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lvl="0">
              <a:lnSpc>
                <a:spcPct val="107000"/>
              </a:lnSpc>
              <a:spcAft>
                <a:spcPts val="0"/>
              </a:spcAft>
            </a:pPr>
            <a:r>
              <a:rPr lang="ru-RU" i="1" u="sng" dirty="0" smtClean="0">
                <a:effectLst/>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effectLst/>
                <a:latin typeface="Times New Roman" panose="02020603050405020304" pitchFamily="18" charset="0"/>
                <a:ea typeface="Calibri" panose="020F0502020204030204" pitchFamily="34" charset="0"/>
                <a:cs typeface="Times New Roman" panose="02020603050405020304" pitchFamily="18" charset="0"/>
              </a:rPr>
              <a:t> 8</a:t>
            </a:r>
            <a:endParaRPr lang="ru-RU" i="1" u="sng"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737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
                                            <p:txEl>
                                              <p:pRg st="1" end="1"/>
                                            </p:txEl>
                                          </p:spTgt>
                                        </p:tgtEl>
                                        <p:attrNameLst>
                                          <p:attrName>style.visibility</p:attrName>
                                        </p:attrNameLst>
                                      </p:cBhvr>
                                      <p:to>
                                        <p:strVal val="visible"/>
                                      </p:to>
                                    </p:set>
                                    <p:animEffect transition="in" filter="fade">
                                      <p:cBhvr>
                                        <p:cTn id="7" dur="500"/>
                                        <p:tgtEl>
                                          <p:spTgt spid="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03301"/>
          </a:xfrm>
        </p:spPr>
        <p:txBody>
          <a:bodyPr>
            <a:normAutofit fontScale="90000"/>
          </a:bodyPr>
          <a:lstStyle/>
          <a:p>
            <a:r>
              <a:rPr lang="ru-RU" dirty="0" smtClean="0">
                <a:solidFill>
                  <a:schemeClr val="bg1"/>
                </a:solidFill>
              </a:rPr>
              <a:t>Задача 5</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a:p>
        </p:txBody>
      </p:sp>
      <p:pic>
        <p:nvPicPr>
          <p:cNvPr id="5" name="Рисунок 4" descr="C:\Users\User\Desktop\Документы\ИНТЕЛЛЕКТ_ЦЕНТР\ОГЭ новая перспективная версия\Теплица.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2419350" y="2590608"/>
            <a:ext cx="4305300" cy="2234565"/>
          </a:xfrm>
          <a:prstGeom prst="rect">
            <a:avLst/>
          </a:prstGeom>
          <a:noFill/>
          <a:ln>
            <a:noFill/>
          </a:ln>
        </p:spPr>
      </p:pic>
      <p:sp>
        <p:nvSpPr>
          <p:cNvPr id="29" name="Прямоугольник 28"/>
          <p:cNvSpPr/>
          <p:nvPr/>
        </p:nvSpPr>
        <p:spPr>
          <a:xfrm>
            <a:off x="251520" y="846738"/>
            <a:ext cx="8834361" cy="1574149"/>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Иван Викторович решил построить на дачном участке теплицу длиной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NP</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smtClean="0">
                <a:latin typeface="Times New Roman" panose="02020603050405020304" pitchFamily="18" charset="0"/>
                <a:ea typeface="Calibri" panose="020F0502020204030204" pitchFamily="34" charset="0"/>
                <a:cs typeface="Times New Roman" panose="02020603050405020304" pitchFamily="18" charset="0"/>
              </a:rPr>
              <a:t>4 м</a:t>
            </a:r>
            <a:r>
              <a:rPr lang="ru-RU" dirty="0">
                <a:latin typeface="Times New Roman" panose="02020603050405020304" pitchFamily="18" charset="0"/>
                <a:ea typeface="Calibri" panose="020F0502020204030204" pitchFamily="34" charset="0"/>
                <a:cs typeface="Times New Roman" panose="02020603050405020304" pitchFamily="18" charset="0"/>
              </a:rPr>
              <a:t>. Для этого он сделал прямоугольный фундамент. Для каркаса теплицы Иван Викторович заказывает металлические дуги в форме полуокружностей длиной 4,8 м каждая и плёнку для обтяжки. В передней стенке планируется вход, показанный на рисунке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прямоугольником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ACDB</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Точки </a:t>
            </a:r>
            <a:r>
              <a:rPr lang="en-US" i="1"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 соответственно середины отрезков </a:t>
            </a:r>
            <a:r>
              <a:rPr lang="en-US" i="1" dirty="0">
                <a:latin typeface="Times New Roman" panose="02020603050405020304" pitchFamily="18" charset="0"/>
                <a:ea typeface="Calibri" panose="020F0502020204030204" pitchFamily="34" charset="0"/>
                <a:cs typeface="Times New Roman" panose="02020603050405020304" pitchFamily="18" charset="0"/>
              </a:rPr>
              <a:t>MO</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ON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Прямоугольник 11"/>
          <p:cNvSpPr/>
          <p:nvPr/>
        </p:nvSpPr>
        <p:spPr>
          <a:xfrm>
            <a:off x="899592" y="4994895"/>
            <a:ext cx="7549730" cy="1200329"/>
          </a:xfrm>
          <a:prstGeom prst="rect">
            <a:avLst/>
          </a:prstGeom>
        </p:spPr>
        <p:txBody>
          <a:bodyPr wrap="square">
            <a:spAutoFit/>
          </a:bodyPr>
          <a:lstStyle/>
          <a:p>
            <a:pPr marL="342900" indent="-342900">
              <a:buAutoNum type="arabicPeriod" startAt="2"/>
            </a:pP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примерную ширину MN теплицы в сантиметрах. Число   возьмите равным 3</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320</a:t>
            </a:r>
            <a:endParaRPr lang="ru-RU" i="1" u="sng"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525866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Effect transition="in" filter="fade">
                                      <p:cBhvr>
                                        <p:cTn id="7" dur="5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3708" y="2332"/>
            <a:ext cx="5544616" cy="548680"/>
          </a:xfrm>
        </p:spPr>
        <p:txBody>
          <a:bodyPr>
            <a:noAutofit/>
          </a:bodyPr>
          <a:lstStyle/>
          <a:p>
            <a:r>
              <a:rPr lang="ru-RU" sz="3200" dirty="0" smtClean="0">
                <a:solidFill>
                  <a:schemeClr val="bg1"/>
                </a:solidFill>
              </a:rPr>
              <a:t>Практические задачи</a:t>
            </a:r>
            <a:endParaRPr lang="ru-RU" sz="3200" dirty="0">
              <a:solidFill>
                <a:schemeClr val="bg1"/>
              </a:solidFill>
            </a:endParaRPr>
          </a:p>
        </p:txBody>
      </p:sp>
      <p:sp>
        <p:nvSpPr>
          <p:cNvPr id="4" name="Прямоугольник 3"/>
          <p:cNvSpPr/>
          <p:nvPr/>
        </p:nvSpPr>
        <p:spPr>
          <a:xfrm>
            <a:off x="539552" y="692696"/>
            <a:ext cx="8352928" cy="7263527"/>
          </a:xfrm>
          <a:prstGeom prst="rect">
            <a:avLst/>
          </a:prstGeom>
        </p:spPr>
        <p:txBody>
          <a:bodyPr wrap="square">
            <a:spAutoFit/>
          </a:bodyPr>
          <a:lstStyle/>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реальные жизненные ситуации</a:t>
            </a:r>
          </a:p>
          <a:p>
            <a:endParaRPr lang="ru-RU" sz="2800" dirty="0" smtClean="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rPr>
              <a:t> одна ситуация объединяет в себе несколько задач</a:t>
            </a:r>
            <a:endParaRPr lang="ru-RU" sz="2800" dirty="0" smtClean="0">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 адресованы тем, кто не пойдёт в старшую школу</a:t>
            </a:r>
          </a:p>
          <a:p>
            <a:pPr marL="285750" indent="-285750">
              <a:buFont typeface="Wingdings" panose="05000000000000000000" pitchFamily="2" charset="2"/>
              <a:buChar char="Ø"/>
            </a:pPr>
            <a:endParaRPr lang="ru-RU" sz="2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u-RU" sz="2800" dirty="0" smtClean="0">
                <a:latin typeface="Times New Roman" panose="02020603050405020304" pitchFamily="18" charset="0"/>
                <a:cs typeface="Times New Roman" panose="02020603050405020304" pitchFamily="18" charset="0"/>
              </a:rPr>
              <a:t> содержат акценты на сложности, встречающиеся в 10-11 классах</a:t>
            </a:r>
          </a:p>
          <a:p>
            <a:endParaRPr lang="ru-RU" sz="2800" dirty="0">
              <a:latin typeface="Times New Roman" panose="02020603050405020304" pitchFamily="18" charset="0"/>
              <a:cs typeface="Times New Roman" panose="02020603050405020304" pitchFamily="18" charset="0"/>
            </a:endParaRPr>
          </a:p>
          <a:p>
            <a:pPr algn="ctr"/>
            <a:r>
              <a:rPr lang="en-US"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www</a:t>
            </a:r>
            <a:r>
              <a:rPr lang="ru-RU"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en-US" sz="2800" b="1"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fipi</a:t>
            </a:r>
            <a:r>
              <a:rPr lang="ru-RU" sz="2800" b="1"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a:t>
            </a:r>
            <a:r>
              <a:rPr lang="en-US" sz="2800" b="1" u="sng" dirty="0" err="1">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ru</a:t>
            </a:r>
            <a:endParaRPr lang="ru-RU" sz="2800" dirty="0" smtClean="0">
              <a:solidFill>
                <a:schemeClr val="tx2">
                  <a:lumMod val="75000"/>
                </a:schemeClr>
              </a:solidFill>
              <a:latin typeface="Times New Roman" panose="02020603050405020304" pitchFamily="18" charset="0"/>
              <a:cs typeface="Times New Roman" panose="02020603050405020304" pitchFamily="18" charset="0"/>
            </a:endParaRPr>
          </a:p>
          <a:p>
            <a:pPr algn="ctr"/>
            <a:endParaRPr lang="ru-RU" sz="2800" dirty="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endParaRPr lang="ru-RU" sz="2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ru-RU" dirty="0"/>
          </a:p>
        </p:txBody>
      </p:sp>
    </p:spTree>
    <p:extLst>
      <p:ext uri="{BB962C8B-B14F-4D97-AF65-F5344CB8AC3E}">
        <p14:creationId xmlns:p14="http://schemas.microsoft.com/office/powerpoint/2010/main" val="35339924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ru-RU" dirty="0" smtClean="0">
                <a:solidFill>
                  <a:schemeClr val="bg1"/>
                </a:solidFill>
              </a:rPr>
              <a:t>Задача 5</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a:p>
        </p:txBody>
      </p:sp>
      <p:pic>
        <p:nvPicPr>
          <p:cNvPr id="5" name="Рисунок 4" descr="C:\Users\User\Desktop\Документы\ИНТЕЛЛЕКТ_ЦЕНТР\ОГЭ новая перспективная версия\Теплица.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2455354" y="2648627"/>
            <a:ext cx="4305300" cy="2234565"/>
          </a:xfrm>
          <a:prstGeom prst="rect">
            <a:avLst/>
          </a:prstGeom>
          <a:noFill/>
          <a:ln>
            <a:noFill/>
          </a:ln>
        </p:spPr>
      </p:pic>
      <p:sp>
        <p:nvSpPr>
          <p:cNvPr id="29" name="Прямоугольник 28"/>
          <p:cNvSpPr/>
          <p:nvPr/>
        </p:nvSpPr>
        <p:spPr>
          <a:xfrm>
            <a:off x="0" y="846738"/>
            <a:ext cx="9085881" cy="1574149"/>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Иван Викторович решил построить на дачном участке теплицу длиной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NP</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smtClean="0">
                <a:latin typeface="Times New Roman" panose="02020603050405020304" pitchFamily="18" charset="0"/>
                <a:ea typeface="Calibri" panose="020F0502020204030204" pitchFamily="34" charset="0"/>
                <a:cs typeface="Times New Roman" panose="02020603050405020304" pitchFamily="18" charset="0"/>
              </a:rPr>
              <a:t>4 м</a:t>
            </a:r>
            <a:r>
              <a:rPr lang="ru-RU" dirty="0">
                <a:latin typeface="Times New Roman" panose="02020603050405020304" pitchFamily="18" charset="0"/>
                <a:ea typeface="Calibri" panose="020F0502020204030204" pitchFamily="34" charset="0"/>
                <a:cs typeface="Times New Roman" panose="02020603050405020304" pitchFamily="18" charset="0"/>
              </a:rPr>
              <a:t>. Для этого он сделал прямоугольный фундамент. Для каркаса теплицы Иван Викторович заказывает металлические дуги в форме полуокружностей длиной 4,8 м каждая и плёнку для обтяжки. В передней стенке планируется вход, показанный на рисунке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прямоугольником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ACDB</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Точки </a:t>
            </a:r>
            <a:r>
              <a:rPr lang="en-US" i="1"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 соответственно середины отрезков </a:t>
            </a:r>
            <a:r>
              <a:rPr lang="en-US" i="1" dirty="0">
                <a:latin typeface="Times New Roman" panose="02020603050405020304" pitchFamily="18" charset="0"/>
                <a:ea typeface="Calibri" panose="020F0502020204030204" pitchFamily="34" charset="0"/>
                <a:cs typeface="Times New Roman" panose="02020603050405020304" pitchFamily="18" charset="0"/>
              </a:rPr>
              <a:t>MO</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ON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971600" y="4883192"/>
            <a:ext cx="7272808" cy="923330"/>
          </a:xfrm>
          <a:prstGeom prst="rect">
            <a:avLst/>
          </a:prstGeom>
        </p:spPr>
        <p:txBody>
          <a:bodyPr wrap="square">
            <a:spAutoFit/>
          </a:bodyPr>
          <a:lstStyle/>
          <a:p>
            <a:pPr marL="342900" indent="-342900">
              <a:buAutoNum type="arabicPeriod" startAt="3"/>
            </a:pP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примерную площадь участка внутри теплицы в квадратных метрах. Число   возьмите равным 3</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12,8</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867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03301"/>
          </a:xfrm>
        </p:spPr>
        <p:txBody>
          <a:bodyPr>
            <a:normAutofit fontScale="90000"/>
          </a:bodyPr>
          <a:lstStyle/>
          <a:p>
            <a:r>
              <a:rPr lang="ru-RU" dirty="0" smtClean="0">
                <a:solidFill>
                  <a:schemeClr val="bg1"/>
                </a:solidFill>
              </a:rPr>
              <a:t>Задача 5</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a:p>
        </p:txBody>
      </p:sp>
      <p:pic>
        <p:nvPicPr>
          <p:cNvPr id="5" name="Рисунок 4" descr="C:\Users\User\Desktop\Документы\ИНТЕЛЛЕКТ_ЦЕНТР\ОГЭ новая перспективная версия\Теплица.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2419350" y="2592605"/>
            <a:ext cx="4305300" cy="2234565"/>
          </a:xfrm>
          <a:prstGeom prst="rect">
            <a:avLst/>
          </a:prstGeom>
          <a:noFill/>
          <a:ln>
            <a:noFill/>
          </a:ln>
        </p:spPr>
      </p:pic>
      <p:sp>
        <p:nvSpPr>
          <p:cNvPr id="29" name="Прямоугольник 28"/>
          <p:cNvSpPr/>
          <p:nvPr/>
        </p:nvSpPr>
        <p:spPr>
          <a:xfrm>
            <a:off x="251520" y="846738"/>
            <a:ext cx="8834361" cy="1574149"/>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Иван Викторович решил построить на дачном участке теплицу длиной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NP</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smtClean="0">
                <a:latin typeface="Times New Roman" panose="02020603050405020304" pitchFamily="18" charset="0"/>
                <a:ea typeface="Calibri" panose="020F0502020204030204" pitchFamily="34" charset="0"/>
                <a:cs typeface="Times New Roman" panose="02020603050405020304" pitchFamily="18" charset="0"/>
              </a:rPr>
              <a:t>4 м</a:t>
            </a:r>
            <a:r>
              <a:rPr lang="ru-RU" dirty="0">
                <a:latin typeface="Times New Roman" panose="02020603050405020304" pitchFamily="18" charset="0"/>
                <a:ea typeface="Calibri" panose="020F0502020204030204" pitchFamily="34" charset="0"/>
                <a:cs typeface="Times New Roman" panose="02020603050405020304" pitchFamily="18" charset="0"/>
              </a:rPr>
              <a:t>. Для этого он сделал прямоугольный фундамент. Для каркаса теплицы Иван Викторович заказывает металлические дуги в форме полуокружностей длиной 4,8 м каждая и плёнку для обтяжки. В передней стенке планируется вход, показанный на рисунке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прямоугольником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ACDB</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Точки </a:t>
            </a:r>
            <a:r>
              <a:rPr lang="en-US" i="1"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 соответственно середины отрезков </a:t>
            </a:r>
            <a:r>
              <a:rPr lang="en-US" i="1" dirty="0">
                <a:latin typeface="Times New Roman" panose="02020603050405020304" pitchFamily="18" charset="0"/>
                <a:ea typeface="Calibri" panose="020F0502020204030204" pitchFamily="34" charset="0"/>
                <a:cs typeface="Times New Roman" panose="02020603050405020304" pitchFamily="18" charset="0"/>
              </a:rPr>
              <a:t>MO</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ON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457200" y="4998889"/>
            <a:ext cx="8086078" cy="1200329"/>
          </a:xfrm>
          <a:prstGeom prst="rect">
            <a:avLst/>
          </a:prstGeom>
        </p:spPr>
        <p:txBody>
          <a:bodyPr wrap="square">
            <a:spAutoFit/>
          </a:bodyPr>
          <a:lstStyle/>
          <a:p>
            <a:pPr marL="342900" indent="-342900">
              <a:buAutoNum type="arabicPeriod" startAt="4"/>
            </a:pPr>
            <a:r>
              <a:rPr lang="ru-RU" dirty="0" smtClean="0">
                <a:latin typeface="Times New Roman" panose="02020603050405020304" pitchFamily="18" charset="0"/>
                <a:cs typeface="Times New Roman" panose="02020603050405020304" pitchFamily="18" charset="0"/>
              </a:rPr>
              <a:t>Сколько </a:t>
            </a:r>
            <a:r>
              <a:rPr lang="ru-RU" dirty="0">
                <a:latin typeface="Times New Roman" panose="02020603050405020304" pitchFamily="18" charset="0"/>
                <a:cs typeface="Times New Roman" panose="02020603050405020304" pitchFamily="18" charset="0"/>
              </a:rPr>
              <a:t>квадратных метров плёнки нужно купить для передней и задней стенок, если с учётом крепежа её нужно покупать с запасом 10%? Число  возьмите равным 3. Результат округлите до десятых</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8,4</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8111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8680"/>
          </a:xfrm>
        </p:spPr>
        <p:txBody>
          <a:bodyPr>
            <a:normAutofit fontScale="90000"/>
          </a:bodyPr>
          <a:lstStyle/>
          <a:p>
            <a:r>
              <a:rPr lang="ru-RU" dirty="0" smtClean="0">
                <a:solidFill>
                  <a:schemeClr val="bg1"/>
                </a:solidFill>
              </a:rPr>
              <a:t>Задача 5</a:t>
            </a:r>
            <a:endParaRPr lang="ru-RU" dirty="0">
              <a:solidFill>
                <a:schemeClr val="bg1"/>
              </a:solidFill>
            </a:endParaRPr>
          </a:p>
        </p:txBody>
      </p:sp>
      <p:sp>
        <p:nvSpPr>
          <p:cNvPr id="3" name="Дата 2"/>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a:p>
        </p:txBody>
      </p:sp>
      <p:pic>
        <p:nvPicPr>
          <p:cNvPr id="5" name="Рисунок 4" descr="C:\Users\User\Desktop\Документы\ИНТЕЛЛЕКТ_ЦЕНТР\ОГЭ новая перспективная версия\Теплица.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2419350" y="2564904"/>
            <a:ext cx="4305300" cy="2234565"/>
          </a:xfrm>
          <a:prstGeom prst="rect">
            <a:avLst/>
          </a:prstGeom>
          <a:noFill/>
          <a:ln>
            <a:noFill/>
          </a:ln>
        </p:spPr>
      </p:pic>
      <p:sp>
        <p:nvSpPr>
          <p:cNvPr id="29" name="Прямоугольник 28"/>
          <p:cNvSpPr/>
          <p:nvPr/>
        </p:nvSpPr>
        <p:spPr>
          <a:xfrm>
            <a:off x="179512" y="846738"/>
            <a:ext cx="8906369" cy="1574149"/>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Иван Викторович решил построить на дачном участке теплицу длиной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NP</a:t>
            </a:r>
            <a:r>
              <a:rPr lang="ru-RU" i="1" dirty="0" smtClean="0">
                <a:latin typeface="Times New Roman" panose="02020603050405020304" pitchFamily="18" charset="0"/>
                <a:ea typeface="Calibri" panose="020F0502020204030204" pitchFamily="34" charset="0"/>
                <a:cs typeface="Times New Roman" panose="02020603050405020304" pitchFamily="18" charset="0"/>
              </a:rPr>
              <a:t>=</a:t>
            </a:r>
            <a:r>
              <a:rPr lang="ru-RU" dirty="0" smtClean="0">
                <a:latin typeface="Times New Roman" panose="02020603050405020304" pitchFamily="18" charset="0"/>
                <a:ea typeface="Calibri" panose="020F0502020204030204" pitchFamily="34" charset="0"/>
                <a:cs typeface="Times New Roman" panose="02020603050405020304" pitchFamily="18" charset="0"/>
              </a:rPr>
              <a:t>4 м</a:t>
            </a:r>
            <a:r>
              <a:rPr lang="ru-RU" dirty="0">
                <a:latin typeface="Times New Roman" panose="02020603050405020304" pitchFamily="18" charset="0"/>
                <a:ea typeface="Calibri" panose="020F0502020204030204" pitchFamily="34" charset="0"/>
                <a:cs typeface="Times New Roman" panose="02020603050405020304" pitchFamily="18" charset="0"/>
              </a:rPr>
              <a:t>. Для этого он сделал прямоугольный фундамент. Для каркаса теплицы Иван Викторович заказывает металлические дуги в форме полуокружностей длиной 4,8 м каждая и плёнку для обтяжки. В передней стенке планируется вход, показанный на рисунке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прямоугольником </a:t>
            </a:r>
            <a:r>
              <a:rPr lang="en-US" i="1" dirty="0" smtClean="0">
                <a:latin typeface="Times New Roman" panose="02020603050405020304" pitchFamily="18" charset="0"/>
                <a:ea typeface="Calibri" panose="020F0502020204030204" pitchFamily="34" charset="0"/>
                <a:cs typeface="Times New Roman" panose="02020603050405020304" pitchFamily="18" charset="0"/>
              </a:rPr>
              <a:t>ACDB</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Точки </a:t>
            </a:r>
            <a:r>
              <a:rPr lang="en-US" i="1"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 соответственно середины отрезков </a:t>
            </a:r>
            <a:r>
              <a:rPr lang="en-US" i="1" dirty="0">
                <a:latin typeface="Times New Roman" panose="02020603050405020304" pitchFamily="18" charset="0"/>
                <a:ea typeface="Calibri" panose="020F0502020204030204" pitchFamily="34" charset="0"/>
                <a:cs typeface="Times New Roman" panose="02020603050405020304" pitchFamily="18" charset="0"/>
              </a:rPr>
              <a:t>MO</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i="1" dirty="0">
                <a:latin typeface="Times New Roman" panose="02020603050405020304" pitchFamily="18" charset="0"/>
                <a:ea typeface="Calibri" panose="020F0502020204030204" pitchFamily="34" charset="0"/>
                <a:cs typeface="Times New Roman" panose="02020603050405020304" pitchFamily="18" charset="0"/>
              </a:rPr>
              <a:t>ON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Прямоугольник 8"/>
          <p:cNvSpPr/>
          <p:nvPr/>
        </p:nvSpPr>
        <p:spPr>
          <a:xfrm>
            <a:off x="755576" y="4943486"/>
            <a:ext cx="7272808" cy="923330"/>
          </a:xfrm>
          <a:prstGeom prst="rect">
            <a:avLst/>
          </a:prstGeom>
        </p:spPr>
        <p:txBody>
          <a:bodyPr wrap="square">
            <a:spAutoFit/>
          </a:bodyPr>
          <a:lstStyle/>
          <a:p>
            <a:pPr marL="342900" indent="-342900">
              <a:buAutoNum type="arabicPeriod" startAt="5"/>
            </a:pP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примерную высоту входа в теплицу в сантиметрах. Число  возьмите равным 3. Результат округлите до целых</a:t>
            </a:r>
            <a:r>
              <a:rPr lang="ru-RU" dirty="0" smtClean="0">
                <a:latin typeface="Times New Roman" panose="02020603050405020304" pitchFamily="18" charset="0"/>
                <a:cs typeface="Times New Roman" panose="02020603050405020304" pitchFamily="18" charset="0"/>
              </a:rPr>
              <a:t>.</a:t>
            </a:r>
          </a:p>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139</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1088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6</a:t>
            </a:r>
            <a:endParaRPr lang="ru-RU" dirty="0">
              <a:solidFill>
                <a:schemeClr val="bg1"/>
              </a:solidFill>
            </a:endParaRPr>
          </a:p>
        </p:txBody>
      </p:sp>
      <p:pic>
        <p:nvPicPr>
          <p:cNvPr id="4" name="Рисунок 3" descr="C:\Users\User\Desktop\Документы\ОГЭ\ВЕЛОСИПЕД ПО ДОРОЖКАМ_1\План местности 1.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6134" y="716345"/>
            <a:ext cx="2488354" cy="3216711"/>
          </a:xfrm>
          <a:prstGeom prst="rect">
            <a:avLst/>
          </a:prstGeom>
          <a:noFill/>
          <a:ln>
            <a:noFill/>
          </a:ln>
        </p:spPr>
      </p:pic>
      <p:sp>
        <p:nvSpPr>
          <p:cNvPr id="5" name="Прямоугольник 4"/>
          <p:cNvSpPr/>
          <p:nvPr/>
        </p:nvSpPr>
        <p:spPr>
          <a:xfrm>
            <a:off x="251520" y="732939"/>
            <a:ext cx="6224614" cy="3648691"/>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Миша летом отдыхает у дедушки в деревне Кузьминки. В субботу они собираются съездить на велосипедах в село Борисово в магазин. Из Кузьминок в Борисово можно проехать по прямой лесной дорожке. Есть более длинный путь по шоссе – через деревню Соловьи до деревни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Подлипки</a:t>
            </a:r>
            <a:r>
              <a:rPr lang="ru-RU" dirty="0">
                <a:latin typeface="Times New Roman" panose="02020603050405020304" pitchFamily="18" charset="0"/>
                <a:ea typeface="Calibri" panose="020F0502020204030204" pitchFamily="34" charset="0"/>
                <a:cs typeface="Times New Roman" panose="02020603050405020304" pitchFamily="18" charset="0"/>
              </a:rPr>
              <a:t>, где нужно повернуть под прямым углом налево на другое шоссе, ведущее в Борисово. Есть и третий маршрут: в Соловьях можно свернуть на прямую тропинку, которая идёт мимо пруда прямо в </a:t>
            </a:r>
            <a:r>
              <a:rPr lang="ru-RU" dirty="0" smtClean="0">
                <a:latin typeface="Times New Roman" panose="02020603050405020304" pitchFamily="18" charset="0"/>
                <a:ea typeface="Calibri" panose="020F0502020204030204" pitchFamily="34" charset="0"/>
                <a:cs typeface="Times New Roman" panose="02020603050405020304" pitchFamily="18" charset="0"/>
              </a:rPr>
              <a:t>Борисово. </a:t>
            </a:r>
          </a:p>
          <a:p>
            <a:pPr algn="just">
              <a:lnSpc>
                <a:spcPct val="107000"/>
              </a:lnSpc>
              <a:spcAft>
                <a:spcPts val="0"/>
              </a:spcAft>
            </a:pP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ru-RU" dirty="0">
                <a:latin typeface="Times New Roman" panose="02020603050405020304" pitchFamily="18" charset="0"/>
                <a:ea typeface="Calibri" panose="020F0502020204030204" pitchFamily="34" charset="0"/>
                <a:cs typeface="Times New Roman" panose="02020603050405020304" pitchFamily="18" charset="0"/>
              </a:rPr>
              <a:t>Пользуясь описанием, определите, какими цифрами на плане обозначены населённые пункты. В ответ запишите полученную последовательность четырёх цифр</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313844367"/>
              </p:ext>
            </p:extLst>
          </p:nvPr>
        </p:nvGraphicFramePr>
        <p:xfrm>
          <a:off x="1189475" y="4624155"/>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4088763087"/>
                    </a:ext>
                  </a:extLst>
                </a:gridCol>
                <a:gridCol w="1352880">
                  <a:extLst>
                    <a:ext uri="{9D8B030D-6E8A-4147-A177-3AD203B41FA5}">
                      <a16:colId xmlns:a16="http://schemas.microsoft.com/office/drawing/2014/main" xmlns="" val="3861540448"/>
                    </a:ext>
                  </a:extLst>
                </a:gridCol>
                <a:gridCol w="1352880">
                  <a:extLst>
                    <a:ext uri="{9D8B030D-6E8A-4147-A177-3AD203B41FA5}">
                      <a16:colId xmlns:a16="http://schemas.microsoft.com/office/drawing/2014/main" xmlns="" val="192362081"/>
                    </a:ext>
                  </a:extLst>
                </a:gridCol>
                <a:gridCol w="1352880">
                  <a:extLst>
                    <a:ext uri="{9D8B030D-6E8A-4147-A177-3AD203B41FA5}">
                      <a16:colId xmlns:a16="http://schemas.microsoft.com/office/drawing/2014/main" xmlns="" val="4016510652"/>
                    </a:ext>
                  </a:extLst>
                </a:gridCol>
                <a:gridCol w="1353530">
                  <a:extLst>
                    <a:ext uri="{9D8B030D-6E8A-4147-A177-3AD203B41FA5}">
                      <a16:colId xmlns:a16="http://schemas.microsoft.com/office/drawing/2014/main" xmlns="" val="2642367237"/>
                    </a:ext>
                  </a:extLst>
                </a:gridCol>
              </a:tblGrid>
              <a:tr h="650681">
                <a:tc>
                  <a:txBody>
                    <a:bodyPr/>
                    <a:lstStyle/>
                    <a:p>
                      <a:pPr>
                        <a:lnSpc>
                          <a:spcPct val="107000"/>
                        </a:lnSpc>
                        <a:spcAft>
                          <a:spcPts val="0"/>
                        </a:spcAft>
                      </a:pPr>
                      <a:r>
                        <a:rPr lang="ru-RU" sz="1400" dirty="0">
                          <a:effectLst/>
                        </a:rPr>
                        <a:t>Населённые пункты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4620335"/>
                  </a:ext>
                </a:extLst>
              </a:tr>
              <a:tr h="317983">
                <a:tc>
                  <a:txBody>
                    <a:bodyPr/>
                    <a:lstStyle/>
                    <a:p>
                      <a:pPr>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6353893"/>
                  </a:ext>
                </a:extLst>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3516744154"/>
              </p:ext>
            </p:extLst>
          </p:nvPr>
        </p:nvGraphicFramePr>
        <p:xfrm>
          <a:off x="1189475" y="4637897"/>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3971032893"/>
                    </a:ext>
                  </a:extLst>
                </a:gridCol>
                <a:gridCol w="1352880">
                  <a:extLst>
                    <a:ext uri="{9D8B030D-6E8A-4147-A177-3AD203B41FA5}">
                      <a16:colId xmlns:a16="http://schemas.microsoft.com/office/drawing/2014/main" xmlns="" val="1104784588"/>
                    </a:ext>
                  </a:extLst>
                </a:gridCol>
                <a:gridCol w="1352880">
                  <a:extLst>
                    <a:ext uri="{9D8B030D-6E8A-4147-A177-3AD203B41FA5}">
                      <a16:colId xmlns:a16="http://schemas.microsoft.com/office/drawing/2014/main" xmlns="" val="3316551124"/>
                    </a:ext>
                  </a:extLst>
                </a:gridCol>
                <a:gridCol w="1352880">
                  <a:extLst>
                    <a:ext uri="{9D8B030D-6E8A-4147-A177-3AD203B41FA5}">
                      <a16:colId xmlns:a16="http://schemas.microsoft.com/office/drawing/2014/main" xmlns="" val="2713208010"/>
                    </a:ext>
                  </a:extLst>
                </a:gridCol>
                <a:gridCol w="1353530">
                  <a:extLst>
                    <a:ext uri="{9D8B030D-6E8A-4147-A177-3AD203B41FA5}">
                      <a16:colId xmlns:a16="http://schemas.microsoft.com/office/drawing/2014/main" xmlns="" val="1194404118"/>
                    </a:ext>
                  </a:extLst>
                </a:gridCol>
              </a:tblGrid>
              <a:tr h="650681">
                <a:tc>
                  <a:txBody>
                    <a:bodyPr/>
                    <a:lstStyle/>
                    <a:p>
                      <a:pPr>
                        <a:lnSpc>
                          <a:spcPct val="107000"/>
                        </a:lnSpc>
                        <a:spcAft>
                          <a:spcPts val="0"/>
                        </a:spcAft>
                      </a:pPr>
                      <a:r>
                        <a:rPr lang="ru-RU" sz="1400" dirty="0">
                          <a:effectLst/>
                        </a:rPr>
                        <a:t>Населённые пункты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588764155"/>
                  </a:ext>
                </a:extLst>
              </a:tr>
              <a:tr h="317983">
                <a:tc>
                  <a:txBody>
                    <a:bodyPr/>
                    <a:lstStyle/>
                    <a:p>
                      <a:pPr>
                        <a:lnSpc>
                          <a:spcPct val="107000"/>
                        </a:lnSpc>
                        <a:spcAft>
                          <a:spcPts val="0"/>
                        </a:spcAft>
                      </a:pPr>
                      <a:r>
                        <a:rPr lang="ru-RU" sz="1400">
                          <a:effectLst/>
                        </a:rPr>
                        <a:t>Цифры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85515614"/>
                  </a:ext>
                </a:extLst>
              </a:tr>
            </a:tbl>
          </a:graphicData>
        </a:graphic>
      </p:graphicFrame>
    </p:spTree>
    <p:extLst>
      <p:ext uri="{BB962C8B-B14F-4D97-AF65-F5344CB8AC3E}">
        <p14:creationId xmlns:p14="http://schemas.microsoft.com/office/powerpoint/2010/main" val="4199845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6</a:t>
            </a:r>
            <a:endParaRPr lang="ru-RU" dirty="0">
              <a:solidFill>
                <a:schemeClr val="bg1"/>
              </a:solidFill>
            </a:endParaRPr>
          </a:p>
        </p:txBody>
      </p:sp>
      <p:pic>
        <p:nvPicPr>
          <p:cNvPr id="4" name="Рисунок 3" descr="C:\Users\User\Desktop\Документы\ОГЭ\ВЕЛОСИПЕД ПО ДОРОЖКАМ_1\План местности 1.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6134" y="716345"/>
            <a:ext cx="2488354" cy="3216711"/>
          </a:xfrm>
          <a:prstGeom prst="rect">
            <a:avLst/>
          </a:prstGeom>
          <a:noFill/>
          <a:ln>
            <a:noFill/>
          </a:ln>
        </p:spPr>
      </p:pic>
      <p:sp>
        <p:nvSpPr>
          <p:cNvPr id="5" name="Прямоугольник 4"/>
          <p:cNvSpPr/>
          <p:nvPr/>
        </p:nvSpPr>
        <p:spPr>
          <a:xfrm>
            <a:off x="451545" y="836712"/>
            <a:ext cx="5472608" cy="2693751"/>
          </a:xfrm>
          <a:prstGeom prst="rect">
            <a:avLst/>
          </a:prstGeom>
        </p:spPr>
        <p:txBody>
          <a:bodyPr wrap="square">
            <a:spAutoFit/>
          </a:bodyPr>
          <a:lstStyle/>
          <a:p>
            <a:pPr indent="228600"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По </a:t>
            </a:r>
            <a:r>
              <a:rPr lang="ru-RU" dirty="0">
                <a:latin typeface="Times New Roman" panose="02020603050405020304" pitchFamily="18" charset="0"/>
                <a:ea typeface="Calibri" panose="020F0502020204030204" pitchFamily="34" charset="0"/>
                <a:cs typeface="Times New Roman" panose="02020603050405020304" pitchFamily="18" charset="0"/>
              </a:rPr>
              <a:t>шоссе Миша с дедушкой едут со скоростью 20 км/ч, а по лесной дорожке и тропинке – 13 км/ч.  Расстояние по шоссе от Кузьминок до Соловьев равно 11 км, от Кузьминок до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 16 км, а от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до Борисово ещё 12 км (см. рисунок</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228600" algn="just">
              <a:lnSpc>
                <a:spcPct val="107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2. </a:t>
            </a:r>
            <a:r>
              <a:rPr lang="ru-RU" dirty="0" smtClean="0">
                <a:latin typeface="Times New Roman" panose="02020603050405020304" pitchFamily="18" charset="0"/>
                <a:ea typeface="Calibri" panose="020F0502020204030204" pitchFamily="34" charset="0"/>
                <a:cs typeface="Times New Roman" panose="02020603050405020304" pitchFamily="18" charset="0"/>
              </a:rPr>
              <a:t>Сколько </a:t>
            </a:r>
            <a:r>
              <a:rPr lang="ru-RU" dirty="0">
                <a:latin typeface="Times New Roman" panose="02020603050405020304" pitchFamily="18" charset="0"/>
                <a:ea typeface="Calibri" panose="020F0502020204030204" pitchFamily="34" charset="0"/>
                <a:cs typeface="Times New Roman" panose="02020603050405020304" pitchFamily="18" charset="0"/>
              </a:rPr>
              <a:t>километров проедут Миша с дедушкой, если они поедут по шоссе через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Подлипки</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r>
              <a:rPr lang="ru-RU" b="1"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lvl="0">
              <a:lnSpc>
                <a:spcPct val="107000"/>
              </a:lnSpc>
              <a:spcAft>
                <a:spcPts val="0"/>
              </a:spcAft>
            </a:pP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latin typeface="Times New Roman" panose="02020603050405020304" pitchFamily="18" charset="0"/>
                <a:ea typeface="Calibri" panose="020F0502020204030204" pitchFamily="34" charset="0"/>
                <a:cs typeface="Times New Roman" panose="02020603050405020304" pitchFamily="18" charset="0"/>
              </a:rPr>
              <a:t> 28</a:t>
            </a:r>
            <a:endParaRPr lang="ru-RU" i="1" u="sng"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866734980"/>
              </p:ext>
            </p:extLst>
          </p:nvPr>
        </p:nvGraphicFramePr>
        <p:xfrm>
          <a:off x="1189475" y="4672163"/>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4088763087"/>
                    </a:ext>
                  </a:extLst>
                </a:gridCol>
                <a:gridCol w="1352880">
                  <a:extLst>
                    <a:ext uri="{9D8B030D-6E8A-4147-A177-3AD203B41FA5}">
                      <a16:colId xmlns:a16="http://schemas.microsoft.com/office/drawing/2014/main" xmlns="" val="3861540448"/>
                    </a:ext>
                  </a:extLst>
                </a:gridCol>
                <a:gridCol w="1352880">
                  <a:extLst>
                    <a:ext uri="{9D8B030D-6E8A-4147-A177-3AD203B41FA5}">
                      <a16:colId xmlns:a16="http://schemas.microsoft.com/office/drawing/2014/main" xmlns="" val="192362081"/>
                    </a:ext>
                  </a:extLst>
                </a:gridCol>
                <a:gridCol w="1352880">
                  <a:extLst>
                    <a:ext uri="{9D8B030D-6E8A-4147-A177-3AD203B41FA5}">
                      <a16:colId xmlns:a16="http://schemas.microsoft.com/office/drawing/2014/main" xmlns="" val="4016510652"/>
                    </a:ext>
                  </a:extLst>
                </a:gridCol>
                <a:gridCol w="1353530">
                  <a:extLst>
                    <a:ext uri="{9D8B030D-6E8A-4147-A177-3AD203B41FA5}">
                      <a16:colId xmlns:a16="http://schemas.microsoft.com/office/drawing/2014/main" xmlns="" val="2642367237"/>
                    </a:ext>
                  </a:extLst>
                </a:gridCol>
              </a:tblGrid>
              <a:tr h="650681">
                <a:tc>
                  <a:txBody>
                    <a:bodyPr/>
                    <a:lstStyle/>
                    <a:p>
                      <a:pPr>
                        <a:lnSpc>
                          <a:spcPct val="107000"/>
                        </a:lnSpc>
                        <a:spcAft>
                          <a:spcPts val="0"/>
                        </a:spcAft>
                      </a:pPr>
                      <a:r>
                        <a:rPr lang="ru-RU" sz="1400">
                          <a:effectLst/>
                        </a:rPr>
                        <a:t>Населённые пункты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4620335"/>
                  </a:ext>
                </a:extLst>
              </a:tr>
              <a:tr h="317983">
                <a:tc>
                  <a:txBody>
                    <a:bodyPr/>
                    <a:lstStyle/>
                    <a:p>
                      <a:pPr>
                        <a:lnSpc>
                          <a:spcPct val="107000"/>
                        </a:lnSpc>
                        <a:spcAft>
                          <a:spcPts val="0"/>
                        </a:spcAft>
                      </a:pPr>
                      <a:r>
                        <a:rPr lang="ru-RU" sz="1400">
                          <a:effectLst/>
                        </a:rPr>
                        <a:t>Цифры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6353893"/>
                  </a:ext>
                </a:extLst>
              </a:tr>
            </a:tbl>
          </a:graphicData>
        </a:graphic>
      </p:graphicFrame>
    </p:spTree>
    <p:extLst>
      <p:ext uri="{BB962C8B-B14F-4D97-AF65-F5344CB8AC3E}">
        <p14:creationId xmlns:p14="http://schemas.microsoft.com/office/powerpoint/2010/main" val="400888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6</a:t>
            </a:r>
            <a:endParaRPr lang="ru-RU" dirty="0">
              <a:solidFill>
                <a:schemeClr val="bg1"/>
              </a:solidFill>
            </a:endParaRPr>
          </a:p>
        </p:txBody>
      </p:sp>
      <p:pic>
        <p:nvPicPr>
          <p:cNvPr id="4" name="Рисунок 3" descr="C:\Users\User\Desktop\Документы\ОГЭ\ВЕЛОСИПЕД ПО ДОРОЖКАМ_1\План местности 1.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6134" y="716345"/>
            <a:ext cx="2488354" cy="3216711"/>
          </a:xfrm>
          <a:prstGeom prst="rect">
            <a:avLst/>
          </a:prstGeom>
          <a:noFill/>
          <a:ln>
            <a:noFill/>
          </a:ln>
        </p:spPr>
      </p:pic>
      <p:sp>
        <p:nvSpPr>
          <p:cNvPr id="5" name="Прямоугольник 4"/>
          <p:cNvSpPr/>
          <p:nvPr/>
        </p:nvSpPr>
        <p:spPr>
          <a:xfrm>
            <a:off x="457200" y="732369"/>
            <a:ext cx="5688632" cy="2990114"/>
          </a:xfrm>
          <a:prstGeom prst="rect">
            <a:avLst/>
          </a:prstGeom>
        </p:spPr>
        <p:txBody>
          <a:bodyPr wrap="square">
            <a:spAutoFit/>
          </a:bodyPr>
          <a:lstStyle/>
          <a:p>
            <a:pPr indent="228600"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По </a:t>
            </a:r>
            <a:r>
              <a:rPr lang="ru-RU" dirty="0">
                <a:latin typeface="Times New Roman" panose="02020603050405020304" pitchFamily="18" charset="0"/>
                <a:ea typeface="Calibri" panose="020F0502020204030204" pitchFamily="34" charset="0"/>
                <a:cs typeface="Times New Roman" panose="02020603050405020304" pitchFamily="18" charset="0"/>
              </a:rPr>
              <a:t>шоссе Миша с дедушкой едут со скоростью 20 км/ч, а по лесной дорожке и тропинке – 13 км/ч.  Расстояние по шоссе от Кузьминок до Соловьев равно 11 км, от Кузьминок до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 16 км, а от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до Борисово ещё 12 км (см. рисунок</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228600" algn="just">
              <a:lnSpc>
                <a:spcPct val="107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3</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Найдите расстояние от д. Кузьминки до с. Борисово по прямой. Ответ выразите в километрах</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lvl="0">
              <a:lnSpc>
                <a:spcPct val="107000"/>
              </a:lnSpc>
              <a:spcAft>
                <a:spcPts val="0"/>
              </a:spcAft>
            </a:pP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latin typeface="Times New Roman" panose="02020603050405020304" pitchFamily="18" charset="0"/>
                <a:ea typeface="Calibri" panose="020F0502020204030204" pitchFamily="34" charset="0"/>
                <a:cs typeface="Times New Roman" panose="02020603050405020304" pitchFamily="18" charset="0"/>
              </a:rPr>
              <a:t> 20</a:t>
            </a:r>
            <a:endParaRPr lang="ru-RU" i="1" u="sng"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579545049"/>
              </p:ext>
            </p:extLst>
          </p:nvPr>
        </p:nvGraphicFramePr>
        <p:xfrm>
          <a:off x="1189475" y="4188753"/>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4088763087"/>
                    </a:ext>
                  </a:extLst>
                </a:gridCol>
                <a:gridCol w="1352880">
                  <a:extLst>
                    <a:ext uri="{9D8B030D-6E8A-4147-A177-3AD203B41FA5}">
                      <a16:colId xmlns:a16="http://schemas.microsoft.com/office/drawing/2014/main" xmlns="" val="3861540448"/>
                    </a:ext>
                  </a:extLst>
                </a:gridCol>
                <a:gridCol w="1352880">
                  <a:extLst>
                    <a:ext uri="{9D8B030D-6E8A-4147-A177-3AD203B41FA5}">
                      <a16:colId xmlns:a16="http://schemas.microsoft.com/office/drawing/2014/main" xmlns="" val="192362081"/>
                    </a:ext>
                  </a:extLst>
                </a:gridCol>
                <a:gridCol w="1352880">
                  <a:extLst>
                    <a:ext uri="{9D8B030D-6E8A-4147-A177-3AD203B41FA5}">
                      <a16:colId xmlns:a16="http://schemas.microsoft.com/office/drawing/2014/main" xmlns="" val="4016510652"/>
                    </a:ext>
                  </a:extLst>
                </a:gridCol>
                <a:gridCol w="1353530">
                  <a:extLst>
                    <a:ext uri="{9D8B030D-6E8A-4147-A177-3AD203B41FA5}">
                      <a16:colId xmlns:a16="http://schemas.microsoft.com/office/drawing/2014/main" xmlns="" val="2642367237"/>
                    </a:ext>
                  </a:extLst>
                </a:gridCol>
              </a:tblGrid>
              <a:tr h="650681">
                <a:tc>
                  <a:txBody>
                    <a:bodyPr/>
                    <a:lstStyle/>
                    <a:p>
                      <a:pPr>
                        <a:lnSpc>
                          <a:spcPct val="107000"/>
                        </a:lnSpc>
                        <a:spcAft>
                          <a:spcPts val="0"/>
                        </a:spcAft>
                      </a:pPr>
                      <a:r>
                        <a:rPr lang="ru-RU" sz="1400" dirty="0">
                          <a:effectLst/>
                        </a:rPr>
                        <a:t>Населённые пункты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4620335"/>
                  </a:ext>
                </a:extLst>
              </a:tr>
              <a:tr h="317983">
                <a:tc>
                  <a:txBody>
                    <a:bodyPr/>
                    <a:lstStyle/>
                    <a:p>
                      <a:pPr>
                        <a:lnSpc>
                          <a:spcPct val="107000"/>
                        </a:lnSpc>
                        <a:spcAft>
                          <a:spcPts val="0"/>
                        </a:spcAft>
                      </a:pPr>
                      <a:r>
                        <a:rPr lang="ru-RU" sz="1400">
                          <a:effectLst/>
                        </a:rPr>
                        <a:t>Цифры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6353893"/>
                  </a:ext>
                </a:extLst>
              </a:tr>
            </a:tbl>
          </a:graphicData>
        </a:graphic>
      </p:graphicFrame>
    </p:spTree>
    <p:extLst>
      <p:ext uri="{BB962C8B-B14F-4D97-AF65-F5344CB8AC3E}">
        <p14:creationId xmlns:p14="http://schemas.microsoft.com/office/powerpoint/2010/main" val="291575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6</a:t>
            </a:r>
            <a:endParaRPr lang="ru-RU" dirty="0">
              <a:solidFill>
                <a:schemeClr val="bg1"/>
              </a:solidFill>
            </a:endParaRPr>
          </a:p>
        </p:txBody>
      </p:sp>
      <p:pic>
        <p:nvPicPr>
          <p:cNvPr id="4" name="Рисунок 3" descr="C:\Users\User\Desktop\Документы\ОГЭ\ВЕЛОСИПЕД ПО ДОРОЖКАМ_1\План местности 1.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6134" y="716345"/>
            <a:ext cx="2488354" cy="3216711"/>
          </a:xfrm>
          <a:prstGeom prst="rect">
            <a:avLst/>
          </a:prstGeom>
          <a:noFill/>
          <a:ln>
            <a:noFill/>
          </a:ln>
        </p:spPr>
      </p:pic>
      <p:sp>
        <p:nvSpPr>
          <p:cNvPr id="5" name="Прямоугольник 4"/>
          <p:cNvSpPr/>
          <p:nvPr/>
        </p:nvSpPr>
        <p:spPr>
          <a:xfrm>
            <a:off x="251520" y="716345"/>
            <a:ext cx="6048672" cy="2990114"/>
          </a:xfrm>
          <a:prstGeom prst="rect">
            <a:avLst/>
          </a:prstGeom>
        </p:spPr>
        <p:txBody>
          <a:bodyPr wrap="square">
            <a:spAutoFit/>
          </a:bodyPr>
          <a:lstStyle/>
          <a:p>
            <a:pPr indent="228600"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По </a:t>
            </a:r>
            <a:r>
              <a:rPr lang="ru-RU" dirty="0">
                <a:latin typeface="Times New Roman" panose="02020603050405020304" pitchFamily="18" charset="0"/>
                <a:ea typeface="Calibri" panose="020F0502020204030204" pitchFamily="34" charset="0"/>
                <a:cs typeface="Times New Roman" panose="02020603050405020304" pitchFamily="18" charset="0"/>
              </a:rPr>
              <a:t>шоссе Миша с дедушкой едут со скоростью 20 км/ч, а по лесной дорожке и тропинке – 13 км/ч.  Расстояние по шоссе от Кузьминок до Соловьев равно 11 км, от Кузьминок до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 16 км, а от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до Борисово ещё 12 км (см. рисунок</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228600" algn="just">
              <a:lnSpc>
                <a:spcPct val="107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4</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smtClean="0">
                <a:latin typeface="Times New Roman" panose="02020603050405020304" pitchFamily="18" charset="0"/>
                <a:ea typeface="Calibri" panose="020F0502020204030204" pitchFamily="34" charset="0"/>
                <a:cs typeface="Times New Roman" panose="02020603050405020304" pitchFamily="18" charset="0"/>
              </a:rPr>
              <a:t>Сколько </a:t>
            </a:r>
            <a:r>
              <a:rPr lang="ru-RU" dirty="0">
                <a:latin typeface="Times New Roman" panose="02020603050405020304" pitchFamily="18" charset="0"/>
                <a:ea typeface="Calibri" panose="020F0502020204030204" pitchFamily="34" charset="0"/>
                <a:cs typeface="Times New Roman" panose="02020603050405020304" pitchFamily="18" charset="0"/>
              </a:rPr>
              <a:t>времени затратят на дорогу Миша с дедушкой, если поедут через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Подлипки</a:t>
            </a:r>
            <a:r>
              <a:rPr lang="ru-RU" dirty="0">
                <a:latin typeface="Times New Roman" panose="02020603050405020304" pitchFamily="18" charset="0"/>
                <a:ea typeface="Calibri" panose="020F0502020204030204" pitchFamily="34" charset="0"/>
                <a:cs typeface="Times New Roman" panose="02020603050405020304" pitchFamily="18" charset="0"/>
              </a:rPr>
              <a:t>? Ответ выразите в минутах</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lvl="0">
              <a:lnSpc>
                <a:spcPct val="107000"/>
              </a:lnSpc>
              <a:spcAft>
                <a:spcPts val="0"/>
              </a:spcAft>
            </a:pP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latin typeface="Times New Roman" panose="02020603050405020304" pitchFamily="18" charset="0"/>
                <a:ea typeface="Calibri" panose="020F0502020204030204" pitchFamily="34" charset="0"/>
                <a:cs typeface="Times New Roman" panose="02020603050405020304" pitchFamily="18" charset="0"/>
              </a:rPr>
              <a:t> 84</a:t>
            </a:r>
            <a:endParaRPr lang="ru-RU" i="1" u="sng"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nvGraphicFramePr>
        <p:xfrm>
          <a:off x="1189475" y="4672163"/>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4088763087"/>
                    </a:ext>
                  </a:extLst>
                </a:gridCol>
                <a:gridCol w="1352880">
                  <a:extLst>
                    <a:ext uri="{9D8B030D-6E8A-4147-A177-3AD203B41FA5}">
                      <a16:colId xmlns:a16="http://schemas.microsoft.com/office/drawing/2014/main" xmlns="" val="3861540448"/>
                    </a:ext>
                  </a:extLst>
                </a:gridCol>
                <a:gridCol w="1352880">
                  <a:extLst>
                    <a:ext uri="{9D8B030D-6E8A-4147-A177-3AD203B41FA5}">
                      <a16:colId xmlns:a16="http://schemas.microsoft.com/office/drawing/2014/main" xmlns="" val="192362081"/>
                    </a:ext>
                  </a:extLst>
                </a:gridCol>
                <a:gridCol w="1352880">
                  <a:extLst>
                    <a:ext uri="{9D8B030D-6E8A-4147-A177-3AD203B41FA5}">
                      <a16:colId xmlns:a16="http://schemas.microsoft.com/office/drawing/2014/main" xmlns="" val="4016510652"/>
                    </a:ext>
                  </a:extLst>
                </a:gridCol>
                <a:gridCol w="1353530">
                  <a:extLst>
                    <a:ext uri="{9D8B030D-6E8A-4147-A177-3AD203B41FA5}">
                      <a16:colId xmlns:a16="http://schemas.microsoft.com/office/drawing/2014/main" xmlns="" val="2642367237"/>
                    </a:ext>
                  </a:extLst>
                </a:gridCol>
              </a:tblGrid>
              <a:tr h="650681">
                <a:tc>
                  <a:txBody>
                    <a:bodyPr/>
                    <a:lstStyle/>
                    <a:p>
                      <a:pPr>
                        <a:lnSpc>
                          <a:spcPct val="107000"/>
                        </a:lnSpc>
                        <a:spcAft>
                          <a:spcPts val="0"/>
                        </a:spcAft>
                      </a:pPr>
                      <a:r>
                        <a:rPr lang="ru-RU" sz="1400">
                          <a:effectLst/>
                        </a:rPr>
                        <a:t>Населённые пункты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4620335"/>
                  </a:ext>
                </a:extLst>
              </a:tr>
              <a:tr h="317983">
                <a:tc>
                  <a:txBody>
                    <a:bodyPr/>
                    <a:lstStyle/>
                    <a:p>
                      <a:pPr>
                        <a:lnSpc>
                          <a:spcPct val="107000"/>
                        </a:lnSpc>
                        <a:spcAft>
                          <a:spcPts val="0"/>
                        </a:spcAft>
                      </a:pPr>
                      <a:r>
                        <a:rPr lang="ru-RU" sz="1400">
                          <a:effectLst/>
                        </a:rPr>
                        <a:t>Цифры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6353893"/>
                  </a:ext>
                </a:extLst>
              </a:tr>
            </a:tbl>
          </a:graphicData>
        </a:graphic>
      </p:graphicFrame>
    </p:spTree>
    <p:extLst>
      <p:ext uri="{BB962C8B-B14F-4D97-AF65-F5344CB8AC3E}">
        <p14:creationId xmlns:p14="http://schemas.microsoft.com/office/powerpoint/2010/main" val="210116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76672"/>
          </a:xfrm>
        </p:spPr>
        <p:txBody>
          <a:bodyPr>
            <a:normAutofit fontScale="90000"/>
          </a:bodyPr>
          <a:lstStyle/>
          <a:p>
            <a:r>
              <a:rPr lang="ru-RU" dirty="0" smtClean="0">
                <a:solidFill>
                  <a:schemeClr val="bg1"/>
                </a:solidFill>
              </a:rPr>
              <a:t>Задача 6</a:t>
            </a:r>
            <a:endParaRPr lang="ru-RU" dirty="0">
              <a:solidFill>
                <a:schemeClr val="bg1"/>
              </a:solidFill>
            </a:endParaRPr>
          </a:p>
        </p:txBody>
      </p:sp>
      <p:pic>
        <p:nvPicPr>
          <p:cNvPr id="4" name="Рисунок 3" descr="C:\Users\User\Desktop\Документы\ОГЭ\ВЕЛОСИПЕД ПО ДОРОЖКАМ_1\План местности 1.png"/>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6134" y="716345"/>
            <a:ext cx="2488354" cy="3216711"/>
          </a:xfrm>
          <a:prstGeom prst="rect">
            <a:avLst/>
          </a:prstGeom>
          <a:noFill/>
          <a:ln>
            <a:noFill/>
          </a:ln>
        </p:spPr>
      </p:pic>
      <p:sp>
        <p:nvSpPr>
          <p:cNvPr id="5" name="Прямоугольник 4"/>
          <p:cNvSpPr/>
          <p:nvPr/>
        </p:nvSpPr>
        <p:spPr>
          <a:xfrm>
            <a:off x="323528" y="918628"/>
            <a:ext cx="5904656" cy="3582840"/>
          </a:xfrm>
          <a:prstGeom prst="rect">
            <a:avLst/>
          </a:prstGeom>
        </p:spPr>
        <p:txBody>
          <a:bodyPr wrap="square">
            <a:spAutoFit/>
          </a:bodyPr>
          <a:lstStyle/>
          <a:p>
            <a:pPr indent="228600"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По </a:t>
            </a:r>
            <a:r>
              <a:rPr lang="ru-RU" dirty="0">
                <a:latin typeface="Times New Roman" panose="02020603050405020304" pitchFamily="18" charset="0"/>
                <a:ea typeface="Calibri" panose="020F0502020204030204" pitchFamily="34" charset="0"/>
                <a:cs typeface="Times New Roman" panose="02020603050405020304" pitchFamily="18" charset="0"/>
              </a:rPr>
              <a:t>шоссе Миша с дедушкой едут со скоростью 20 км/ч, а по лесной дорожке и тропинке – 13 км/ч.  Расстояние по шоссе от Кузьминок до Соловьев равно 11 км, от Кузьминок до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 16 км, а от </a:t>
            </a:r>
            <a:r>
              <a:rPr lang="ru-RU" dirty="0" err="1">
                <a:latin typeface="Times New Roman" panose="02020603050405020304" pitchFamily="18" charset="0"/>
                <a:ea typeface="Calibri" panose="020F0502020204030204" pitchFamily="34" charset="0"/>
                <a:cs typeface="Times New Roman" panose="02020603050405020304" pitchFamily="18" charset="0"/>
              </a:rPr>
              <a:t>Подлипок</a:t>
            </a:r>
            <a:r>
              <a:rPr lang="ru-RU" dirty="0">
                <a:latin typeface="Times New Roman" panose="02020603050405020304" pitchFamily="18" charset="0"/>
                <a:ea typeface="Calibri" panose="020F0502020204030204" pitchFamily="34" charset="0"/>
                <a:cs typeface="Times New Roman" panose="02020603050405020304" pitchFamily="18" charset="0"/>
              </a:rPr>
              <a:t> до Борисово ещё 12 км (см. рисунок</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228600" algn="just">
              <a:lnSpc>
                <a:spcPct val="107000"/>
              </a:lnSpc>
              <a:spcAft>
                <a:spcPts val="0"/>
              </a:spcAft>
            </a:pP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5</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dirty="0" smtClean="0">
                <a:latin typeface="Times New Roman" panose="02020603050405020304" pitchFamily="18" charset="0"/>
                <a:ea typeface="Calibri" panose="020F0502020204030204" pitchFamily="34" charset="0"/>
                <a:cs typeface="Times New Roman" panose="02020603050405020304" pitchFamily="18" charset="0"/>
              </a:rPr>
              <a:t>Определите</a:t>
            </a:r>
            <a:r>
              <a:rPr lang="ru-RU" dirty="0">
                <a:latin typeface="Times New Roman" panose="02020603050405020304" pitchFamily="18" charset="0"/>
                <a:ea typeface="Calibri" panose="020F0502020204030204" pitchFamily="34" charset="0"/>
                <a:cs typeface="Times New Roman" panose="02020603050405020304" pitchFamily="18" charset="0"/>
              </a:rPr>
              <a:t>, на какой маршрут потребуется меньше всего времени. В ответе укажите, сколько минут потратят на дорогу Миша с дедушкой, если поедут этим маршрутом</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lvl="0">
              <a:lnSpc>
                <a:spcPct val="107000"/>
              </a:lnSpc>
              <a:spcAft>
                <a:spcPts val="0"/>
              </a:spcAft>
            </a:pP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Ответ:</a:t>
            </a:r>
            <a:r>
              <a:rPr lang="ru-RU" i="1" dirty="0" smtClean="0">
                <a:latin typeface="Times New Roman" panose="02020603050405020304" pitchFamily="18" charset="0"/>
                <a:ea typeface="Calibri" panose="020F0502020204030204" pitchFamily="34" charset="0"/>
                <a:cs typeface="Times New Roman" panose="02020603050405020304" pitchFamily="18" charset="0"/>
              </a:rPr>
              <a:t> 84</a:t>
            </a:r>
            <a:endParaRPr lang="ru-RU" i="1" u="sng"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endParaRPr lang="ru-R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Таблица 5"/>
          <p:cNvGraphicFramePr>
            <a:graphicFrameLocks noGrp="1"/>
          </p:cNvGraphicFramePr>
          <p:nvPr/>
        </p:nvGraphicFramePr>
        <p:xfrm>
          <a:off x="1189475" y="4672163"/>
          <a:ext cx="6765050" cy="968664"/>
        </p:xfrm>
        <a:graphic>
          <a:graphicData uri="http://schemas.openxmlformats.org/drawingml/2006/table">
            <a:tbl>
              <a:tblPr firstRow="1" firstCol="1" bandRow="1">
                <a:tableStyleId>{5C22544A-7EE6-4342-B048-85BDC9FD1C3A}</a:tableStyleId>
              </a:tblPr>
              <a:tblGrid>
                <a:gridCol w="1352880">
                  <a:extLst>
                    <a:ext uri="{9D8B030D-6E8A-4147-A177-3AD203B41FA5}">
                      <a16:colId xmlns:a16="http://schemas.microsoft.com/office/drawing/2014/main" xmlns="" val="4088763087"/>
                    </a:ext>
                  </a:extLst>
                </a:gridCol>
                <a:gridCol w="1352880">
                  <a:extLst>
                    <a:ext uri="{9D8B030D-6E8A-4147-A177-3AD203B41FA5}">
                      <a16:colId xmlns:a16="http://schemas.microsoft.com/office/drawing/2014/main" xmlns="" val="3861540448"/>
                    </a:ext>
                  </a:extLst>
                </a:gridCol>
                <a:gridCol w="1352880">
                  <a:extLst>
                    <a:ext uri="{9D8B030D-6E8A-4147-A177-3AD203B41FA5}">
                      <a16:colId xmlns:a16="http://schemas.microsoft.com/office/drawing/2014/main" xmlns="" val="192362081"/>
                    </a:ext>
                  </a:extLst>
                </a:gridCol>
                <a:gridCol w="1352880">
                  <a:extLst>
                    <a:ext uri="{9D8B030D-6E8A-4147-A177-3AD203B41FA5}">
                      <a16:colId xmlns:a16="http://schemas.microsoft.com/office/drawing/2014/main" xmlns="" val="4016510652"/>
                    </a:ext>
                  </a:extLst>
                </a:gridCol>
                <a:gridCol w="1353530">
                  <a:extLst>
                    <a:ext uri="{9D8B030D-6E8A-4147-A177-3AD203B41FA5}">
                      <a16:colId xmlns:a16="http://schemas.microsoft.com/office/drawing/2014/main" xmlns="" val="2642367237"/>
                    </a:ext>
                  </a:extLst>
                </a:gridCol>
              </a:tblGrid>
              <a:tr h="650681">
                <a:tc>
                  <a:txBody>
                    <a:bodyPr/>
                    <a:lstStyle/>
                    <a:p>
                      <a:pPr>
                        <a:lnSpc>
                          <a:spcPct val="107000"/>
                        </a:lnSpc>
                        <a:spcAft>
                          <a:spcPts val="0"/>
                        </a:spcAft>
                      </a:pPr>
                      <a:r>
                        <a:rPr lang="ru-RU" sz="1400">
                          <a:effectLst/>
                        </a:rPr>
                        <a:t>Населённые пункты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dirty="0">
                          <a:effectLst/>
                        </a:rPr>
                        <a:t>д. </a:t>
                      </a:r>
                      <a:r>
                        <a:rPr lang="ru-RU" sz="1400" dirty="0" err="1">
                          <a:effectLst/>
                        </a:rPr>
                        <a:t>Подлипки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с. Борисово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Кузьминки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400">
                          <a:effectLst/>
                        </a:rPr>
                        <a:t>д. Соловьи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444620335"/>
                  </a:ext>
                </a:extLst>
              </a:tr>
              <a:tr h="317983">
                <a:tc>
                  <a:txBody>
                    <a:bodyPr/>
                    <a:lstStyle/>
                    <a:p>
                      <a:pPr>
                        <a:lnSpc>
                          <a:spcPct val="107000"/>
                        </a:lnSpc>
                        <a:spcAft>
                          <a:spcPts val="0"/>
                        </a:spcAft>
                      </a:pPr>
                      <a:r>
                        <a:rPr lang="ru-RU" sz="1400">
                          <a:effectLst/>
                        </a:rPr>
                        <a:t>Цифры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1</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400" dirty="0">
                          <a:effectLst/>
                        </a:rPr>
                        <a:t> </a:t>
                      </a:r>
                      <a:r>
                        <a:rPr lang="ru-RU" sz="1800" dirty="0" smtClean="0">
                          <a:effectLst/>
                        </a:rPr>
                        <a:t>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6353893"/>
                  </a:ext>
                </a:extLst>
              </a:tr>
            </a:tbl>
          </a:graphicData>
        </a:graphic>
      </p:graphicFrame>
    </p:spTree>
    <p:extLst>
      <p:ext uri="{BB962C8B-B14F-4D97-AF65-F5344CB8AC3E}">
        <p14:creationId xmlns:p14="http://schemas.microsoft.com/office/powerpoint/2010/main" val="67696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Заголовок 1"/>
          <p:cNvSpPr>
            <a:spLocks noGrp="1"/>
          </p:cNvSpPr>
          <p:nvPr>
            <p:ph type="title"/>
          </p:nvPr>
        </p:nvSpPr>
        <p:spPr>
          <a:xfrm>
            <a:off x="1907704" y="0"/>
            <a:ext cx="5040560" cy="476672"/>
          </a:xfrm>
        </p:spPr>
        <p:txBody>
          <a:bodyPr>
            <a:normAutofit fontScale="90000"/>
          </a:bodyPr>
          <a:lstStyle/>
          <a:p>
            <a:r>
              <a:rPr lang="ru-RU" sz="4000" dirty="0" smtClean="0">
                <a:solidFill>
                  <a:schemeClr val="bg1"/>
                </a:solidFill>
              </a:rPr>
              <a:t>Итог</a:t>
            </a:r>
            <a:endParaRPr lang="ru-RU" sz="4000" dirty="0">
              <a:solidFill>
                <a:schemeClr val="bg1"/>
              </a:solidFill>
            </a:endParaRPr>
          </a:p>
        </p:txBody>
      </p:sp>
      <p:sp>
        <p:nvSpPr>
          <p:cNvPr id="4" name="Дата 3"/>
          <p:cNvSpPr>
            <a:spLocks noGrp="1"/>
          </p:cNvSpPr>
          <p:nvPr>
            <p:ph type="dt" sz="half" idx="10"/>
          </p:nvPr>
        </p:nvSpPr>
        <p:spPr/>
        <p:txBody>
          <a:bodyPr/>
          <a:lstStyle/>
          <a:p>
            <a:fld id="{FE8F8E3D-C909-418A-96FE-BF341D390B95}" type="datetime1">
              <a:rPr lang="ru-RU" smtClean="0"/>
              <a:t>10.10.2019</a:t>
            </a:fld>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38</a:t>
            </a:fld>
            <a:endParaRPr lang="ru-RU"/>
          </a:p>
        </p:txBody>
      </p:sp>
      <p:sp>
        <p:nvSpPr>
          <p:cNvPr id="3" name="TextBox 2"/>
          <p:cNvSpPr txBox="1"/>
          <p:nvPr/>
        </p:nvSpPr>
        <p:spPr>
          <a:xfrm>
            <a:off x="827584" y="764704"/>
            <a:ext cx="7776864" cy="5616922"/>
          </a:xfrm>
          <a:prstGeom prst="rect">
            <a:avLst/>
          </a:prstGeom>
          <a:noFill/>
        </p:spPr>
        <p:txBody>
          <a:bodyPr wrap="square" rtlCol="0">
            <a:spAutoFit/>
          </a:bodyPr>
          <a:lstStyle/>
          <a:p>
            <a:pPr marL="285750" indent="-285750">
              <a:buFont typeface="Arial" panose="020B0604020202020204" pitchFamily="34" charset="0"/>
              <a:buChar char="•"/>
            </a:pPr>
            <a:r>
              <a:rPr lang="ru-RU" sz="2200" dirty="0">
                <a:latin typeface="Times New Roman" panose="02020603050405020304" pitchFamily="18" charset="0"/>
                <a:cs typeface="Times New Roman" panose="02020603050405020304" pitchFamily="18" charset="0"/>
              </a:rPr>
              <a:t>Основная </a:t>
            </a:r>
            <a:r>
              <a:rPr lang="ru-RU" sz="2200" dirty="0" smtClean="0">
                <a:latin typeface="Times New Roman" panose="02020603050405020304" pitchFamily="18" charset="0"/>
                <a:cs typeface="Times New Roman" panose="02020603050405020304" pitchFamily="18" charset="0"/>
              </a:rPr>
              <a:t>задача </a:t>
            </a:r>
            <a:r>
              <a:rPr lang="ru-RU" sz="2200" dirty="0">
                <a:latin typeface="Times New Roman" panose="02020603050405020304" pitchFamily="18" charset="0"/>
                <a:cs typeface="Times New Roman" panose="02020603050405020304" pitchFamily="18" charset="0"/>
              </a:rPr>
              <a:t>– развитие умения получать пользу от математики в повседневных ситуациях. </a:t>
            </a:r>
          </a:p>
          <a:p>
            <a:pPr marL="285750" indent="-285750">
              <a:buFont typeface="Arial" panose="020B0604020202020204" pitchFamily="34" charset="0"/>
              <a:buChar char="•"/>
            </a:pP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2200" dirty="0" smtClean="0">
                <a:latin typeface="Times New Roman" panose="02020603050405020304" pitchFamily="18" charset="0"/>
                <a:cs typeface="Times New Roman" panose="02020603050405020304" pitchFamily="18" charset="0"/>
              </a:rPr>
              <a:t>Появление геометрических сюжетов, </a:t>
            </a:r>
            <a:r>
              <a:rPr lang="ru-RU" sz="2200" dirty="0">
                <a:latin typeface="Times New Roman" panose="02020603050405020304" pitchFamily="18" charset="0"/>
                <a:cs typeface="Times New Roman" panose="02020603050405020304" pitchFamily="18" charset="0"/>
              </a:rPr>
              <a:t>где необходимы вычислительные навыки. Особенно важно – площади и </a:t>
            </a:r>
            <a:r>
              <a:rPr lang="ru-RU" sz="2200" dirty="0" smtClean="0">
                <a:latin typeface="Times New Roman" panose="02020603050405020304" pitchFamily="18" charset="0"/>
                <a:cs typeface="Times New Roman" panose="02020603050405020304" pitchFamily="18" charset="0"/>
              </a:rPr>
              <a:t>длины.</a:t>
            </a: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2200" dirty="0">
                <a:latin typeface="Times New Roman" panose="02020603050405020304" pitchFamily="18" charset="0"/>
                <a:cs typeface="Times New Roman" panose="02020603050405020304" pitchFamily="18" charset="0"/>
              </a:rPr>
              <a:t>Естественные задачи на проценты </a:t>
            </a:r>
            <a:r>
              <a:rPr lang="ru-RU" sz="2200" dirty="0" smtClean="0">
                <a:latin typeface="Times New Roman" panose="02020603050405020304" pitchFamily="18" charset="0"/>
                <a:cs typeface="Times New Roman" panose="02020603050405020304" pitchFamily="18" charset="0"/>
              </a:rPr>
              <a:t>(вычисление платежей</a:t>
            </a:r>
            <a:r>
              <a:rPr lang="ru-RU" sz="2200" dirty="0">
                <a:latin typeface="Times New Roman" panose="02020603050405020304" pitchFamily="18" charset="0"/>
                <a:cs typeface="Times New Roman" panose="02020603050405020304" pitchFamily="18" charset="0"/>
              </a:rPr>
              <a:t>, скидок, наценок и т.п.)</a:t>
            </a:r>
          </a:p>
          <a:p>
            <a:pPr marL="285750" indent="-285750">
              <a:buFont typeface="Arial" panose="020B0604020202020204" pitchFamily="34" charset="0"/>
              <a:buChar char="•"/>
            </a:pP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2200" dirty="0" smtClean="0">
                <a:latin typeface="Times New Roman" panose="02020603050405020304" pitchFamily="18" charset="0"/>
                <a:cs typeface="Times New Roman" panose="02020603050405020304" pitchFamily="18" charset="0"/>
              </a:rPr>
              <a:t>Появление оптимизационных задач </a:t>
            </a:r>
            <a:r>
              <a:rPr lang="ru-RU" sz="2200" dirty="0">
                <a:latin typeface="Times New Roman" panose="02020603050405020304" pitchFamily="18" charset="0"/>
                <a:cs typeface="Times New Roman" panose="02020603050405020304" pitchFamily="18" charset="0"/>
              </a:rPr>
              <a:t>(время, платежи, распределение ресурсов)</a:t>
            </a:r>
          </a:p>
          <a:p>
            <a:pPr marL="285750" indent="-285750">
              <a:buFont typeface="Arial" panose="020B0604020202020204" pitchFamily="34" charset="0"/>
              <a:buChar char="•"/>
            </a:pPr>
            <a:endParaRPr lang="ru-RU" sz="2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RU" sz="2200" dirty="0" smtClean="0">
                <a:latin typeface="Times New Roman" panose="02020603050405020304" pitchFamily="18" charset="0"/>
                <a:cs typeface="Times New Roman" panose="02020603050405020304" pitchFamily="18" charset="0"/>
              </a:rPr>
              <a:t>Появление простейших задач </a:t>
            </a:r>
            <a:r>
              <a:rPr lang="ru-RU" sz="2200" dirty="0">
                <a:latin typeface="Times New Roman" panose="02020603050405020304" pitchFamily="18" charset="0"/>
                <a:cs typeface="Times New Roman" panose="02020603050405020304" pitchFamily="18" charset="0"/>
              </a:rPr>
              <a:t>на представление и анализ данных (диаграммы, таблицы)</a:t>
            </a:r>
          </a:p>
          <a:p>
            <a:pPr marL="285750" indent="-285750">
              <a:buFont typeface="Arial" panose="020B0604020202020204" pitchFamily="34" charset="0"/>
              <a:buChar char="•"/>
            </a:pPr>
            <a:endParaRPr lang="ru-RU" sz="900" dirty="0"/>
          </a:p>
          <a:p>
            <a:endParaRPr lang="ru-RU" sz="2000" dirty="0"/>
          </a:p>
        </p:txBody>
      </p:sp>
    </p:spTree>
    <p:extLst>
      <p:ext uri="{BB962C8B-B14F-4D97-AF65-F5344CB8AC3E}">
        <p14:creationId xmlns:p14="http://schemas.microsoft.com/office/powerpoint/2010/main" val="29030097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99392"/>
            <a:ext cx="8856984" cy="747375"/>
          </a:xfrm>
        </p:spPr>
        <p:txBody>
          <a:bodyPr>
            <a:normAutofit/>
          </a:bodyPr>
          <a:lstStyle/>
          <a:p>
            <a:r>
              <a:rPr lang="ru-RU" sz="2600" dirty="0" smtClean="0">
                <a:solidFill>
                  <a:schemeClr val="bg1"/>
                </a:solidFill>
              </a:rPr>
              <a:t>Контакты издательства «Интеллект-центр»</a:t>
            </a:r>
            <a:endParaRPr lang="ru-RU" sz="2600" dirty="0">
              <a:solidFill>
                <a:schemeClr val="bg1"/>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51520" y="764704"/>
            <a:ext cx="2520280" cy="1680187"/>
          </a:xfrm>
          <a:prstGeom prst="rect">
            <a:avLst/>
          </a:prstGeom>
        </p:spPr>
      </p:pic>
      <p:sp>
        <p:nvSpPr>
          <p:cNvPr id="4" name="Прямоугольник 3"/>
          <p:cNvSpPr/>
          <p:nvPr/>
        </p:nvSpPr>
        <p:spPr>
          <a:xfrm>
            <a:off x="179512" y="2809123"/>
            <a:ext cx="5832648" cy="3046988"/>
          </a:xfrm>
          <a:prstGeom prst="rect">
            <a:avLst/>
          </a:prstGeom>
        </p:spPr>
        <p:txBody>
          <a:bodyPr wrap="square">
            <a:spAutoFit/>
          </a:bodyPr>
          <a:lstStyle/>
          <a:p>
            <a:pPr marL="457200" indent="-457200">
              <a:buFont typeface="Wingdings" panose="05000000000000000000" pitchFamily="2" charset="2"/>
              <a:buChar char="§"/>
            </a:pPr>
            <a:r>
              <a:rPr lang="ru-RU" sz="2400" b="1" u="sng" dirty="0" smtClean="0">
                <a:solidFill>
                  <a:schemeClr val="tx2">
                    <a:lumMod val="75000"/>
                  </a:schemeClr>
                </a:solidFill>
                <a:latin typeface="Times New Roman" panose="02020603050405020304" pitchFamily="18" charset="0"/>
                <a:cs typeface="Times New Roman" panose="02020603050405020304" pitchFamily="18" charset="0"/>
              </a:rPr>
              <a:t>Адрес</a:t>
            </a:r>
            <a:r>
              <a:rPr lang="ru-RU"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125445</a:t>
            </a:r>
            <a:r>
              <a:rPr lang="ru-RU" sz="2400" dirty="0">
                <a:latin typeface="Times New Roman" panose="02020603050405020304" pitchFamily="18" charset="0"/>
                <a:cs typeface="Times New Roman" panose="02020603050405020304" pitchFamily="18" charset="0"/>
              </a:rPr>
              <a:t>, г. Москва, </a:t>
            </a:r>
            <a:endParaRPr lang="ru-RU" sz="2400" dirty="0" smtClean="0">
              <a:latin typeface="Times New Roman" panose="02020603050405020304" pitchFamily="18" charset="0"/>
              <a:cs typeface="Times New Roman" panose="02020603050405020304" pitchFamily="18" charset="0"/>
            </a:endParaRPr>
          </a:p>
          <a:p>
            <a:r>
              <a:rPr lang="ru-RU" sz="2400" dirty="0" smtClean="0">
                <a:latin typeface="Times New Roman" panose="02020603050405020304" pitchFamily="18" charset="0"/>
                <a:cs typeface="Times New Roman" panose="02020603050405020304" pitchFamily="18" charset="0"/>
              </a:rPr>
              <a:t>Ул. Смольная</a:t>
            </a:r>
            <a:r>
              <a:rPr lang="ru-RU" sz="2400" dirty="0">
                <a:latin typeface="Times New Roman" panose="02020603050405020304" pitchFamily="18" charset="0"/>
                <a:cs typeface="Times New Roman" panose="02020603050405020304" pitchFamily="18" charset="0"/>
              </a:rPr>
              <a:t>, д. 24А, офис 712</a:t>
            </a:r>
            <a:r>
              <a:rPr lang="ru-RU" sz="2400" b="1" dirty="0" smtClean="0">
                <a:solidFill>
                  <a:schemeClr val="tx2">
                    <a:lumMod val="75000"/>
                  </a:schemeClr>
                </a:solidFill>
                <a:latin typeface="Times New Roman" panose="02020603050405020304" pitchFamily="18" charset="0"/>
                <a:cs typeface="Times New Roman" panose="02020603050405020304" pitchFamily="18" charset="0"/>
              </a:rPr>
              <a:t>  </a:t>
            </a:r>
          </a:p>
          <a:p>
            <a:endParaRPr lang="ru-RU" sz="2400" b="1" dirty="0" smtClean="0">
              <a:solidFill>
                <a:schemeClr val="tx2">
                  <a:lumMod val="75000"/>
                </a:schemeClr>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ru-RU" sz="2400" b="1" u="sng" dirty="0" smtClean="0">
                <a:solidFill>
                  <a:schemeClr val="tx2">
                    <a:lumMod val="75000"/>
                  </a:schemeClr>
                </a:solidFill>
                <a:latin typeface="Times New Roman" panose="02020603050405020304" pitchFamily="18" charset="0"/>
                <a:cs typeface="Times New Roman" panose="02020603050405020304" pitchFamily="18" charset="0"/>
              </a:rPr>
              <a:t>Телефон</a:t>
            </a:r>
            <a:r>
              <a:rPr lang="ru-RU"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ru-RU" sz="2400" dirty="0"/>
              <a:t> </a:t>
            </a:r>
            <a:r>
              <a:rPr lang="ru-RU" sz="2400" dirty="0">
                <a:latin typeface="Times New Roman" panose="02020603050405020304" pitchFamily="18" charset="0"/>
                <a:cs typeface="Times New Roman" panose="02020603050405020304" pitchFamily="18" charset="0"/>
              </a:rPr>
              <a:t>+7 (495) 660-34-53</a:t>
            </a:r>
            <a:r>
              <a:rPr lang="ru-RU" sz="2400" dirty="0"/>
              <a:t> </a:t>
            </a:r>
          </a:p>
          <a:p>
            <a:endParaRPr lang="ru-RU" sz="2400" b="1" u="sng" dirty="0">
              <a:solidFill>
                <a:schemeClr val="tx2">
                  <a:lumMod val="75000"/>
                </a:schemeClr>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US" sz="2400" b="1" u="sng" dirty="0" smtClean="0">
                <a:solidFill>
                  <a:schemeClr val="tx2">
                    <a:lumMod val="75000"/>
                  </a:schemeClr>
                </a:solidFill>
                <a:latin typeface="Times New Roman" panose="02020603050405020304" pitchFamily="18" charset="0"/>
                <a:cs typeface="Times New Roman" panose="02020603050405020304" pitchFamily="18" charset="0"/>
              </a:rPr>
              <a:t>Email</a:t>
            </a:r>
            <a:r>
              <a:rPr lang="ru-RU"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hlinkClick r:id="rId3"/>
              </a:rPr>
              <a:t>intellect@izentr.ru</a:t>
            </a:r>
            <a:endParaRPr lang="ru-RU" sz="24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endParaRPr lang="ru-RU" sz="2400" b="1" u="sng" dirty="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ru-RU" sz="2400" b="1" u="sng" dirty="0" smtClean="0">
                <a:solidFill>
                  <a:schemeClr val="tx2">
                    <a:lumMod val="75000"/>
                  </a:schemeClr>
                </a:solidFill>
                <a:latin typeface="Times New Roman" panose="02020603050405020304" pitchFamily="18" charset="0"/>
                <a:cs typeface="Times New Roman" panose="02020603050405020304" pitchFamily="18" charset="0"/>
              </a:rPr>
              <a:t>Сайт</a:t>
            </a:r>
            <a:r>
              <a:rPr lang="ru-RU"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en-US" sz="2400" dirty="0">
                <a:hlinkClick r:id="rId4"/>
              </a:rPr>
              <a:t>https://www.intellectcentre.ru/</a:t>
            </a:r>
            <a:endParaRPr lang="ru-RU" sz="2400" b="1" u="sng" dirty="0">
              <a:solidFill>
                <a:schemeClr val="tx2">
                  <a:lumMod val="75000"/>
                </a:schemeClr>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24128" y="764704"/>
            <a:ext cx="3208868" cy="4680520"/>
          </a:xfrm>
          <a:prstGeom prst="rect">
            <a:avLst/>
          </a:prstGeom>
        </p:spPr>
      </p:pic>
    </p:spTree>
    <p:extLst>
      <p:ext uri="{BB962C8B-B14F-4D97-AF65-F5344CB8AC3E}">
        <p14:creationId xmlns:p14="http://schemas.microsoft.com/office/powerpoint/2010/main" val="671318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767"/>
            <a:ext cx="8229600" cy="551447"/>
          </a:xfrm>
        </p:spPr>
        <p:txBody>
          <a:bodyPr>
            <a:normAutofit fontScale="90000"/>
          </a:bodyPr>
          <a:lstStyle/>
          <a:p>
            <a:r>
              <a:rPr lang="ru-RU" dirty="0" smtClean="0">
                <a:solidFill>
                  <a:schemeClr val="bg1"/>
                </a:solidFill>
              </a:rPr>
              <a:t>Практические задачи</a:t>
            </a:r>
            <a:endParaRPr lang="ru-RU" dirty="0">
              <a:solidFill>
                <a:schemeClr val="bg1"/>
              </a:solidFill>
            </a:endParaRPr>
          </a:p>
        </p:txBody>
      </p:sp>
      <p:sp>
        <p:nvSpPr>
          <p:cNvPr id="3" name="Прямоугольник 2"/>
          <p:cNvSpPr/>
          <p:nvPr/>
        </p:nvSpPr>
        <p:spPr>
          <a:xfrm>
            <a:off x="755576" y="1052736"/>
            <a:ext cx="8136904" cy="4044056"/>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ü"/>
            </a:pPr>
            <a:r>
              <a:rPr lang="ru-RU" sz="2400" dirty="0">
                <a:latin typeface="Times New Roman" panose="02020603050405020304" pitchFamily="18" charset="0"/>
                <a:ea typeface="Calibri" panose="020F0502020204030204" pitchFamily="34" charset="0"/>
                <a:cs typeface="Times New Roman" panose="02020603050405020304" pitchFamily="18" charset="0"/>
              </a:rPr>
              <a:t>распознавание </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объектов </a:t>
            </a:r>
          </a:p>
          <a:p>
            <a:pPr marL="342900" lvl="0" indent="-342900" algn="just">
              <a:lnSpc>
                <a:spcPct val="107000"/>
              </a:lnSpc>
              <a:spcAft>
                <a:spcPts val="0"/>
              </a:spcAft>
              <a:buFont typeface="Courier New" panose="02070309020205020404" pitchFamily="49" charset="0"/>
              <a:buChar char="o"/>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ü"/>
            </a:pPr>
            <a:r>
              <a:rPr lang="ru-RU" sz="2400" dirty="0">
                <a:latin typeface="Times New Roman" panose="02020603050405020304" pitchFamily="18" charset="0"/>
                <a:ea typeface="Calibri" panose="020F0502020204030204" pitchFamily="34" charset="0"/>
                <a:cs typeface="Times New Roman" panose="02020603050405020304" pitchFamily="18" charset="0"/>
              </a:rPr>
              <a:t>простейшие задачи вычислительного </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характера</a:t>
            </a:r>
          </a:p>
          <a:p>
            <a:pPr marL="342900" lvl="0" indent="-342900" algn="just">
              <a:lnSpc>
                <a:spcPct val="107000"/>
              </a:lnSpc>
              <a:spcAft>
                <a:spcPts val="0"/>
              </a:spcAft>
              <a:buFont typeface="Courier New" panose="02070309020205020404" pitchFamily="49" charset="0"/>
              <a:buChar char="o"/>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ü"/>
            </a:pPr>
            <a:r>
              <a:rPr lang="ru-RU" sz="2400" dirty="0">
                <a:latin typeface="Times New Roman" panose="02020603050405020304" pitchFamily="18" charset="0"/>
                <a:ea typeface="Calibri" panose="020F0502020204030204" pitchFamily="34" charset="0"/>
                <a:cs typeface="Times New Roman" panose="02020603050405020304" pitchFamily="18" charset="0"/>
              </a:rPr>
              <a:t>вычисление площади фигуры (или сравнение площадей фигур</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07000"/>
              </a:lnSpc>
              <a:spcAft>
                <a:spcPts val="0"/>
              </a:spcAft>
              <a:buFont typeface="Courier New" panose="02070309020205020404" pitchFamily="49" charset="0"/>
              <a:buChar char="o"/>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ü"/>
            </a:pPr>
            <a:r>
              <a:rPr lang="ru-RU" sz="2400" dirty="0">
                <a:latin typeface="Times New Roman" panose="02020603050405020304" pitchFamily="18" charset="0"/>
                <a:ea typeface="Calibri" panose="020F0502020204030204" pitchFamily="34" charset="0"/>
                <a:cs typeface="Times New Roman" panose="02020603050405020304" pitchFamily="18" charset="0"/>
              </a:rPr>
              <a:t>вычисление длины </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отрезка</a:t>
            </a:r>
          </a:p>
          <a:p>
            <a:pPr marL="342900" lvl="0" indent="-342900" algn="just">
              <a:lnSpc>
                <a:spcPct val="107000"/>
              </a:lnSpc>
              <a:spcAft>
                <a:spcPts val="0"/>
              </a:spcAft>
              <a:buFont typeface="Courier New" panose="02070309020205020404" pitchFamily="49" charset="0"/>
              <a:buChar char="o"/>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ü"/>
            </a:pPr>
            <a:r>
              <a:rPr lang="ru-RU" sz="2400" dirty="0">
                <a:latin typeface="Times New Roman" panose="02020603050405020304" pitchFamily="18" charset="0"/>
                <a:ea typeface="Calibri" panose="020F0502020204030204" pitchFamily="34" charset="0"/>
                <a:cs typeface="Times New Roman" panose="02020603050405020304" pitchFamily="18" charset="0"/>
              </a:rPr>
              <a:t>задача на оптимальный </a:t>
            </a:r>
            <a:r>
              <a:rPr lang="ru-RU" sz="2400" dirty="0" smtClean="0">
                <a:latin typeface="Times New Roman" panose="02020603050405020304" pitchFamily="18" charset="0"/>
                <a:ea typeface="Calibri" panose="020F0502020204030204" pitchFamily="34" charset="0"/>
                <a:cs typeface="Times New Roman" panose="02020603050405020304" pitchFamily="18" charset="0"/>
              </a:rPr>
              <a:t>выбор</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9422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453EAA-515F-493A-A7AE-C3F1E49F733B}"/>
              </a:ext>
            </a:extLst>
          </p:cNvPr>
          <p:cNvSpPr>
            <a:spLocks noGrp="1"/>
          </p:cNvSpPr>
          <p:nvPr>
            <p:ph type="title"/>
          </p:nvPr>
        </p:nvSpPr>
        <p:spPr>
          <a:xfrm>
            <a:off x="457200" y="0"/>
            <a:ext cx="8229600" cy="562230"/>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B469206A-F0BC-40AC-A85C-78166334B5DC}"/>
              </a:ext>
            </a:extLst>
          </p:cNvPr>
          <p:cNvSpPr>
            <a:spLocks noGrp="1"/>
          </p:cNvSpPr>
          <p:nvPr>
            <p:ph type="dt" sz="half" idx="10"/>
          </p:nvPr>
        </p:nvSpPr>
        <p:spPr/>
        <p:txBody>
          <a:bodyPr/>
          <a:lstStyle/>
          <a:p>
            <a:r>
              <a:rPr lang="ru-RU" dirty="0" smtClean="0"/>
              <a:t>01.10.2019</a:t>
            </a:r>
            <a:endParaRPr lang="ru-RU" dirty="0"/>
          </a:p>
        </p:txBody>
      </p:sp>
      <p:sp>
        <p:nvSpPr>
          <p:cNvPr id="4" name="Номер слайда 3">
            <a:extLst>
              <a:ext uri="{FF2B5EF4-FFF2-40B4-BE49-F238E27FC236}">
                <a16:creationId xmlns:a16="http://schemas.microsoft.com/office/drawing/2014/main" xmlns="" id="{FAA6195A-04D9-41EE-AF2C-0A97BFFF2200}"/>
              </a:ext>
            </a:extLst>
          </p:cNvPr>
          <p:cNvSpPr>
            <a:spLocks noGrp="1"/>
          </p:cNvSpPr>
          <p:nvPr>
            <p:ph type="sldNum" sz="quarter" idx="12"/>
          </p:nvPr>
        </p:nvSpPr>
        <p:spPr/>
        <p:txBody>
          <a:bodyPr/>
          <a:lstStyle/>
          <a:p>
            <a:fld id="{B19B0651-EE4F-4900-A07F-96A6BFA9D0F0}" type="slidenum">
              <a:rPr lang="ru-RU" smtClean="0"/>
              <a:t>5</a:t>
            </a:fld>
            <a:endParaRPr lang="ru-RU" dirty="0"/>
          </a:p>
        </p:txBody>
      </p:sp>
      <p:pic>
        <p:nvPicPr>
          <p:cNvPr id="5" name="Рисунок 4">
            <a:extLst>
              <a:ext uri="{FF2B5EF4-FFF2-40B4-BE49-F238E27FC236}">
                <a16:creationId xmlns:a16="http://schemas.microsoft.com/office/drawing/2014/main" xmlns="" id="{D6E27409-4FA4-4634-A146-46DC76611C9D}"/>
              </a:ext>
            </a:extLst>
          </p:cNvPr>
          <p:cNvPicPr/>
          <p:nvPr/>
        </p:nvPicPr>
        <p:blipFill>
          <a:blip r:embed="rId2" cstate="email">
            <a:extLst>
              <a:ext uri="{28A0092B-C50C-407E-A947-70E740481C1C}">
                <a14:useLocalDpi xmlns:a14="http://schemas.microsoft.com/office/drawing/2010/main"/>
              </a:ext>
            </a:extLst>
          </a:blip>
          <a:srcRect/>
          <a:stretch>
            <a:fillRect/>
          </a:stretch>
        </p:blipFill>
        <p:spPr bwMode="auto">
          <a:xfrm>
            <a:off x="4716016" y="668671"/>
            <a:ext cx="4338364" cy="3192377"/>
          </a:xfrm>
          <a:prstGeom prst="rect">
            <a:avLst/>
          </a:prstGeom>
          <a:noFill/>
          <a:ln>
            <a:noFill/>
          </a:ln>
        </p:spPr>
      </p:pic>
      <p:sp>
        <p:nvSpPr>
          <p:cNvPr id="6" name="Прямоугольник 5">
            <a:extLst>
              <a:ext uri="{FF2B5EF4-FFF2-40B4-BE49-F238E27FC236}">
                <a16:creationId xmlns:a16="http://schemas.microsoft.com/office/drawing/2014/main" xmlns="" id="{8ADF7EDB-704C-499C-808D-9E333CDB9DD6}"/>
              </a:ext>
            </a:extLst>
          </p:cNvPr>
          <p:cNvSpPr/>
          <p:nvPr/>
        </p:nvSpPr>
        <p:spPr>
          <a:xfrm>
            <a:off x="432384" y="4409687"/>
            <a:ext cx="8568952" cy="685059"/>
          </a:xfrm>
          <a:prstGeom prst="rect">
            <a:avLst/>
          </a:prstGeom>
        </p:spPr>
        <p:txBody>
          <a:bodyPr wrap="square">
            <a:spAutoFit/>
          </a:bodyPr>
          <a:lstStyle/>
          <a:p>
            <a:pPr lvl="0" algn="just">
              <a:lnSpc>
                <a:spcPct val="107000"/>
              </a:lnSpc>
              <a:spcAft>
                <a:spcPts val="800"/>
              </a:spcAft>
            </a:pPr>
            <a:r>
              <a:rPr lang="ru-RU" b="1" dirty="0" smtClean="0">
                <a:latin typeface="Times New Roman" panose="02020603050405020304" pitchFamily="18" charset="0"/>
                <a:ea typeface="Calibri" panose="020F0502020204030204" pitchFamily="34" charset="0"/>
                <a:cs typeface="Times New Roman" panose="02020603050405020304" pitchFamily="18" charset="0"/>
              </a:rPr>
              <a:t>1. </a:t>
            </a:r>
            <a:r>
              <a:rPr lang="ru-RU" dirty="0" smtClean="0">
                <a:latin typeface="Times New Roman" panose="02020603050405020304" pitchFamily="18" charset="0"/>
                <a:ea typeface="Calibri" panose="020F0502020204030204" pitchFamily="34" charset="0"/>
                <a:cs typeface="Times New Roman" panose="02020603050405020304" pitchFamily="18" charset="0"/>
              </a:rPr>
              <a:t>Для </a:t>
            </a:r>
            <a:r>
              <a:rPr lang="ru-RU" dirty="0">
                <a:latin typeface="Times New Roman" panose="02020603050405020304" pitchFamily="18" charset="0"/>
                <a:ea typeface="Calibri" panose="020F0502020204030204" pitchFamily="34" charset="0"/>
                <a:cs typeface="Times New Roman" panose="02020603050405020304" pitchFamily="18" charset="0"/>
              </a:rPr>
              <a:t>объектов, указанных в таблице, определите, какими цифрами они обозначены на плане. Заполните таблицу, в бланк перенесите последовательность четырёх цифр.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Таблица 6">
            <a:extLst>
              <a:ext uri="{FF2B5EF4-FFF2-40B4-BE49-F238E27FC236}">
                <a16:creationId xmlns:a16="http://schemas.microsoft.com/office/drawing/2014/main" xmlns="" id="{365B544E-CB21-4865-A9AA-BD7E50A896E7}"/>
              </a:ext>
            </a:extLst>
          </p:cNvPr>
          <p:cNvGraphicFramePr>
            <a:graphicFrameLocks noGrp="1"/>
          </p:cNvGraphicFramePr>
          <p:nvPr>
            <p:extLst>
              <p:ext uri="{D42A27DB-BD31-4B8C-83A1-F6EECF244321}">
                <p14:modId xmlns:p14="http://schemas.microsoft.com/office/powerpoint/2010/main" val="599143082"/>
              </p:ext>
            </p:extLst>
          </p:nvPr>
        </p:nvGraphicFramePr>
        <p:xfrm>
          <a:off x="1029010" y="5182946"/>
          <a:ext cx="6817263" cy="944804"/>
        </p:xfrm>
        <a:graphic>
          <a:graphicData uri="http://schemas.openxmlformats.org/drawingml/2006/table">
            <a:tbl>
              <a:tblPr firstRow="1" firstCol="1" bandRow="1">
                <a:tableStyleId>{5C22544A-7EE6-4342-B048-85BDC9FD1C3A}</a:tableStyleId>
              </a:tblPr>
              <a:tblGrid>
                <a:gridCol w="1455629">
                  <a:extLst>
                    <a:ext uri="{9D8B030D-6E8A-4147-A177-3AD203B41FA5}">
                      <a16:colId xmlns:a16="http://schemas.microsoft.com/office/drawing/2014/main" xmlns="" val="2040826917"/>
                    </a:ext>
                  </a:extLst>
                </a:gridCol>
                <a:gridCol w="1307403">
                  <a:extLst>
                    <a:ext uri="{9D8B030D-6E8A-4147-A177-3AD203B41FA5}">
                      <a16:colId xmlns:a16="http://schemas.microsoft.com/office/drawing/2014/main" xmlns="" val="632034500"/>
                    </a:ext>
                  </a:extLst>
                </a:gridCol>
                <a:gridCol w="1199562">
                  <a:extLst>
                    <a:ext uri="{9D8B030D-6E8A-4147-A177-3AD203B41FA5}">
                      <a16:colId xmlns:a16="http://schemas.microsoft.com/office/drawing/2014/main" xmlns="" val="3482396590"/>
                    </a:ext>
                  </a:extLst>
                </a:gridCol>
                <a:gridCol w="1423231">
                  <a:extLst>
                    <a:ext uri="{9D8B030D-6E8A-4147-A177-3AD203B41FA5}">
                      <a16:colId xmlns:a16="http://schemas.microsoft.com/office/drawing/2014/main" xmlns="" val="1804233374"/>
                    </a:ext>
                  </a:extLst>
                </a:gridCol>
                <a:gridCol w="1431438">
                  <a:extLst>
                    <a:ext uri="{9D8B030D-6E8A-4147-A177-3AD203B41FA5}">
                      <a16:colId xmlns:a16="http://schemas.microsoft.com/office/drawing/2014/main" xmlns="" val="3429538774"/>
                    </a:ext>
                  </a:extLst>
                </a:gridCol>
              </a:tblGrid>
              <a:tr h="634498">
                <a:tc>
                  <a:txBody>
                    <a:bodyPr/>
                    <a:lstStyle/>
                    <a:p>
                      <a:pPr marL="457200" algn="just">
                        <a:lnSpc>
                          <a:spcPct val="107000"/>
                        </a:lnSpc>
                        <a:spcAft>
                          <a:spcPts val="0"/>
                        </a:spcAft>
                      </a:pPr>
                      <a:r>
                        <a:rPr lang="ru-RU" sz="1400" dirty="0">
                          <a:effectLst/>
                        </a:rPr>
                        <a:t>Объекты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жилой дом</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гараж</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бассейн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клумбы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5645225"/>
                  </a:ext>
                </a:extLst>
              </a:tr>
              <a:tr h="310306">
                <a:tc>
                  <a:txBody>
                    <a:bodyPr/>
                    <a:lstStyle/>
                    <a:p>
                      <a:pPr marL="457200" algn="just">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63818266"/>
                  </a:ext>
                </a:extLst>
              </a:tr>
            </a:tbl>
          </a:graphicData>
        </a:graphic>
      </p:graphicFrame>
      <p:sp>
        <p:nvSpPr>
          <p:cNvPr id="8" name="Rectangle 1">
            <a:extLst>
              <a:ext uri="{FF2B5EF4-FFF2-40B4-BE49-F238E27FC236}">
                <a16:creationId xmlns:a16="http://schemas.microsoft.com/office/drawing/2014/main" xmlns="" id="{2DAEFC49-5AB2-44FE-ACF7-FE7119CA69EB}"/>
              </a:ext>
            </a:extLst>
          </p:cNvPr>
          <p:cNvSpPr>
            <a:spLocks noChangeArrowheads="1"/>
          </p:cNvSpPr>
          <p:nvPr/>
        </p:nvSpPr>
        <p:spPr bwMode="auto">
          <a:xfrm>
            <a:off x="1355137" y="565534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1" name="Прямоугольник 10"/>
          <p:cNvSpPr/>
          <p:nvPr/>
        </p:nvSpPr>
        <p:spPr>
          <a:xfrm>
            <a:off x="814198" y="720792"/>
            <a:ext cx="3888432"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входе на участок напротив ворот находится гараж, а за гаражом – жилой дом. Площадь, занятая гаражом, равна 48 кв. м. Слева от ворот находится большой газон, отмеченный на плане цифрой 5. На газоне имеются круглый бассейн, беседка и две ромбовидные клумбы. Беседка отмечена на плане цифрой 4. При въезде на участок имеется площадка, вымощенная тротуарной плиткой размером </a:t>
            </a:r>
            <a:r>
              <a:rPr lang="ru-RU" dirty="0" smtClean="0">
                <a:latin typeface="Times New Roman" panose="02020603050405020304" pitchFamily="18" charset="0"/>
                <a:cs typeface="Times New Roman" panose="02020603050405020304" pitchFamily="18" charset="0"/>
              </a:rPr>
              <a:t>0,2 м х 0,1 м  </a:t>
            </a:r>
            <a:r>
              <a:rPr lang="ru-RU" dirty="0">
                <a:latin typeface="Times New Roman" panose="02020603050405020304" pitchFamily="18" charset="0"/>
                <a:cs typeface="Times New Roman" panose="02020603050405020304" pitchFamily="18" charset="0"/>
              </a:rPr>
              <a:t>и обозначенная на плане цифрой 7.</a:t>
            </a:r>
          </a:p>
        </p:txBody>
      </p:sp>
      <p:graphicFrame>
        <p:nvGraphicFramePr>
          <p:cNvPr id="9" name="Таблица 8"/>
          <p:cNvGraphicFramePr>
            <a:graphicFrameLocks noGrp="1"/>
          </p:cNvGraphicFramePr>
          <p:nvPr>
            <p:extLst>
              <p:ext uri="{D42A27DB-BD31-4B8C-83A1-F6EECF244321}">
                <p14:modId xmlns:p14="http://schemas.microsoft.com/office/powerpoint/2010/main" val="889400799"/>
              </p:ext>
            </p:extLst>
          </p:nvPr>
        </p:nvGraphicFramePr>
        <p:xfrm>
          <a:off x="1029009" y="5175345"/>
          <a:ext cx="6817263" cy="944804"/>
        </p:xfrm>
        <a:graphic>
          <a:graphicData uri="http://schemas.openxmlformats.org/drawingml/2006/table">
            <a:tbl>
              <a:tblPr firstRow="1" firstCol="1" bandRow="1">
                <a:tableStyleId>{5C22544A-7EE6-4342-B048-85BDC9FD1C3A}</a:tableStyleId>
              </a:tblPr>
              <a:tblGrid>
                <a:gridCol w="1455629">
                  <a:extLst>
                    <a:ext uri="{9D8B030D-6E8A-4147-A177-3AD203B41FA5}">
                      <a16:colId xmlns:a16="http://schemas.microsoft.com/office/drawing/2014/main" xmlns="" val="3302293565"/>
                    </a:ext>
                  </a:extLst>
                </a:gridCol>
                <a:gridCol w="1307403">
                  <a:extLst>
                    <a:ext uri="{9D8B030D-6E8A-4147-A177-3AD203B41FA5}">
                      <a16:colId xmlns:a16="http://schemas.microsoft.com/office/drawing/2014/main" xmlns="" val="4074929415"/>
                    </a:ext>
                  </a:extLst>
                </a:gridCol>
                <a:gridCol w="1199562">
                  <a:extLst>
                    <a:ext uri="{9D8B030D-6E8A-4147-A177-3AD203B41FA5}">
                      <a16:colId xmlns:a16="http://schemas.microsoft.com/office/drawing/2014/main" xmlns="" val="4122174891"/>
                    </a:ext>
                  </a:extLst>
                </a:gridCol>
                <a:gridCol w="1423231">
                  <a:extLst>
                    <a:ext uri="{9D8B030D-6E8A-4147-A177-3AD203B41FA5}">
                      <a16:colId xmlns:a16="http://schemas.microsoft.com/office/drawing/2014/main" xmlns="" val="3909820348"/>
                    </a:ext>
                  </a:extLst>
                </a:gridCol>
                <a:gridCol w="1431438">
                  <a:extLst>
                    <a:ext uri="{9D8B030D-6E8A-4147-A177-3AD203B41FA5}">
                      <a16:colId xmlns:a16="http://schemas.microsoft.com/office/drawing/2014/main" xmlns="" val="615790259"/>
                    </a:ext>
                  </a:extLst>
                </a:gridCol>
              </a:tblGrid>
              <a:tr h="634498">
                <a:tc>
                  <a:txBody>
                    <a:bodyPr/>
                    <a:lstStyle/>
                    <a:p>
                      <a:pPr marL="457200" algn="just">
                        <a:lnSpc>
                          <a:spcPct val="107000"/>
                        </a:lnSpc>
                        <a:spcAft>
                          <a:spcPts val="0"/>
                        </a:spcAft>
                      </a:pPr>
                      <a:r>
                        <a:rPr lang="ru-RU" sz="1400" dirty="0">
                          <a:effectLst/>
                        </a:rPr>
                        <a:t>Объекты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жилой дом</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гараж</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бассейн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клумбы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83067879"/>
                  </a:ext>
                </a:extLst>
              </a:tr>
              <a:tr h="310306">
                <a:tc>
                  <a:txBody>
                    <a:bodyPr/>
                    <a:lstStyle/>
                    <a:p>
                      <a:pPr marL="457200" algn="just">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1 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2 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3 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6 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3212260"/>
                  </a:ext>
                </a:extLst>
              </a:tr>
            </a:tbl>
          </a:graphicData>
        </a:graphic>
      </p:graphicFrame>
    </p:spTree>
    <p:extLst>
      <p:ext uri="{BB962C8B-B14F-4D97-AF65-F5344CB8AC3E}">
        <p14:creationId xmlns:p14="http://schemas.microsoft.com/office/powerpoint/2010/main" val="3932541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453EAA-515F-493A-A7AE-C3F1E49F733B}"/>
              </a:ext>
            </a:extLst>
          </p:cNvPr>
          <p:cNvSpPr>
            <a:spLocks noGrp="1"/>
          </p:cNvSpPr>
          <p:nvPr>
            <p:ph type="title"/>
          </p:nvPr>
        </p:nvSpPr>
        <p:spPr>
          <a:xfrm>
            <a:off x="457200" y="0"/>
            <a:ext cx="8229600" cy="562230"/>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B469206A-F0BC-40AC-A85C-78166334B5DC}"/>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FAA6195A-04D9-41EE-AF2C-0A97BFFF2200}"/>
              </a:ext>
            </a:extLst>
          </p:cNvPr>
          <p:cNvSpPr>
            <a:spLocks noGrp="1"/>
          </p:cNvSpPr>
          <p:nvPr>
            <p:ph type="sldNum" sz="quarter" idx="12"/>
          </p:nvPr>
        </p:nvSpPr>
        <p:spPr/>
        <p:txBody>
          <a:bodyPr/>
          <a:lstStyle/>
          <a:p>
            <a:fld id="{B19B0651-EE4F-4900-A07F-96A6BFA9D0F0}" type="slidenum">
              <a:rPr lang="ru-RU" smtClean="0"/>
              <a:t>6</a:t>
            </a:fld>
            <a:endParaRPr lang="ru-RU"/>
          </a:p>
        </p:txBody>
      </p:sp>
      <p:pic>
        <p:nvPicPr>
          <p:cNvPr id="5" name="Рисунок 4">
            <a:extLst>
              <a:ext uri="{FF2B5EF4-FFF2-40B4-BE49-F238E27FC236}">
                <a16:creationId xmlns:a16="http://schemas.microsoft.com/office/drawing/2014/main" xmlns="" id="{D6E27409-4FA4-4634-A146-46DC76611C9D}"/>
              </a:ext>
            </a:extLst>
          </p:cNvPr>
          <p:cNvPicPr/>
          <p:nvPr/>
        </p:nvPicPr>
        <p:blipFill>
          <a:blip r:embed="rId2" cstate="email">
            <a:extLst>
              <a:ext uri="{28A0092B-C50C-407E-A947-70E740481C1C}">
                <a14:useLocalDpi xmlns:a14="http://schemas.microsoft.com/office/drawing/2010/main"/>
              </a:ext>
            </a:extLst>
          </a:blip>
          <a:srcRect/>
          <a:stretch>
            <a:fillRect/>
          </a:stretch>
        </p:blipFill>
        <p:spPr bwMode="auto">
          <a:xfrm>
            <a:off x="827584" y="2636912"/>
            <a:ext cx="5634508" cy="3672408"/>
          </a:xfrm>
          <a:prstGeom prst="rect">
            <a:avLst/>
          </a:prstGeom>
          <a:noFill/>
          <a:ln>
            <a:noFill/>
          </a:ln>
        </p:spPr>
      </p:pic>
      <p:sp>
        <p:nvSpPr>
          <p:cNvPr id="6" name="Прямоугольник 5">
            <a:extLst>
              <a:ext uri="{FF2B5EF4-FFF2-40B4-BE49-F238E27FC236}">
                <a16:creationId xmlns:a16="http://schemas.microsoft.com/office/drawing/2014/main" xmlns="" id="{8ADF7EDB-704C-499C-808D-9E333CDB9DD6}"/>
              </a:ext>
            </a:extLst>
          </p:cNvPr>
          <p:cNvSpPr/>
          <p:nvPr/>
        </p:nvSpPr>
        <p:spPr>
          <a:xfrm>
            <a:off x="400050" y="661836"/>
            <a:ext cx="8023920" cy="685059"/>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2. </a:t>
            </a:r>
            <a:r>
              <a:rPr lang="ru-RU" dirty="0" smtClean="0">
                <a:latin typeface="Times New Roman" panose="02020603050405020304" pitchFamily="18" charset="0"/>
                <a:cs typeface="Times New Roman" panose="02020603050405020304" pitchFamily="18" charset="0"/>
              </a:rPr>
              <a:t>Найдите </a:t>
            </a:r>
            <a:r>
              <a:rPr lang="ru-RU" dirty="0">
                <a:latin typeface="Times New Roman" panose="02020603050405020304" pitchFamily="18" charset="0"/>
                <a:cs typeface="Times New Roman" panose="02020603050405020304" pitchFamily="18" charset="0"/>
              </a:rPr>
              <a:t>площадь, которую занимает одна клумба. Ответ дайте в квадратных метрах. </a:t>
            </a:r>
          </a:p>
        </p:txBody>
      </p:sp>
      <p:graphicFrame>
        <p:nvGraphicFramePr>
          <p:cNvPr id="7" name="Таблица 6">
            <a:extLst>
              <a:ext uri="{FF2B5EF4-FFF2-40B4-BE49-F238E27FC236}">
                <a16:creationId xmlns:a16="http://schemas.microsoft.com/office/drawing/2014/main" xmlns="" id="{365B544E-CB21-4865-A9AA-BD7E50A896E7}"/>
              </a:ext>
            </a:extLst>
          </p:cNvPr>
          <p:cNvGraphicFramePr>
            <a:graphicFrameLocks noGrp="1"/>
          </p:cNvGraphicFramePr>
          <p:nvPr>
            <p:extLst>
              <p:ext uri="{D42A27DB-BD31-4B8C-83A1-F6EECF244321}">
                <p14:modId xmlns:p14="http://schemas.microsoft.com/office/powerpoint/2010/main" val="2051133209"/>
              </p:ext>
            </p:extLst>
          </p:nvPr>
        </p:nvGraphicFramePr>
        <p:xfrm>
          <a:off x="827584" y="1346895"/>
          <a:ext cx="6817263" cy="1069281"/>
        </p:xfrm>
        <a:graphic>
          <a:graphicData uri="http://schemas.openxmlformats.org/drawingml/2006/table">
            <a:tbl>
              <a:tblPr firstRow="1" firstCol="1" bandRow="1">
                <a:tableStyleId>{5C22544A-7EE6-4342-B048-85BDC9FD1C3A}</a:tableStyleId>
              </a:tblPr>
              <a:tblGrid>
                <a:gridCol w="1455629">
                  <a:extLst>
                    <a:ext uri="{9D8B030D-6E8A-4147-A177-3AD203B41FA5}">
                      <a16:colId xmlns:a16="http://schemas.microsoft.com/office/drawing/2014/main" xmlns="" val="2040826917"/>
                    </a:ext>
                  </a:extLst>
                </a:gridCol>
                <a:gridCol w="1307403">
                  <a:extLst>
                    <a:ext uri="{9D8B030D-6E8A-4147-A177-3AD203B41FA5}">
                      <a16:colId xmlns:a16="http://schemas.microsoft.com/office/drawing/2014/main" xmlns="" val="632034500"/>
                    </a:ext>
                  </a:extLst>
                </a:gridCol>
                <a:gridCol w="1199562">
                  <a:extLst>
                    <a:ext uri="{9D8B030D-6E8A-4147-A177-3AD203B41FA5}">
                      <a16:colId xmlns:a16="http://schemas.microsoft.com/office/drawing/2014/main" xmlns="" val="3482396590"/>
                    </a:ext>
                  </a:extLst>
                </a:gridCol>
                <a:gridCol w="1423231">
                  <a:extLst>
                    <a:ext uri="{9D8B030D-6E8A-4147-A177-3AD203B41FA5}">
                      <a16:colId xmlns:a16="http://schemas.microsoft.com/office/drawing/2014/main" xmlns="" val="1804233374"/>
                    </a:ext>
                  </a:extLst>
                </a:gridCol>
                <a:gridCol w="1431438">
                  <a:extLst>
                    <a:ext uri="{9D8B030D-6E8A-4147-A177-3AD203B41FA5}">
                      <a16:colId xmlns:a16="http://schemas.microsoft.com/office/drawing/2014/main" xmlns="" val="3429538774"/>
                    </a:ext>
                  </a:extLst>
                </a:gridCol>
              </a:tblGrid>
              <a:tr h="718092">
                <a:tc>
                  <a:txBody>
                    <a:bodyPr/>
                    <a:lstStyle/>
                    <a:p>
                      <a:pPr marL="457200" algn="just">
                        <a:lnSpc>
                          <a:spcPct val="107000"/>
                        </a:lnSpc>
                        <a:spcAft>
                          <a:spcPts val="0"/>
                        </a:spcAft>
                      </a:pPr>
                      <a:r>
                        <a:rPr lang="ru-RU" sz="1400" dirty="0">
                          <a:effectLst/>
                        </a:rPr>
                        <a:t>Объекты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жилой дом</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гараж</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бассейн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клумбы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5645225"/>
                  </a:ext>
                </a:extLst>
              </a:tr>
              <a:tr h="351189">
                <a:tc>
                  <a:txBody>
                    <a:bodyPr/>
                    <a:lstStyle/>
                    <a:p>
                      <a:pPr marL="457200" algn="just">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1 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2 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3 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6 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63818266"/>
                  </a:ext>
                </a:extLst>
              </a:tr>
            </a:tbl>
          </a:graphicData>
        </a:graphic>
      </p:graphicFrame>
      <p:sp>
        <p:nvSpPr>
          <p:cNvPr id="8" name="Rectangle 1">
            <a:extLst>
              <a:ext uri="{FF2B5EF4-FFF2-40B4-BE49-F238E27FC236}">
                <a16:creationId xmlns:a16="http://schemas.microsoft.com/office/drawing/2014/main" xmlns="" id="{2DAEFC49-5AB2-44FE-ACF7-FE7119CA69EB}"/>
              </a:ext>
            </a:extLst>
          </p:cNvPr>
          <p:cNvSpPr>
            <a:spLocks noChangeArrowheads="1"/>
          </p:cNvSpPr>
          <p:nvPr/>
        </p:nvSpPr>
        <p:spPr bwMode="auto">
          <a:xfrm>
            <a:off x="1355137" y="565534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0" name="Прямоугольник 9"/>
          <p:cNvSpPr/>
          <p:nvPr/>
        </p:nvSpPr>
        <p:spPr>
          <a:xfrm>
            <a:off x="6804248" y="5625061"/>
            <a:ext cx="1209446" cy="374077"/>
          </a:xfrm>
          <a:prstGeom prst="rect">
            <a:avLst/>
          </a:prstGeom>
        </p:spPr>
        <p:txBody>
          <a:bodyPr wrap="square">
            <a:spAutoFit/>
          </a:bodyPr>
          <a:lstStyle/>
          <a:p>
            <a:pPr>
              <a:lnSpc>
                <a:spcPct val="107000"/>
              </a:lnSpc>
              <a:spcAft>
                <a:spcPts val="800"/>
              </a:spcAft>
            </a:pPr>
            <a:r>
              <a:rPr lang="ru-RU" i="1" u="sng" dirty="0">
                <a:latin typeface="Times New Roman" panose="02020603050405020304" pitchFamily="18" charset="0"/>
                <a:ea typeface="Calibri" panose="020F0502020204030204" pitchFamily="34" charset="0"/>
                <a:cs typeface="Times New Roman" panose="02020603050405020304" pitchFamily="18" charset="0"/>
              </a:rPr>
              <a:t>Ответ</a:t>
            </a:r>
            <a:r>
              <a:rPr lang="ru-RU" i="1" u="sng" dirty="0" smtClean="0">
                <a:latin typeface="Times New Roman" panose="02020603050405020304" pitchFamily="18" charset="0"/>
                <a:ea typeface="Calibri" panose="020F0502020204030204" pitchFamily="34" charset="0"/>
                <a:cs typeface="Times New Roman" panose="02020603050405020304" pitchFamily="18" charset="0"/>
              </a:rPr>
              <a:t>: 4</a:t>
            </a:r>
            <a:r>
              <a:rPr lang="ru-RU" dirty="0" smtClean="0">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1204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453EAA-515F-493A-A7AE-C3F1E49F733B}"/>
              </a:ext>
            </a:extLst>
          </p:cNvPr>
          <p:cNvSpPr>
            <a:spLocks noGrp="1"/>
          </p:cNvSpPr>
          <p:nvPr>
            <p:ph type="title"/>
          </p:nvPr>
        </p:nvSpPr>
        <p:spPr>
          <a:xfrm>
            <a:off x="457200" y="0"/>
            <a:ext cx="8229600" cy="496255"/>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B469206A-F0BC-40AC-A85C-78166334B5DC}"/>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FAA6195A-04D9-41EE-AF2C-0A97BFFF2200}"/>
              </a:ext>
            </a:extLst>
          </p:cNvPr>
          <p:cNvSpPr>
            <a:spLocks noGrp="1"/>
          </p:cNvSpPr>
          <p:nvPr>
            <p:ph type="sldNum" sz="quarter" idx="12"/>
          </p:nvPr>
        </p:nvSpPr>
        <p:spPr/>
        <p:txBody>
          <a:bodyPr/>
          <a:lstStyle/>
          <a:p>
            <a:fld id="{B19B0651-EE4F-4900-A07F-96A6BFA9D0F0}" type="slidenum">
              <a:rPr lang="ru-RU" smtClean="0"/>
              <a:t>7</a:t>
            </a:fld>
            <a:endParaRPr lang="ru-RU"/>
          </a:p>
        </p:txBody>
      </p:sp>
      <p:pic>
        <p:nvPicPr>
          <p:cNvPr id="5" name="Рисунок 4">
            <a:extLst>
              <a:ext uri="{FF2B5EF4-FFF2-40B4-BE49-F238E27FC236}">
                <a16:creationId xmlns:a16="http://schemas.microsoft.com/office/drawing/2014/main" xmlns="" id="{D6E27409-4FA4-4634-A146-46DC76611C9D}"/>
              </a:ext>
            </a:extLst>
          </p:cNvPr>
          <p:cNvPicPr/>
          <p:nvPr/>
        </p:nvPicPr>
        <p:blipFill>
          <a:blip r:embed="rId2" cstate="email">
            <a:extLst>
              <a:ext uri="{28A0092B-C50C-407E-A947-70E740481C1C}">
                <a14:useLocalDpi xmlns:a14="http://schemas.microsoft.com/office/drawing/2010/main"/>
              </a:ext>
            </a:extLst>
          </a:blip>
          <a:srcRect/>
          <a:stretch>
            <a:fillRect/>
          </a:stretch>
        </p:blipFill>
        <p:spPr bwMode="auto">
          <a:xfrm>
            <a:off x="353830" y="2334509"/>
            <a:ext cx="5634508" cy="3800877"/>
          </a:xfrm>
          <a:prstGeom prst="rect">
            <a:avLst/>
          </a:prstGeom>
          <a:noFill/>
          <a:ln>
            <a:noFill/>
          </a:ln>
        </p:spPr>
      </p:pic>
      <p:sp>
        <p:nvSpPr>
          <p:cNvPr id="6" name="Прямоугольник 5">
            <a:extLst>
              <a:ext uri="{FF2B5EF4-FFF2-40B4-BE49-F238E27FC236}">
                <a16:creationId xmlns:a16="http://schemas.microsoft.com/office/drawing/2014/main" xmlns="" id="{8ADF7EDB-704C-499C-808D-9E333CDB9DD6}"/>
              </a:ext>
            </a:extLst>
          </p:cNvPr>
          <p:cNvSpPr/>
          <p:nvPr/>
        </p:nvSpPr>
        <p:spPr>
          <a:xfrm>
            <a:off x="117848" y="519558"/>
            <a:ext cx="8568952" cy="685059"/>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3. </a:t>
            </a:r>
            <a:r>
              <a:rPr lang="ru-RU" dirty="0" smtClean="0">
                <a:latin typeface="Times New Roman" panose="02020603050405020304" pitchFamily="18" charset="0"/>
                <a:cs typeface="Times New Roman" panose="02020603050405020304" pitchFamily="18" charset="0"/>
              </a:rPr>
              <a:t>Тротуарная </a:t>
            </a:r>
            <a:r>
              <a:rPr lang="ru-RU" dirty="0">
                <a:latin typeface="Times New Roman" panose="02020603050405020304" pitchFamily="18" charset="0"/>
                <a:cs typeface="Times New Roman" panose="02020603050405020304" pitchFamily="18" charset="0"/>
              </a:rPr>
              <a:t>плитка продаётся в упаковках по 45 штук. Сколько упаковок плитки понадобилось, чтобы выложить площадку перед гаражом</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graphicFrame>
        <p:nvGraphicFramePr>
          <p:cNvPr id="7" name="Таблица 6">
            <a:extLst>
              <a:ext uri="{FF2B5EF4-FFF2-40B4-BE49-F238E27FC236}">
                <a16:creationId xmlns:a16="http://schemas.microsoft.com/office/drawing/2014/main" xmlns="" id="{365B544E-CB21-4865-A9AA-BD7E50A896E7}"/>
              </a:ext>
            </a:extLst>
          </p:cNvPr>
          <p:cNvGraphicFramePr>
            <a:graphicFrameLocks noGrp="1"/>
          </p:cNvGraphicFramePr>
          <p:nvPr>
            <p:extLst>
              <p:ext uri="{D42A27DB-BD31-4B8C-83A1-F6EECF244321}">
                <p14:modId xmlns:p14="http://schemas.microsoft.com/office/powerpoint/2010/main" val="321183053"/>
              </p:ext>
            </p:extLst>
          </p:nvPr>
        </p:nvGraphicFramePr>
        <p:xfrm>
          <a:off x="233264" y="1226804"/>
          <a:ext cx="6817263" cy="988916"/>
        </p:xfrm>
        <a:graphic>
          <a:graphicData uri="http://schemas.openxmlformats.org/drawingml/2006/table">
            <a:tbl>
              <a:tblPr firstRow="1" firstCol="1" bandRow="1">
                <a:tableStyleId>{5C22544A-7EE6-4342-B048-85BDC9FD1C3A}</a:tableStyleId>
              </a:tblPr>
              <a:tblGrid>
                <a:gridCol w="1455629">
                  <a:extLst>
                    <a:ext uri="{9D8B030D-6E8A-4147-A177-3AD203B41FA5}">
                      <a16:colId xmlns:a16="http://schemas.microsoft.com/office/drawing/2014/main" xmlns="" val="2040826917"/>
                    </a:ext>
                  </a:extLst>
                </a:gridCol>
                <a:gridCol w="1307403">
                  <a:extLst>
                    <a:ext uri="{9D8B030D-6E8A-4147-A177-3AD203B41FA5}">
                      <a16:colId xmlns:a16="http://schemas.microsoft.com/office/drawing/2014/main" xmlns="" val="632034500"/>
                    </a:ext>
                  </a:extLst>
                </a:gridCol>
                <a:gridCol w="1199562">
                  <a:extLst>
                    <a:ext uri="{9D8B030D-6E8A-4147-A177-3AD203B41FA5}">
                      <a16:colId xmlns:a16="http://schemas.microsoft.com/office/drawing/2014/main" xmlns="" val="3482396590"/>
                    </a:ext>
                  </a:extLst>
                </a:gridCol>
                <a:gridCol w="1423231">
                  <a:extLst>
                    <a:ext uri="{9D8B030D-6E8A-4147-A177-3AD203B41FA5}">
                      <a16:colId xmlns:a16="http://schemas.microsoft.com/office/drawing/2014/main" xmlns="" val="1804233374"/>
                    </a:ext>
                  </a:extLst>
                </a:gridCol>
                <a:gridCol w="1431438">
                  <a:extLst>
                    <a:ext uri="{9D8B030D-6E8A-4147-A177-3AD203B41FA5}">
                      <a16:colId xmlns:a16="http://schemas.microsoft.com/office/drawing/2014/main" xmlns="" val="3429538774"/>
                    </a:ext>
                  </a:extLst>
                </a:gridCol>
              </a:tblGrid>
              <a:tr h="646815">
                <a:tc>
                  <a:txBody>
                    <a:bodyPr/>
                    <a:lstStyle/>
                    <a:p>
                      <a:pPr marL="457200" algn="just">
                        <a:lnSpc>
                          <a:spcPct val="107000"/>
                        </a:lnSpc>
                        <a:spcAft>
                          <a:spcPts val="0"/>
                        </a:spcAft>
                      </a:pPr>
                      <a:r>
                        <a:rPr lang="ru-RU" sz="1400" dirty="0">
                          <a:effectLst/>
                        </a:rPr>
                        <a:t>Объекты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жилой дом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гараж</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бассейн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dirty="0">
                          <a:effectLst/>
                        </a:rPr>
                        <a:t>клумбы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5645225"/>
                  </a:ext>
                </a:extLst>
              </a:tr>
              <a:tr h="342101">
                <a:tc>
                  <a:txBody>
                    <a:bodyPr/>
                    <a:lstStyle/>
                    <a:p>
                      <a:pPr marL="457200" algn="just">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1</a:t>
                      </a: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2</a:t>
                      </a: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3</a:t>
                      </a: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6</a:t>
                      </a:r>
                      <a:r>
                        <a:rPr lang="ru-RU" sz="14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63818266"/>
                  </a:ext>
                </a:extLst>
              </a:tr>
            </a:tbl>
          </a:graphicData>
        </a:graphic>
      </p:graphicFrame>
      <p:sp>
        <p:nvSpPr>
          <p:cNvPr id="8" name="Rectangle 1">
            <a:extLst>
              <a:ext uri="{FF2B5EF4-FFF2-40B4-BE49-F238E27FC236}">
                <a16:creationId xmlns:a16="http://schemas.microsoft.com/office/drawing/2014/main" xmlns="" id="{2DAEFC49-5AB2-44FE-ACF7-FE7119CA69EB}"/>
              </a:ext>
            </a:extLst>
          </p:cNvPr>
          <p:cNvSpPr>
            <a:spLocks noChangeArrowheads="1"/>
          </p:cNvSpPr>
          <p:nvPr/>
        </p:nvSpPr>
        <p:spPr bwMode="auto">
          <a:xfrm>
            <a:off x="1316326" y="565588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10" name="Прямоугольник 9"/>
          <p:cNvSpPr/>
          <p:nvPr/>
        </p:nvSpPr>
        <p:spPr>
          <a:xfrm>
            <a:off x="6516216" y="5461539"/>
            <a:ext cx="1440160" cy="388696"/>
          </a:xfrm>
          <a:prstGeom prst="rect">
            <a:avLst/>
          </a:prstGeom>
        </p:spPr>
        <p:txBody>
          <a:bodyPr wrap="square">
            <a:spAutoFit/>
          </a:bodyPr>
          <a:lstStyle/>
          <a:p>
            <a:pPr lvl="0">
              <a:lnSpc>
                <a:spcPct val="107000"/>
              </a:lnSpc>
              <a:spcAft>
                <a:spcPts val="800"/>
              </a:spcAft>
            </a:pPr>
            <a:r>
              <a:rPr lang="ru-RU" i="1" u="sng"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Ответ</a:t>
            </a:r>
            <a:r>
              <a:rPr lang="ru-RU" i="1" u="sng"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54  </a:t>
            </a:r>
            <a:r>
              <a:rPr lang="ru-RU"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166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453EAA-515F-493A-A7AE-C3F1E49F733B}"/>
              </a:ext>
            </a:extLst>
          </p:cNvPr>
          <p:cNvSpPr>
            <a:spLocks noGrp="1"/>
          </p:cNvSpPr>
          <p:nvPr>
            <p:ph type="title"/>
          </p:nvPr>
        </p:nvSpPr>
        <p:spPr>
          <a:xfrm>
            <a:off x="457200" y="0"/>
            <a:ext cx="8229600" cy="562230"/>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B469206A-F0BC-40AC-A85C-78166334B5DC}"/>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FAA6195A-04D9-41EE-AF2C-0A97BFFF2200}"/>
              </a:ext>
            </a:extLst>
          </p:cNvPr>
          <p:cNvSpPr>
            <a:spLocks noGrp="1"/>
          </p:cNvSpPr>
          <p:nvPr>
            <p:ph type="sldNum" sz="quarter" idx="12"/>
          </p:nvPr>
        </p:nvSpPr>
        <p:spPr/>
        <p:txBody>
          <a:bodyPr/>
          <a:lstStyle/>
          <a:p>
            <a:fld id="{B19B0651-EE4F-4900-A07F-96A6BFA9D0F0}" type="slidenum">
              <a:rPr lang="ru-RU" smtClean="0"/>
              <a:t>8</a:t>
            </a:fld>
            <a:endParaRPr lang="ru-RU"/>
          </a:p>
        </p:txBody>
      </p:sp>
      <p:pic>
        <p:nvPicPr>
          <p:cNvPr id="5" name="Рисунок 4">
            <a:extLst>
              <a:ext uri="{FF2B5EF4-FFF2-40B4-BE49-F238E27FC236}">
                <a16:creationId xmlns:a16="http://schemas.microsoft.com/office/drawing/2014/main" xmlns="" id="{D6E27409-4FA4-4634-A146-46DC76611C9D}"/>
              </a:ext>
            </a:extLst>
          </p:cNvPr>
          <p:cNvPicPr/>
          <p:nvPr/>
        </p:nvPicPr>
        <p:blipFill>
          <a:blip r:embed="rId2" cstate="email">
            <a:extLst>
              <a:ext uri="{28A0092B-C50C-407E-A947-70E740481C1C}">
                <a14:useLocalDpi xmlns:a14="http://schemas.microsoft.com/office/drawing/2010/main"/>
              </a:ext>
            </a:extLst>
          </a:blip>
          <a:srcRect/>
          <a:stretch>
            <a:fillRect/>
          </a:stretch>
        </p:blipFill>
        <p:spPr bwMode="auto">
          <a:xfrm>
            <a:off x="179512" y="2204864"/>
            <a:ext cx="5850531" cy="4044610"/>
          </a:xfrm>
          <a:prstGeom prst="rect">
            <a:avLst/>
          </a:prstGeom>
          <a:noFill/>
          <a:ln>
            <a:noFill/>
          </a:ln>
        </p:spPr>
      </p:pic>
      <p:sp>
        <p:nvSpPr>
          <p:cNvPr id="6" name="Прямоугольник 5">
            <a:extLst>
              <a:ext uri="{FF2B5EF4-FFF2-40B4-BE49-F238E27FC236}">
                <a16:creationId xmlns:a16="http://schemas.microsoft.com/office/drawing/2014/main" xmlns="" id="{8ADF7EDB-704C-499C-808D-9E333CDB9DD6}"/>
              </a:ext>
            </a:extLst>
          </p:cNvPr>
          <p:cNvSpPr/>
          <p:nvPr/>
        </p:nvSpPr>
        <p:spPr>
          <a:xfrm>
            <a:off x="179512" y="652721"/>
            <a:ext cx="8568952" cy="388696"/>
          </a:xfrm>
          <a:prstGeom prst="rect">
            <a:avLst/>
          </a:prstGeom>
        </p:spPr>
        <p:txBody>
          <a:bodyPr wrap="square">
            <a:spAutoFit/>
          </a:bodyPr>
          <a:lstStyle/>
          <a:p>
            <a:pPr algn="just">
              <a:lnSpc>
                <a:spcPct val="107000"/>
              </a:lnSpc>
              <a:spcAft>
                <a:spcPts val="800"/>
              </a:spcAft>
            </a:pPr>
            <a:r>
              <a:rPr lang="ru-RU" b="1" dirty="0" smtClean="0">
                <a:latin typeface="Times New Roman" panose="02020603050405020304" pitchFamily="18" charset="0"/>
                <a:cs typeface="Times New Roman" panose="02020603050405020304" pitchFamily="18" charset="0"/>
              </a:rPr>
              <a:t>4. </a:t>
            </a:r>
            <a:r>
              <a:rPr lang="ru-RU" dirty="0" smtClean="0">
                <a:latin typeface="Times New Roman" panose="02020603050405020304" pitchFamily="18" charset="0"/>
                <a:cs typeface="Times New Roman" panose="02020603050405020304" pitchFamily="18" charset="0"/>
              </a:rPr>
              <a:t>Во </a:t>
            </a:r>
            <a:r>
              <a:rPr lang="ru-RU" dirty="0">
                <a:latin typeface="Times New Roman" panose="02020603050405020304" pitchFamily="18" charset="0"/>
                <a:cs typeface="Times New Roman" panose="02020603050405020304" pitchFamily="18" charset="0"/>
              </a:rPr>
              <a:t>сколько раз площадь бассейна больше площади беседки?</a:t>
            </a:r>
          </a:p>
        </p:txBody>
      </p:sp>
      <p:graphicFrame>
        <p:nvGraphicFramePr>
          <p:cNvPr id="7" name="Таблица 6">
            <a:extLst>
              <a:ext uri="{FF2B5EF4-FFF2-40B4-BE49-F238E27FC236}">
                <a16:creationId xmlns:a16="http://schemas.microsoft.com/office/drawing/2014/main" xmlns="" id="{365B544E-CB21-4865-A9AA-BD7E50A896E7}"/>
              </a:ext>
            </a:extLst>
          </p:cNvPr>
          <p:cNvGraphicFramePr>
            <a:graphicFrameLocks noGrp="1"/>
          </p:cNvGraphicFramePr>
          <p:nvPr>
            <p:extLst>
              <p:ext uri="{D42A27DB-BD31-4B8C-83A1-F6EECF244321}">
                <p14:modId xmlns:p14="http://schemas.microsoft.com/office/powerpoint/2010/main" val="3432416388"/>
              </p:ext>
            </p:extLst>
          </p:nvPr>
        </p:nvGraphicFramePr>
        <p:xfrm>
          <a:off x="761894" y="1009444"/>
          <a:ext cx="6817263" cy="998297"/>
        </p:xfrm>
        <a:graphic>
          <a:graphicData uri="http://schemas.openxmlformats.org/drawingml/2006/table">
            <a:tbl>
              <a:tblPr firstRow="1" firstCol="1" bandRow="1">
                <a:tableStyleId>{5C22544A-7EE6-4342-B048-85BDC9FD1C3A}</a:tableStyleId>
              </a:tblPr>
              <a:tblGrid>
                <a:gridCol w="1455629">
                  <a:extLst>
                    <a:ext uri="{9D8B030D-6E8A-4147-A177-3AD203B41FA5}">
                      <a16:colId xmlns:a16="http://schemas.microsoft.com/office/drawing/2014/main" xmlns="" val="2040826917"/>
                    </a:ext>
                  </a:extLst>
                </a:gridCol>
                <a:gridCol w="1307403">
                  <a:extLst>
                    <a:ext uri="{9D8B030D-6E8A-4147-A177-3AD203B41FA5}">
                      <a16:colId xmlns:a16="http://schemas.microsoft.com/office/drawing/2014/main" xmlns="" val="632034500"/>
                    </a:ext>
                  </a:extLst>
                </a:gridCol>
                <a:gridCol w="1199562">
                  <a:extLst>
                    <a:ext uri="{9D8B030D-6E8A-4147-A177-3AD203B41FA5}">
                      <a16:colId xmlns:a16="http://schemas.microsoft.com/office/drawing/2014/main" xmlns="" val="3482396590"/>
                    </a:ext>
                  </a:extLst>
                </a:gridCol>
                <a:gridCol w="1423231">
                  <a:extLst>
                    <a:ext uri="{9D8B030D-6E8A-4147-A177-3AD203B41FA5}">
                      <a16:colId xmlns:a16="http://schemas.microsoft.com/office/drawing/2014/main" xmlns="" val="1804233374"/>
                    </a:ext>
                  </a:extLst>
                </a:gridCol>
                <a:gridCol w="1431438">
                  <a:extLst>
                    <a:ext uri="{9D8B030D-6E8A-4147-A177-3AD203B41FA5}">
                      <a16:colId xmlns:a16="http://schemas.microsoft.com/office/drawing/2014/main" xmlns="" val="3429538774"/>
                    </a:ext>
                  </a:extLst>
                </a:gridCol>
              </a:tblGrid>
              <a:tr h="687991">
                <a:tc>
                  <a:txBody>
                    <a:bodyPr/>
                    <a:lstStyle/>
                    <a:p>
                      <a:pPr marL="457200" algn="just">
                        <a:lnSpc>
                          <a:spcPct val="107000"/>
                        </a:lnSpc>
                        <a:spcAft>
                          <a:spcPts val="0"/>
                        </a:spcAft>
                      </a:pPr>
                      <a:r>
                        <a:rPr lang="ru-RU" sz="1400" dirty="0">
                          <a:effectLst/>
                        </a:rPr>
                        <a:t>Объекты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жилой дом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гараж</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бассейн</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07000"/>
                        </a:lnSpc>
                        <a:spcAft>
                          <a:spcPts val="0"/>
                        </a:spcAft>
                      </a:pPr>
                      <a:r>
                        <a:rPr lang="ru-RU" sz="1400">
                          <a:effectLst/>
                        </a:rPr>
                        <a:t>клумбы</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5645225"/>
                  </a:ext>
                </a:extLst>
              </a:tr>
              <a:tr h="310306">
                <a:tc>
                  <a:txBody>
                    <a:bodyPr/>
                    <a:lstStyle/>
                    <a:p>
                      <a:pPr marL="457200" algn="just">
                        <a:lnSpc>
                          <a:spcPct val="107000"/>
                        </a:lnSpc>
                        <a:spcAft>
                          <a:spcPts val="0"/>
                        </a:spcAft>
                      </a:pPr>
                      <a:r>
                        <a:rPr lang="ru-RU" sz="1400" dirty="0">
                          <a:effectLst/>
                        </a:rPr>
                        <a:t>Цифры</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1 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2 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3 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just">
                        <a:lnSpc>
                          <a:spcPct val="107000"/>
                        </a:lnSpc>
                        <a:spcAft>
                          <a:spcPts val="0"/>
                        </a:spcAft>
                      </a:pPr>
                      <a:r>
                        <a:rPr lang="ru-RU" sz="1800" dirty="0">
                          <a:effectLst/>
                        </a:rPr>
                        <a:t>6 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63818266"/>
                  </a:ext>
                </a:extLst>
              </a:tr>
            </a:tbl>
          </a:graphicData>
        </a:graphic>
      </p:graphicFrame>
      <p:sp>
        <p:nvSpPr>
          <p:cNvPr id="8" name="Rectangle 1">
            <a:extLst>
              <a:ext uri="{FF2B5EF4-FFF2-40B4-BE49-F238E27FC236}">
                <a16:creationId xmlns:a16="http://schemas.microsoft.com/office/drawing/2014/main" xmlns="" id="{2DAEFC49-5AB2-44FE-ACF7-FE7119CA69EB}"/>
              </a:ext>
            </a:extLst>
          </p:cNvPr>
          <p:cNvSpPr>
            <a:spLocks noChangeArrowheads="1"/>
          </p:cNvSpPr>
          <p:nvPr/>
        </p:nvSpPr>
        <p:spPr bwMode="auto">
          <a:xfrm>
            <a:off x="6588223" y="5699282"/>
            <a:ext cx="194421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ru-RU" i="1" u="sng" dirty="0" smtClean="0">
                <a:latin typeface="Times New Roman" panose="02020603050405020304" pitchFamily="18" charset="0"/>
                <a:cs typeface="Times New Roman" panose="02020603050405020304" pitchFamily="18" charset="0"/>
              </a:rPr>
              <a:t>Ответ:</a:t>
            </a:r>
            <a:r>
              <a:rPr lang="ru-RU" i="1" dirty="0" smtClean="0">
                <a:latin typeface="Times New Roman" panose="02020603050405020304" pitchFamily="18" charset="0"/>
                <a:cs typeface="Times New Roman" panose="02020603050405020304" pitchFamily="18" charset="0"/>
              </a:rPr>
              <a:t> 2,25</a:t>
            </a:r>
            <a:endParaRPr lang="ru-RU"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2037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F453EAA-515F-493A-A7AE-C3F1E49F733B}"/>
              </a:ext>
            </a:extLst>
          </p:cNvPr>
          <p:cNvSpPr>
            <a:spLocks noGrp="1"/>
          </p:cNvSpPr>
          <p:nvPr>
            <p:ph type="title"/>
          </p:nvPr>
        </p:nvSpPr>
        <p:spPr>
          <a:xfrm>
            <a:off x="457200" y="0"/>
            <a:ext cx="8229600" cy="589211"/>
          </a:xfrm>
        </p:spPr>
        <p:txBody>
          <a:bodyPr>
            <a:normAutofit fontScale="90000"/>
          </a:bodyPr>
          <a:lstStyle/>
          <a:p>
            <a:r>
              <a:rPr lang="ru-RU" dirty="0">
                <a:solidFill>
                  <a:schemeClr val="bg1"/>
                </a:solidFill>
              </a:rPr>
              <a:t>Задача </a:t>
            </a:r>
            <a:r>
              <a:rPr lang="ru-RU" dirty="0" smtClean="0">
                <a:solidFill>
                  <a:schemeClr val="bg1"/>
                </a:solidFill>
              </a:rPr>
              <a:t>1</a:t>
            </a:r>
            <a:endParaRPr lang="ru-RU" dirty="0">
              <a:solidFill>
                <a:schemeClr val="bg1"/>
              </a:solidFill>
            </a:endParaRPr>
          </a:p>
        </p:txBody>
      </p:sp>
      <p:sp>
        <p:nvSpPr>
          <p:cNvPr id="3" name="Дата 2">
            <a:extLst>
              <a:ext uri="{FF2B5EF4-FFF2-40B4-BE49-F238E27FC236}">
                <a16:creationId xmlns:a16="http://schemas.microsoft.com/office/drawing/2014/main" xmlns="" id="{B469206A-F0BC-40AC-A85C-78166334B5DC}"/>
              </a:ext>
            </a:extLst>
          </p:cNvPr>
          <p:cNvSpPr>
            <a:spLocks noGrp="1"/>
          </p:cNvSpPr>
          <p:nvPr>
            <p:ph type="dt" sz="half" idx="10"/>
          </p:nvPr>
        </p:nvSpPr>
        <p:spPr/>
        <p:txBody>
          <a:bodyPr/>
          <a:lstStyle/>
          <a:p>
            <a:fld id="{E0A4C17E-DBF1-4FAA-B74C-1999EA67B23A}" type="datetime1">
              <a:rPr lang="ru-RU" smtClean="0"/>
              <a:t>10.10.2019</a:t>
            </a:fld>
            <a:endParaRPr lang="ru-RU"/>
          </a:p>
        </p:txBody>
      </p:sp>
      <p:sp>
        <p:nvSpPr>
          <p:cNvPr id="4" name="Номер слайда 3">
            <a:extLst>
              <a:ext uri="{FF2B5EF4-FFF2-40B4-BE49-F238E27FC236}">
                <a16:creationId xmlns:a16="http://schemas.microsoft.com/office/drawing/2014/main" xmlns="" id="{FAA6195A-04D9-41EE-AF2C-0A97BFFF2200}"/>
              </a:ext>
            </a:extLst>
          </p:cNvPr>
          <p:cNvSpPr>
            <a:spLocks noGrp="1"/>
          </p:cNvSpPr>
          <p:nvPr>
            <p:ph type="sldNum" sz="quarter" idx="12"/>
          </p:nvPr>
        </p:nvSpPr>
        <p:spPr/>
        <p:txBody>
          <a:bodyPr/>
          <a:lstStyle/>
          <a:p>
            <a:fld id="{B19B0651-EE4F-4900-A07F-96A6BFA9D0F0}" type="slidenum">
              <a:rPr lang="ru-RU" smtClean="0"/>
              <a:t>9</a:t>
            </a:fld>
            <a:endParaRPr lang="ru-RU"/>
          </a:p>
        </p:txBody>
      </p:sp>
      <p:pic>
        <p:nvPicPr>
          <p:cNvPr id="5" name="Рисунок 4">
            <a:extLst>
              <a:ext uri="{FF2B5EF4-FFF2-40B4-BE49-F238E27FC236}">
                <a16:creationId xmlns:a16="http://schemas.microsoft.com/office/drawing/2014/main" xmlns="" id="{D6E27409-4FA4-4634-A146-46DC76611C9D}"/>
              </a:ext>
            </a:extLst>
          </p:cNvPr>
          <p:cNvPicPr/>
          <p:nvPr/>
        </p:nvPicPr>
        <p:blipFill>
          <a:blip r:embed="rId2" cstate="email">
            <a:extLst>
              <a:ext uri="{28A0092B-C50C-407E-A947-70E740481C1C}">
                <a14:useLocalDpi xmlns:a14="http://schemas.microsoft.com/office/drawing/2010/main"/>
              </a:ext>
            </a:extLst>
          </a:blip>
          <a:srcRect/>
          <a:stretch>
            <a:fillRect/>
          </a:stretch>
        </p:blipFill>
        <p:spPr bwMode="auto">
          <a:xfrm>
            <a:off x="2915816" y="733120"/>
            <a:ext cx="5315577" cy="3860537"/>
          </a:xfrm>
          <a:prstGeom prst="rect">
            <a:avLst/>
          </a:prstGeom>
          <a:noFill/>
          <a:ln>
            <a:noFill/>
          </a:ln>
        </p:spPr>
      </p:pic>
      <p:sp>
        <p:nvSpPr>
          <p:cNvPr id="6" name="Прямоугольник 5">
            <a:extLst>
              <a:ext uri="{FF2B5EF4-FFF2-40B4-BE49-F238E27FC236}">
                <a16:creationId xmlns:a16="http://schemas.microsoft.com/office/drawing/2014/main" xmlns="" id="{8ADF7EDB-704C-499C-808D-9E333CDB9DD6}"/>
              </a:ext>
            </a:extLst>
          </p:cNvPr>
          <p:cNvSpPr/>
          <p:nvPr/>
        </p:nvSpPr>
        <p:spPr>
          <a:xfrm>
            <a:off x="560418" y="4639685"/>
            <a:ext cx="8568952" cy="1754326"/>
          </a:xfrm>
          <a:prstGeom prst="rect">
            <a:avLst/>
          </a:prstGeom>
        </p:spPr>
        <p:txBody>
          <a:bodyPr wrap="square">
            <a:spAutoFit/>
          </a:bodyPr>
          <a:lstStyle/>
          <a:p>
            <a:pPr lvl="0" algn="just"/>
            <a:r>
              <a:rPr lang="ru-RU" b="1" dirty="0" smtClean="0">
                <a:latin typeface="Times New Roman" panose="02020603050405020304" pitchFamily="18" charset="0"/>
                <a:cs typeface="Times New Roman" panose="02020603050405020304" pitchFamily="18" charset="0"/>
              </a:rPr>
              <a:t>5. </a:t>
            </a:r>
            <a:r>
              <a:rPr lang="ru-RU" dirty="0" smtClean="0">
                <a:latin typeface="Times New Roman" panose="02020603050405020304" pitchFamily="18" charset="0"/>
                <a:cs typeface="Times New Roman" panose="02020603050405020304" pitchFamily="18" charset="0"/>
              </a:rPr>
              <a:t>Хозяин </a:t>
            </a:r>
            <a:r>
              <a:rPr lang="ru-RU" dirty="0">
                <a:latin typeface="Times New Roman" panose="02020603050405020304" pitchFamily="18" charset="0"/>
                <a:cs typeface="Times New Roman" panose="02020603050405020304" pitchFamily="18" charset="0"/>
              </a:rPr>
              <a:t>участка хочет обновить газон к новому дачному сезону. Для этого он планирует купить семена газонной травы. Цена одной упаковки семян, её масса и рекомендуемый расход указаны в таблице. </a:t>
            </a:r>
          </a:p>
          <a:p>
            <a:pPr lvl="0" algn="just"/>
            <a:r>
              <a:rPr lang="ru-RU" dirty="0">
                <a:latin typeface="Times New Roman" panose="02020603050405020304" pitchFamily="18" charset="0"/>
                <a:cs typeface="Times New Roman" panose="02020603050405020304" pitchFamily="18" charset="0"/>
              </a:rPr>
              <a:t>Во сколько рублей обойдётся наиболее дешёвый вариант? (Территорию, занятую бассейном и беседкой, засевать не предполагается. Клумбы планируется убрать и на их месте тоже засеять газонную траву. Число   возьмите равным 3.)</a:t>
            </a:r>
          </a:p>
        </p:txBody>
      </p:sp>
      <p:sp>
        <p:nvSpPr>
          <p:cNvPr id="8" name="Rectangle 1">
            <a:extLst>
              <a:ext uri="{FF2B5EF4-FFF2-40B4-BE49-F238E27FC236}">
                <a16:creationId xmlns:a16="http://schemas.microsoft.com/office/drawing/2014/main" xmlns="" id="{2DAEFC49-5AB2-44FE-ACF7-FE7119CA69EB}"/>
              </a:ext>
            </a:extLst>
          </p:cNvPr>
          <p:cNvSpPr>
            <a:spLocks noChangeArrowheads="1"/>
          </p:cNvSpPr>
          <p:nvPr/>
        </p:nvSpPr>
        <p:spPr bwMode="auto">
          <a:xfrm>
            <a:off x="1355137" y="565534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970370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Презентация5">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Презентация5</Template>
  <TotalTime>5847</TotalTime>
  <Words>2660</Words>
  <Application>Microsoft Office PowerPoint</Application>
  <PresentationFormat>Экран (4:3)</PresentationFormat>
  <Paragraphs>701</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Презентация5</vt:lpstr>
      <vt:lpstr> </vt:lpstr>
      <vt:lpstr>Основные изменения в структуре ОГЭ-2020</vt:lpstr>
      <vt:lpstr>Практические задачи</vt:lpstr>
      <vt:lpstr>Практические задачи</vt:lpstr>
      <vt:lpstr>Задача 1</vt:lpstr>
      <vt:lpstr>Задача 1</vt:lpstr>
      <vt:lpstr>Задача 1</vt:lpstr>
      <vt:lpstr>Задача 1</vt:lpstr>
      <vt:lpstr>Задача 1</vt:lpstr>
      <vt:lpstr>Задача 1</vt:lpstr>
      <vt:lpstr>Задача 2</vt:lpstr>
      <vt:lpstr>Задача 2</vt:lpstr>
      <vt:lpstr>Задача 2</vt:lpstr>
      <vt:lpstr>Задача 2</vt:lpstr>
      <vt:lpstr>Задача 2</vt:lpstr>
      <vt:lpstr>Задача 2</vt:lpstr>
      <vt:lpstr>Задача 3</vt:lpstr>
      <vt:lpstr>Задача 3</vt:lpstr>
      <vt:lpstr>Задача 3</vt:lpstr>
      <vt:lpstr>Задача 3</vt:lpstr>
      <vt:lpstr>Задача 3</vt:lpstr>
      <vt:lpstr>Задача 3</vt:lpstr>
      <vt:lpstr>Задача 4</vt:lpstr>
      <vt:lpstr>Задача 4</vt:lpstr>
      <vt:lpstr>Задача 4</vt:lpstr>
      <vt:lpstr>Задача 4</vt:lpstr>
      <vt:lpstr>Задача 4</vt:lpstr>
      <vt:lpstr>Задача 5</vt:lpstr>
      <vt:lpstr>Задача 5</vt:lpstr>
      <vt:lpstr>Задача 5</vt:lpstr>
      <vt:lpstr>Задача 5</vt:lpstr>
      <vt:lpstr>Задача 5</vt:lpstr>
      <vt:lpstr>Задача 6</vt:lpstr>
      <vt:lpstr>Задача 6</vt:lpstr>
      <vt:lpstr>Задача 6</vt:lpstr>
      <vt:lpstr>Задача 6</vt:lpstr>
      <vt:lpstr>Задача 6</vt:lpstr>
      <vt:lpstr>Итог</vt:lpstr>
      <vt:lpstr>Контакты издательства «Интеллект-центр»</vt:lpstr>
    </vt:vector>
  </TitlesOfParts>
  <Company>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Naum Soloveychik</dc:creator>
  <cp:lastModifiedBy>Анастасия Черепнева</cp:lastModifiedBy>
  <cp:revision>109</cp:revision>
  <dcterms:created xsi:type="dcterms:W3CDTF">2016-05-25T17:40:02Z</dcterms:created>
  <dcterms:modified xsi:type="dcterms:W3CDTF">2019-10-10T11:40:19Z</dcterms:modified>
</cp:coreProperties>
</file>