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8"/>
  </p:notesMasterIdLst>
  <p:sldIdLst>
    <p:sldId id="260" r:id="rId4"/>
    <p:sldId id="258" r:id="rId5"/>
    <p:sldId id="261" r:id="rId6"/>
    <p:sldId id="25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92D05-6CD6-452A-A7F2-65D37F72E67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012D4-5F14-456B-935D-E16300FBF4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17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>
          <a:xfrm>
            <a:off x="0" y="0"/>
            <a:ext cx="2923630" cy="539503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1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idx="12"/>
          </p:nvPr>
        </p:nvSpPr>
        <p:spPr>
          <a:xfrm>
            <a:off x="3820546" y="0"/>
            <a:ext cx="2923630" cy="539503"/>
          </a:xfrm>
          <a:prstGeom prst="rect">
            <a:avLst/>
          </a:prstGeom>
        </p:spPr>
        <p:txBody>
          <a:bodyPr/>
          <a:lstStyle/>
          <a:p>
            <a:fld id="{F834F1D5-33B3-480A-A4E8-311841A67364}" type="datetime1">
              <a:rPr lang="ru-RU" smtClean="0"/>
              <a:t>21.02.2023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054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263B-42EE-475D-91D9-AEE9611E5EA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9730-1F89-44D3-8634-BA1B73B28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574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263B-42EE-475D-91D9-AEE9611E5EA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9730-1F89-44D3-8634-BA1B73B28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09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263B-42EE-475D-91D9-AEE9611E5EA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9730-1F89-44D3-8634-BA1B73B28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477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solidFill>
          <a:srgbClr val="233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97973D-0FE3-2A35-590F-B61E7EE3EF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0725" y="6126916"/>
            <a:ext cx="1631739" cy="46900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354522-5686-48C5-41FD-5F5EA3202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6932" b="24285"/>
          <a:stretch/>
        </p:blipFill>
        <p:spPr>
          <a:xfrm>
            <a:off x="0" y="2223023"/>
            <a:ext cx="2263846" cy="46349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14FD9C-9C80-F08A-A7FB-7C1B47F55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5967" r="59746"/>
          <a:stretch/>
        </p:blipFill>
        <p:spPr>
          <a:xfrm>
            <a:off x="8575696" y="0"/>
            <a:ext cx="3616304" cy="59472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6579F0-636D-87BE-75CE-8A1809F74046}"/>
              </a:ext>
            </a:extLst>
          </p:cNvPr>
          <p:cNvSpPr txBox="1"/>
          <p:nvPr userDrawn="1"/>
        </p:nvSpPr>
        <p:spPr>
          <a:xfrm>
            <a:off x="377472" y="6408384"/>
            <a:ext cx="25802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" name="Текст 1">
            <a:extLst>
              <a:ext uri="{FF2B5EF4-FFF2-40B4-BE49-F238E27FC236}">
                <a16:creationId xmlns:a16="http://schemas.microsoft.com/office/drawing/2014/main" id="{D3E22855-F484-1710-E4D3-9390939B947D}"/>
              </a:ext>
            </a:extLst>
          </p:cNvPr>
          <p:cNvSpPr txBox="1">
            <a:spLocks/>
          </p:cNvSpPr>
          <p:nvPr userDrawn="1"/>
        </p:nvSpPr>
        <p:spPr>
          <a:xfrm>
            <a:off x="11323460" y="48558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787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1B79C2-BB1B-62BF-5220-B6B1225C9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34" r="1834" b="17506"/>
          <a:stretch/>
        </p:blipFill>
        <p:spPr>
          <a:xfrm>
            <a:off x="9892330" y="6126916"/>
            <a:ext cx="2112345" cy="48243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7C0A4A0-8742-6C82-E989-CA2F252D90B4}"/>
              </a:ext>
            </a:extLst>
          </p:cNvPr>
          <p:cNvSpPr/>
          <p:nvPr userDrawn="1"/>
        </p:nvSpPr>
        <p:spPr>
          <a:xfrm>
            <a:off x="479425" y="644571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33C78">
                    <a:alpha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33C78">
                    <a:alpha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33C78">
                    <a:alpha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3" name="Текст 1">
            <a:extLst>
              <a:ext uri="{FF2B5EF4-FFF2-40B4-BE49-F238E27FC236}">
                <a16:creationId xmlns:a16="http://schemas.microsoft.com/office/drawing/2014/main" id="{50AECD36-A4D7-13E4-FDFC-6EF667FFF3B5}"/>
              </a:ext>
            </a:extLst>
          </p:cNvPr>
          <p:cNvSpPr txBox="1">
            <a:spLocks/>
          </p:cNvSpPr>
          <p:nvPr userDrawn="1"/>
        </p:nvSpPr>
        <p:spPr>
          <a:xfrm>
            <a:off x="11323460" y="48558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233C78"/>
                </a:solidFill>
                <a:effectLst/>
                <a:uLnTx/>
                <a:uFillTx/>
                <a:latin typeface="+mn-lt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33C78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24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1B79C2-BB1B-62BF-5220-B6B1225C9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34" r="1834" b="17506"/>
          <a:stretch/>
        </p:blipFill>
        <p:spPr>
          <a:xfrm>
            <a:off x="9892330" y="6126916"/>
            <a:ext cx="2112345" cy="48243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7C0A4A0-8742-6C82-E989-CA2F252D90B4}"/>
              </a:ext>
            </a:extLst>
          </p:cNvPr>
          <p:cNvSpPr/>
          <p:nvPr userDrawn="1"/>
        </p:nvSpPr>
        <p:spPr>
          <a:xfrm>
            <a:off x="479425" y="644571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33C78">
                    <a:alpha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33C78">
                    <a:alpha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33C78">
                    <a:alpha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3" name="Текст 1">
            <a:extLst>
              <a:ext uri="{FF2B5EF4-FFF2-40B4-BE49-F238E27FC236}">
                <a16:creationId xmlns:a16="http://schemas.microsoft.com/office/drawing/2014/main" id="{50AECD36-A4D7-13E4-FDFC-6EF667FFF3B5}"/>
              </a:ext>
            </a:extLst>
          </p:cNvPr>
          <p:cNvSpPr txBox="1">
            <a:spLocks/>
          </p:cNvSpPr>
          <p:nvPr userDrawn="1"/>
        </p:nvSpPr>
        <p:spPr>
          <a:xfrm>
            <a:off x="11323460" y="48558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233C78"/>
                </a:solidFill>
                <a:effectLst/>
                <a:uLnTx/>
                <a:uFillTx/>
                <a:latin typeface="+mn-lt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33C78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9D1F43E-D985-4D51-9B68-1D050FA79A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5967" r="59746"/>
          <a:stretch/>
        </p:blipFill>
        <p:spPr>
          <a:xfrm>
            <a:off x="8575696" y="0"/>
            <a:ext cx="3616304" cy="5947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54A0D0-A9BB-1C5E-9E0B-79D070690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6932" b="24285"/>
          <a:stretch/>
        </p:blipFill>
        <p:spPr>
          <a:xfrm>
            <a:off x="0" y="2223023"/>
            <a:ext cx="2263846" cy="46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44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1B79C2-BB1B-62BF-5220-B6B1225C9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34" r="1834" b="17506"/>
          <a:stretch/>
        </p:blipFill>
        <p:spPr>
          <a:xfrm>
            <a:off x="9892330" y="6126916"/>
            <a:ext cx="2112345" cy="48243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7C0A4A0-8742-6C82-E989-CA2F252D90B4}"/>
              </a:ext>
            </a:extLst>
          </p:cNvPr>
          <p:cNvSpPr/>
          <p:nvPr userDrawn="1"/>
        </p:nvSpPr>
        <p:spPr>
          <a:xfrm>
            <a:off x="479425" y="644571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33C78">
                    <a:alpha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33C78">
                    <a:alpha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33C78">
                    <a:alpha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3" name="Текст 1">
            <a:extLst>
              <a:ext uri="{FF2B5EF4-FFF2-40B4-BE49-F238E27FC236}">
                <a16:creationId xmlns:a16="http://schemas.microsoft.com/office/drawing/2014/main" id="{50AECD36-A4D7-13E4-FDFC-6EF667FFF3B5}"/>
              </a:ext>
            </a:extLst>
          </p:cNvPr>
          <p:cNvSpPr txBox="1">
            <a:spLocks/>
          </p:cNvSpPr>
          <p:nvPr userDrawn="1"/>
        </p:nvSpPr>
        <p:spPr>
          <a:xfrm>
            <a:off x="11323460" y="48558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233C78"/>
                </a:solidFill>
                <a:effectLst/>
                <a:uLnTx/>
                <a:uFillTx/>
                <a:latin typeface="+mn-lt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33C78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54A0D0-A9BB-1C5E-9E0B-79D070690D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6932" b="24285"/>
          <a:stretch/>
        </p:blipFill>
        <p:spPr>
          <a:xfrm>
            <a:off x="0" y="2223023"/>
            <a:ext cx="2263846" cy="463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94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1B79C2-BB1B-62BF-5220-B6B1225C9D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834" r="1834" b="17506"/>
          <a:stretch/>
        </p:blipFill>
        <p:spPr>
          <a:xfrm>
            <a:off x="9892330" y="6126916"/>
            <a:ext cx="2112345" cy="48243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7C0A4A0-8742-6C82-E989-CA2F252D90B4}"/>
              </a:ext>
            </a:extLst>
          </p:cNvPr>
          <p:cNvSpPr/>
          <p:nvPr userDrawn="1"/>
        </p:nvSpPr>
        <p:spPr>
          <a:xfrm>
            <a:off x="479425" y="6445712"/>
            <a:ext cx="300657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33C78">
                    <a:alpha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233C78">
                    <a:alpha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233C78">
                    <a:alpha val="4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3" name="Текст 1">
            <a:extLst>
              <a:ext uri="{FF2B5EF4-FFF2-40B4-BE49-F238E27FC236}">
                <a16:creationId xmlns:a16="http://schemas.microsoft.com/office/drawing/2014/main" id="{50AECD36-A4D7-13E4-FDFC-6EF667FFF3B5}"/>
              </a:ext>
            </a:extLst>
          </p:cNvPr>
          <p:cNvSpPr txBox="1">
            <a:spLocks/>
          </p:cNvSpPr>
          <p:nvPr userDrawn="1"/>
        </p:nvSpPr>
        <p:spPr>
          <a:xfrm>
            <a:off x="11323460" y="48558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233C78"/>
                </a:solidFill>
                <a:effectLst/>
                <a:uLnTx/>
                <a:uFillTx/>
                <a:latin typeface="+mn-lt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233C78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92521F-AA6D-A25E-D94D-C731625BAF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5967" r="59746"/>
          <a:stretch/>
        </p:blipFill>
        <p:spPr>
          <a:xfrm>
            <a:off x="8575696" y="0"/>
            <a:ext cx="3616304" cy="5947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0832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solidFill>
          <a:srgbClr val="233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97973D-0FE3-2A35-590F-B61E7EE3EF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0725" y="6126916"/>
            <a:ext cx="1631739" cy="46900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354522-5686-48C5-41FD-5F5EA3202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6932" b="24285"/>
          <a:stretch/>
        </p:blipFill>
        <p:spPr>
          <a:xfrm>
            <a:off x="0" y="2223023"/>
            <a:ext cx="2263846" cy="46349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14FD9C-9C80-F08A-A7FB-7C1B47F55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5967" r="59746"/>
          <a:stretch/>
        </p:blipFill>
        <p:spPr>
          <a:xfrm>
            <a:off x="8575696" y="0"/>
            <a:ext cx="3616304" cy="594727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6579F0-636D-87BE-75CE-8A1809F74046}"/>
              </a:ext>
            </a:extLst>
          </p:cNvPr>
          <p:cNvSpPr txBox="1"/>
          <p:nvPr userDrawn="1"/>
        </p:nvSpPr>
        <p:spPr>
          <a:xfrm>
            <a:off x="377472" y="6408384"/>
            <a:ext cx="25802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" name="Текст 1">
            <a:extLst>
              <a:ext uri="{FF2B5EF4-FFF2-40B4-BE49-F238E27FC236}">
                <a16:creationId xmlns:a16="http://schemas.microsoft.com/office/drawing/2014/main" id="{D3E22855-F484-1710-E4D3-9390939B947D}"/>
              </a:ext>
            </a:extLst>
          </p:cNvPr>
          <p:cNvSpPr txBox="1">
            <a:spLocks/>
          </p:cNvSpPr>
          <p:nvPr userDrawn="1"/>
        </p:nvSpPr>
        <p:spPr>
          <a:xfrm>
            <a:off x="11323460" y="48558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995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solidFill>
          <a:srgbClr val="233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97973D-0FE3-2A35-590F-B61E7EE3EF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30725" y="6126916"/>
            <a:ext cx="1631739" cy="46900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354522-5686-48C5-41FD-5F5EA3202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66932" b="24285"/>
          <a:stretch/>
        </p:blipFill>
        <p:spPr>
          <a:xfrm>
            <a:off x="0" y="2223023"/>
            <a:ext cx="2263846" cy="46349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6579F0-636D-87BE-75CE-8A1809F74046}"/>
              </a:ext>
            </a:extLst>
          </p:cNvPr>
          <p:cNvSpPr txBox="1"/>
          <p:nvPr userDrawn="1"/>
        </p:nvSpPr>
        <p:spPr>
          <a:xfrm>
            <a:off x="377472" y="6408384"/>
            <a:ext cx="258029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АО «Издательство «Просвещение», 20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85000"/>
                    <a:alpha val="4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8" name="Текст 1">
            <a:extLst>
              <a:ext uri="{FF2B5EF4-FFF2-40B4-BE49-F238E27FC236}">
                <a16:creationId xmlns:a16="http://schemas.microsoft.com/office/drawing/2014/main" id="{D3E22855-F484-1710-E4D3-9390939B947D}"/>
              </a:ext>
            </a:extLst>
          </p:cNvPr>
          <p:cNvSpPr txBox="1">
            <a:spLocks/>
          </p:cNvSpPr>
          <p:nvPr userDrawn="1"/>
        </p:nvSpPr>
        <p:spPr>
          <a:xfrm>
            <a:off x="11323460" y="485580"/>
            <a:ext cx="460059" cy="214953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kern="120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34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D9737D-88D3-4F40-A281-A12720D62BDC}" type="slidenum"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cs typeface="Arial" charset="0"/>
              </a:rPr>
              <a:pPr marL="0" marR="0" lvl="0" indent="0" algn="r" defTabSz="914348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72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bg>
      <p:bgPr>
        <a:solidFill>
          <a:srgbClr val="233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2354522-5686-48C5-41FD-5F5EA32023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52446" r="-4816" b="9870"/>
          <a:stretch/>
        </p:blipFill>
        <p:spPr>
          <a:xfrm>
            <a:off x="-1" y="-453126"/>
            <a:ext cx="3585307" cy="551739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14FD9C-9C80-F08A-A7FB-7C1B47F55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t="25967" r="59746"/>
          <a:stretch/>
        </p:blipFill>
        <p:spPr>
          <a:xfrm>
            <a:off x="8575696" y="910724"/>
            <a:ext cx="3616304" cy="5947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797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263B-42EE-475D-91D9-AEE9611E5EA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9730-1F89-44D3-8634-BA1B73B28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5592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C0969-526B-4726-9C51-D7465297A853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D7FDA-7B07-47E9-8C86-77E63CB00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75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840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302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538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171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7044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861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8488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4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806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263B-42EE-475D-91D9-AEE9611E5EA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9730-1F89-44D3-8634-BA1B73B28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7651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549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523F2-53FE-42F4-86B8-4598D2998874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7463-1C33-49B9-B1AC-991EFB90E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026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263B-42EE-475D-91D9-AEE9611E5EA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9730-1F89-44D3-8634-BA1B73B28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393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263B-42EE-475D-91D9-AEE9611E5EA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9730-1F89-44D3-8634-BA1B73B28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74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263B-42EE-475D-91D9-AEE9611E5EA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9730-1F89-44D3-8634-BA1B73B28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0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263B-42EE-475D-91D9-AEE9611E5EA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9730-1F89-44D3-8634-BA1B73B28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79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263B-42EE-475D-91D9-AEE9611E5EA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9730-1F89-44D3-8634-BA1B73B28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084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263B-42EE-475D-91D9-AEE9611E5EA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9730-1F89-44D3-8634-BA1B73B28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581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3263B-42EE-475D-91D9-AEE9611E5EAF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09730-1F89-44D3-8634-BA1B73B28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75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76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B927E-BF80-4074-939C-8769002274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858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6.em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3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mailto:vopros@prosv.ru" TargetMode="External"/><Relationship Id="rId7" Type="http://schemas.openxmlformats.org/officeDocument/2006/relationships/hyperlink" Target="https://lecta.ru/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hyperlink" Target="mailto:OEAntonova@prosv.ru" TargetMode="External"/><Relationship Id="rId4" Type="http://schemas.openxmlformats.org/officeDocument/2006/relationships/hyperlink" Target="mailto:IDimova@prosv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8B25BD6-3500-765E-196A-BF54821BF9C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" r="3395" b="1697"/>
          <a:stretch/>
        </p:blipFill>
        <p:spPr>
          <a:xfrm>
            <a:off x="-4775" y="0"/>
            <a:ext cx="12192000" cy="6858000"/>
          </a:xfrm>
          <a:prstGeom prst="rect">
            <a:avLst/>
          </a:prstGeom>
        </p:spPr>
      </p:pic>
      <p:graphicFrame>
        <p:nvGraphicFramePr>
          <p:cNvPr id="7" name="Объект 6" hidden="1">
            <a:extLst>
              <a:ext uri="{FF2B5EF4-FFF2-40B4-BE49-F238E27FC236}">
                <a16:creationId xmlns:a16="http://schemas.microsoft.com/office/drawing/2014/main" id="{F28B5AF9-254C-449F-805A-200563AB240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Слайд think-cell" r:id="rId7" imgW="359" imgH="360" progId="TCLayout.ActiveDocument.1">
                  <p:embed/>
                </p:oleObj>
              </mc:Choice>
              <mc:Fallback>
                <p:oleObj name="Слайд think-cell" r:id="rId7" imgW="359" imgH="360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:a16="http://schemas.microsoft.com/office/drawing/2014/main" id="{F28B5AF9-254C-449F-805A-200563AB24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>
            <a:extLst>
              <a:ext uri="{FF2B5EF4-FFF2-40B4-BE49-F238E27FC236}">
                <a16:creationId xmlns:a16="http://schemas.microsoft.com/office/drawing/2014/main" id="{D7EC1761-6312-4AB4-8DAC-F08C2EC72D3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/>
            <a:endParaRPr lang="ru-RU" sz="5467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  <a:sym typeface="Open Sans Light" panose="020B03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9425" y="5782110"/>
            <a:ext cx="592137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  <a:t>Все права защищены. Никакая часть презентации не может быть воспроизведена в какой </a:t>
            </a:r>
            <a:b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</a:b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  <a:t>бы то ни было форме и какими бы то ни было средствами, включая размещение в Интернете </a:t>
            </a:r>
            <a:b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</a:b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  <a:t>и в корпоративных сетях, а также запись в память ЭВМ,  для частного или публичного использования, </a:t>
            </a:r>
            <a:b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</a:b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  <a:t>без письменного разрешения владельца авторских прав. © АО «Издательство «Просвещение», 20</a:t>
            </a:r>
            <a:r>
              <a:rPr lang="en-US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  <a:t>2</a:t>
            </a:r>
            <a:r>
              <a:rPr lang="ru-RU" sz="1000" dirty="0">
                <a:solidFill>
                  <a:schemeClr val="bg1">
                    <a:alpha val="40000"/>
                  </a:schemeClr>
                </a:solidFill>
                <a:latin typeface="Calibri"/>
              </a:rPr>
              <a:t>2 г.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3F6D87B1-092F-8439-B98B-D2C4DA0737E8}"/>
              </a:ext>
            </a:extLst>
          </p:cNvPr>
          <p:cNvSpPr txBox="1">
            <a:spLocks/>
          </p:cNvSpPr>
          <p:nvPr/>
        </p:nvSpPr>
        <p:spPr>
          <a:xfrm>
            <a:off x="479425" y="1976294"/>
            <a:ext cx="3469646" cy="2629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  <a:defRPr/>
            </a:pPr>
            <a:r>
              <a:rPr lang="ru-RU" b="1" dirty="0">
                <a:solidFill>
                  <a:schemeClr val="bg1"/>
                </a:solidFill>
                <a:ea typeface="Open Sans Condensed" pitchFamily="34" charset="0"/>
                <a:cs typeface="Open Sans Condensed" pitchFamily="34" charset="0"/>
              </a:rPr>
              <a:t>Как организовать поэтапаное закрепление изученного материала с помощью цифрового сервиса "Домашние задания"</a:t>
            </a:r>
            <a:endParaRPr lang="ru-RU" b="1" dirty="0">
              <a:solidFill>
                <a:schemeClr val="bg1"/>
              </a:solidFill>
              <a:ea typeface="Open Sans Condensed" pitchFamily="34" charset="0"/>
              <a:cs typeface="Open Sans Condensed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72057C-EE7E-C9E6-36DA-5A2A1647BC4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" r="71" b="18722"/>
          <a:stretch/>
        </p:blipFill>
        <p:spPr>
          <a:xfrm>
            <a:off x="407761" y="460337"/>
            <a:ext cx="2819123" cy="76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3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4704BB9-CCFD-7EF6-075B-5EC35CC19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5" b="10875"/>
          <a:stretch/>
        </p:blipFill>
        <p:spPr>
          <a:xfrm>
            <a:off x="571435" y="1899263"/>
            <a:ext cx="6337070" cy="49587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3076" y="678346"/>
            <a:ext cx="5526389" cy="13177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ru-RU"/>
            </a:defPPr>
            <a:lvl1pPr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rgbClr val="2D2B8D"/>
                </a:solidFill>
                <a:latin typeface="Open Sans Condensed" pitchFamily="34" charset="0"/>
                <a:ea typeface="Open Sans Condensed" pitchFamily="34" charset="0"/>
                <a:cs typeface="Open Sans Condensed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19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33C78"/>
                </a:solidFill>
                <a:effectLst/>
                <a:uLnTx/>
                <a:uFillTx/>
                <a:latin typeface="Calibri"/>
              </a:rPr>
              <a:t>Сервис выдач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33C78"/>
                </a:solidFill>
                <a:effectLst/>
                <a:uLnTx/>
                <a:uFillTx/>
                <a:latin typeface="Calibri"/>
              </a:rPr>
              <a:t>и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33C78"/>
                </a:solidFill>
                <a:effectLst/>
                <a:uLnTx/>
                <a:uFillTx/>
                <a:latin typeface="Calibri"/>
              </a:rPr>
              <a:t> домашних заданий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33C78"/>
                </a:solidFill>
                <a:effectLst/>
                <a:uLnTx/>
                <a:uFillTx/>
                <a:latin typeface="Calibri"/>
              </a:rPr>
              <a:t>для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33C78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33C78"/>
                </a:solidFill>
                <a:effectLst/>
                <a:uLnTx/>
                <a:uFillTx/>
                <a:latin typeface="Calibri"/>
              </a:rPr>
              <a:t>учащи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33C78"/>
                </a:solidFill>
                <a:effectLst/>
                <a:uLnTx/>
                <a:uFillTx/>
                <a:latin typeface="Calibri"/>
              </a:rPr>
              <a:t>х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33C78"/>
                </a:solidFill>
                <a:effectLst/>
                <a:uLnTx/>
                <a:uFillTx/>
                <a:latin typeface="Calibri"/>
              </a:rPr>
              <a:t>ся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33C78"/>
                </a:solidFill>
                <a:effectLst/>
                <a:uLnTx/>
                <a:uFillTx/>
                <a:latin typeface="Calibri"/>
              </a:rPr>
              <a:t>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233C78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ts val="219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3C78"/>
                </a:solidFill>
                <a:effectLst/>
                <a:uLnTx/>
                <a:uFillTx/>
                <a:latin typeface="Calibri"/>
              </a:rPr>
              <a:t>5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3C78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33C78"/>
                </a:solidFill>
                <a:effectLst/>
                <a:uLnTx/>
                <a:uFillTx/>
                <a:latin typeface="Calibri"/>
              </a:rPr>
              <a:t>─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233C78"/>
                </a:solidFill>
                <a:effectLst/>
                <a:uLnTx/>
                <a:uFillTx/>
                <a:latin typeface="Calibri"/>
              </a:rPr>
              <a:t>11 классов по всем основным предметам школьной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3C78"/>
                </a:solidFill>
                <a:effectLst/>
                <a:uLnTx/>
                <a:uFillTx/>
                <a:latin typeface="Calibri"/>
              </a:rPr>
              <a:t>программы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233C78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052" name="Picture 4" descr="Компьютерные иконки Педагогическое образование Педагогическое образование  Обучение, учитель, синий, текст png | PNGEg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82" y1="8358" x2="86782" y2="8358"/>
                        <a14:foregroundMark x1="24425" y1="7761" x2="24425" y2="7761"/>
                      </a14:backgroundRemoval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7680" y="4884218"/>
            <a:ext cx="692002" cy="73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омпьютерные иконки Офисный стол, Услуги, угол, здание, текст png | PNGWi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6333" l="10000" r="90000">
                        <a14:foregroundMark x1="51087" y1="16500" x2="51087" y2="16500"/>
                        <a14:foregroundMark x1="52065" y1="37833" x2="52065" y2="37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147" y="2942430"/>
            <a:ext cx="1127793" cy="735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омпьютерные иконки стол офис продаж, человек рабочий стол, Разное, текст,  сервис png | PNGWi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60435" y1="30859" x2="60435" y2="30859"/>
                        <a14:foregroundMark x1="55435" y1="47656" x2="55435" y2="47656"/>
                        <a14:foregroundMark x1="62717" y1="44922" x2="62717" y2="44922"/>
                        <a14:foregroundMark x1="38043" y1="50195" x2="38043" y2="50195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0442" y="3880174"/>
            <a:ext cx="1324158" cy="736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омпьютерные иконки Офис Предприниматель Инкапсулированный PostScript,  Вакансия, разное, текст, логотип png | PNGWi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586" b="100000" l="10000" r="90000">
                        <a14:foregroundMark x1="53587" y1="37305" x2="53587" y2="37305"/>
                        <a14:foregroundMark x1="56522" y1="54883" x2="56522" y2="54883"/>
                        <a14:foregroundMark x1="61087" y1="53906" x2="61087" y2="53906"/>
                        <a14:foregroundMark x1="61522" y1="58398" x2="61522" y2="58398"/>
                        <a14:foregroundMark x1="62174" y1="62500" x2="62174" y2="62500"/>
                        <a14:foregroundMark x1="40435" y1="49219" x2="40435" y2="49219"/>
                        <a14:foregroundMark x1="40000" y1="55273" x2="40000" y2="55273"/>
                        <a14:foregroundMark x1="40109" y1="58398" x2="40109" y2="58398"/>
                        <a14:foregroundMark x1="40435" y1="64258" x2="40435" y2="64258"/>
                      </a14:backgroundRemoval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624" y="1702621"/>
            <a:ext cx="1573120" cy="87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C13CD1A-B776-5723-AC90-0048CC23AE0A}"/>
              </a:ext>
            </a:extLst>
          </p:cNvPr>
          <p:cNvSpPr/>
          <p:nvPr/>
        </p:nvSpPr>
        <p:spPr>
          <a:xfrm>
            <a:off x="393076" y="414459"/>
            <a:ext cx="10701644" cy="409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16800" algn="l"/>
              </a:tabLst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33C78"/>
                </a:solidFill>
                <a:effectLst/>
                <a:uLnTx/>
                <a:uFillTx/>
                <a:latin typeface="Calibri"/>
                <a:ea typeface="Open Sans Condensed" pitchFamily="34" charset="0"/>
                <a:cs typeface="Open Sans Condensed" pitchFamily="34" charset="0"/>
              </a:rPr>
              <a:t>Цифровой сервис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33C78"/>
                </a:solidFill>
                <a:effectLst/>
                <a:uLnTx/>
                <a:uFillTx/>
                <a:latin typeface="Calibri"/>
                <a:ea typeface="Open Sans Condensed" pitchFamily="34" charset="0"/>
                <a:cs typeface="Open Sans Condensed" pitchFamily="34" charset="0"/>
              </a:rPr>
              <a:t>«Домашние задания»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233C78"/>
              </a:solidFill>
              <a:effectLst/>
              <a:uLnTx/>
              <a:uFillTx/>
              <a:latin typeface="Calibri"/>
              <a:ea typeface="Open Sans Condensed" pitchFamily="34" charset="0"/>
              <a:cs typeface="Open Sans Condensed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7464425" y="1778036"/>
            <a:ext cx="3808351" cy="1703548"/>
            <a:chOff x="7464425" y="1778036"/>
            <a:chExt cx="3808351" cy="1703548"/>
          </a:xfrm>
        </p:grpSpPr>
        <p:grpSp>
          <p:nvGrpSpPr>
            <p:cNvPr id="10" name="Группа 9">
              <a:extLst>
                <a:ext uri="{FF2B5EF4-FFF2-40B4-BE49-F238E27FC236}">
                  <a16:creationId xmlns:a16="http://schemas.microsoft.com/office/drawing/2014/main" id="{520A2CA7-79E7-42B9-FA0E-8B948F05FC1D}"/>
                </a:ext>
              </a:extLst>
            </p:cNvPr>
            <p:cNvGrpSpPr/>
            <p:nvPr/>
          </p:nvGrpSpPr>
          <p:grpSpPr>
            <a:xfrm>
              <a:off x="7464425" y="2749148"/>
              <a:ext cx="3808350" cy="732436"/>
              <a:chOff x="6598069" y="1219755"/>
              <a:chExt cx="3808350" cy="732436"/>
            </a:xfrm>
          </p:grpSpPr>
          <p:sp>
            <p:nvSpPr>
              <p:cNvPr id="11" name="Скругленный прямоугольник 10">
                <a:extLst>
                  <a:ext uri="{FF2B5EF4-FFF2-40B4-BE49-F238E27FC236}">
                    <a16:creationId xmlns:a16="http://schemas.microsoft.com/office/drawing/2014/main" id="{8694026B-147D-3C01-3095-9A60FCB5351B}"/>
                  </a:ext>
                </a:extLst>
              </p:cNvPr>
              <p:cNvSpPr/>
              <p:nvPr/>
            </p:nvSpPr>
            <p:spPr>
              <a:xfrm>
                <a:off x="6600824" y="1219755"/>
                <a:ext cx="3805595" cy="732436"/>
              </a:xfrm>
              <a:prstGeom prst="roundRect">
                <a:avLst>
                  <a:gd name="adj" fmla="val 50000"/>
                </a:avLst>
              </a:prstGeom>
              <a:solidFill>
                <a:srgbClr val="233C78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53F890-1DEE-B874-5139-C7F5DCB1B085}"/>
                  </a:ext>
                </a:extLst>
              </p:cNvPr>
              <p:cNvSpPr txBox="1"/>
              <p:nvPr/>
            </p:nvSpPr>
            <p:spPr>
              <a:xfrm>
                <a:off x="7307267" y="1429518"/>
                <a:ext cx="307400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Open Sans Condensed" pitchFamily="34" charset="0"/>
                    <a:cs typeface="Open Sans Condensed" pitchFamily="34" charset="0"/>
                  </a:rPr>
                  <a:t>Защита от списывания</a:t>
                </a: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Open Sans Condensed" pitchFamily="34" charset="0"/>
                  <a:cs typeface="Open Sans Condensed" pitchFamily="34" charset="0"/>
                </a:endParaRPr>
              </a:p>
            </p:txBody>
          </p:sp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id="{7EC60F9C-B678-28FA-E0D3-E722B657B970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6598069" y="1231373"/>
                <a:ext cx="709200" cy="7092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233C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" name="Группа 1"/>
            <p:cNvGrpSpPr/>
            <p:nvPr/>
          </p:nvGrpSpPr>
          <p:grpSpPr>
            <a:xfrm>
              <a:off x="7464425" y="1778036"/>
              <a:ext cx="3808351" cy="732436"/>
              <a:chOff x="7464425" y="1778036"/>
              <a:chExt cx="3808351" cy="732436"/>
            </a:xfrm>
          </p:grpSpPr>
          <p:grpSp>
            <p:nvGrpSpPr>
              <p:cNvPr id="4" name="Группа 3">
                <a:extLst>
                  <a:ext uri="{FF2B5EF4-FFF2-40B4-BE49-F238E27FC236}">
                    <a16:creationId xmlns:a16="http://schemas.microsoft.com/office/drawing/2014/main" id="{C476DCCC-2801-E62E-32B8-309A3889D744}"/>
                  </a:ext>
                </a:extLst>
              </p:cNvPr>
              <p:cNvGrpSpPr/>
              <p:nvPr/>
            </p:nvGrpSpPr>
            <p:grpSpPr>
              <a:xfrm>
                <a:off x="7464425" y="1778036"/>
                <a:ext cx="3808351" cy="732436"/>
                <a:chOff x="6598069" y="1219755"/>
                <a:chExt cx="3808351" cy="732436"/>
              </a:xfrm>
            </p:grpSpPr>
            <p:sp>
              <p:nvSpPr>
                <p:cNvPr id="5" name="Скругленный прямоугольник 4">
                  <a:extLst>
                    <a:ext uri="{FF2B5EF4-FFF2-40B4-BE49-F238E27FC236}">
                      <a16:creationId xmlns:a16="http://schemas.microsoft.com/office/drawing/2014/main" id="{FCEF94BC-884B-DB3C-AF6C-AC9B7D538F71}"/>
                    </a:ext>
                  </a:extLst>
                </p:cNvPr>
                <p:cNvSpPr/>
                <p:nvPr/>
              </p:nvSpPr>
              <p:spPr>
                <a:xfrm>
                  <a:off x="6600824" y="1219755"/>
                  <a:ext cx="3805596" cy="732436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233C78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34CB9F5-486F-7B23-6FBA-60A57300FBAC}"/>
                    </a:ext>
                  </a:extLst>
                </p:cNvPr>
                <p:cNvSpPr txBox="1"/>
                <p:nvPr/>
              </p:nvSpPr>
              <p:spPr>
                <a:xfrm>
                  <a:off x="7329657" y="1320467"/>
                  <a:ext cx="296895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-RU" sz="14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Open Sans Condensed" pitchFamily="34" charset="0"/>
                      <a:cs typeface="Open Sans Condensed" pitchFamily="34" charset="0"/>
                    </a:rPr>
                    <a:t>Верифицированный образовательный контент</a:t>
                  </a:r>
                  <a:endParaRPr kumimoji="0" lang="ru-RU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Open Sans Condensed" pitchFamily="34" charset="0"/>
                    <a:cs typeface="Open Sans Condensed" pitchFamily="34" charset="0"/>
                  </a:endParaRPr>
                </a:p>
              </p:txBody>
            </p:sp>
            <p:sp>
              <p:nvSpPr>
                <p:cNvPr id="8" name="Овал 7">
                  <a:extLst>
                    <a:ext uri="{FF2B5EF4-FFF2-40B4-BE49-F238E27FC236}">
                      <a16:creationId xmlns:a16="http://schemas.microsoft.com/office/drawing/2014/main" id="{5210DF08-2619-98E0-0EB3-75184741851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5400000">
                  <a:off x="6598069" y="1231373"/>
                  <a:ext cx="709200" cy="709200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233C7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x-none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30094" y="1812029"/>
                <a:ext cx="577859" cy="656658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5964" y="2787037"/>
              <a:ext cx="577859" cy="65665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7464423" y="3743146"/>
            <a:ext cx="3805593" cy="732436"/>
            <a:chOff x="7464424" y="3901506"/>
            <a:chExt cx="3805593" cy="732436"/>
          </a:xfrm>
        </p:grpSpPr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BF201AE1-B0D8-70D0-B622-7D7F91F7F6C6}"/>
                </a:ext>
              </a:extLst>
            </p:cNvPr>
            <p:cNvGrpSpPr/>
            <p:nvPr/>
          </p:nvGrpSpPr>
          <p:grpSpPr>
            <a:xfrm>
              <a:off x="7464424" y="3901506"/>
              <a:ext cx="3805593" cy="732436"/>
              <a:chOff x="6598069" y="1219755"/>
              <a:chExt cx="3805593" cy="732436"/>
            </a:xfrm>
          </p:grpSpPr>
          <p:sp>
            <p:nvSpPr>
              <p:cNvPr id="48" name="Скругленный прямоугольник 47">
                <a:extLst>
                  <a:ext uri="{FF2B5EF4-FFF2-40B4-BE49-F238E27FC236}">
                    <a16:creationId xmlns:a16="http://schemas.microsoft.com/office/drawing/2014/main" id="{856961EB-6BAD-6C3E-858C-794DEAD38E03}"/>
                  </a:ext>
                </a:extLst>
              </p:cNvPr>
              <p:cNvSpPr/>
              <p:nvPr/>
            </p:nvSpPr>
            <p:spPr>
              <a:xfrm>
                <a:off x="6600825" y="1219755"/>
                <a:ext cx="3802837" cy="732436"/>
              </a:xfrm>
              <a:prstGeom prst="roundRect">
                <a:avLst>
                  <a:gd name="adj" fmla="val 50000"/>
                </a:avLst>
              </a:prstGeom>
              <a:solidFill>
                <a:srgbClr val="233C78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5A3F029-19E1-908F-2960-C604CB059EDC}"/>
                  </a:ext>
                </a:extLst>
              </p:cNvPr>
              <p:cNvSpPr txBox="1"/>
              <p:nvPr/>
            </p:nvSpPr>
            <p:spPr>
              <a:xfrm>
                <a:off x="7329659" y="1345907"/>
                <a:ext cx="2947081" cy="4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Open Sans Condensed" pitchFamily="34" charset="0"/>
                    <a:cs typeface="Open Sans Condensed" pitchFamily="34" charset="0"/>
                  </a:rPr>
                  <a:t>Проведения контрольных и проверочных работ</a:t>
                </a: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Open Sans Condensed" pitchFamily="34" charset="0"/>
                  <a:cs typeface="Open Sans Condensed" pitchFamily="34" charset="0"/>
                </a:endParaRPr>
              </a:p>
            </p:txBody>
          </p:sp>
          <p:sp>
            <p:nvSpPr>
              <p:cNvPr id="50" name="Овал 49">
                <a:extLst>
                  <a:ext uri="{FF2B5EF4-FFF2-40B4-BE49-F238E27FC236}">
                    <a16:creationId xmlns:a16="http://schemas.microsoft.com/office/drawing/2014/main" id="{177B5A27-0942-5089-FB88-F37BD56CF39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6598069" y="1231373"/>
                <a:ext cx="709200" cy="7092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233C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5964" y="3960439"/>
              <a:ext cx="577859" cy="65665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Прямоугольник 13"/>
          <p:cNvSpPr/>
          <p:nvPr/>
        </p:nvSpPr>
        <p:spPr>
          <a:xfrm>
            <a:off x="3492114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7467183" y="4676117"/>
            <a:ext cx="3805593" cy="732436"/>
            <a:chOff x="7464424" y="3901506"/>
            <a:chExt cx="3805593" cy="732436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BF201AE1-B0D8-70D0-B622-7D7F91F7F6C6}"/>
                </a:ext>
              </a:extLst>
            </p:cNvPr>
            <p:cNvGrpSpPr/>
            <p:nvPr/>
          </p:nvGrpSpPr>
          <p:grpSpPr>
            <a:xfrm>
              <a:off x="7464424" y="3901506"/>
              <a:ext cx="3805593" cy="732436"/>
              <a:chOff x="6598069" y="1219755"/>
              <a:chExt cx="3805593" cy="732436"/>
            </a:xfrm>
          </p:grpSpPr>
          <p:sp>
            <p:nvSpPr>
              <p:cNvPr id="35" name="Скругленный прямоугольник 34">
                <a:extLst>
                  <a:ext uri="{FF2B5EF4-FFF2-40B4-BE49-F238E27FC236}">
                    <a16:creationId xmlns:a16="http://schemas.microsoft.com/office/drawing/2014/main" id="{856961EB-6BAD-6C3E-858C-794DEAD38E03}"/>
                  </a:ext>
                </a:extLst>
              </p:cNvPr>
              <p:cNvSpPr/>
              <p:nvPr/>
            </p:nvSpPr>
            <p:spPr>
              <a:xfrm>
                <a:off x="6600825" y="1219755"/>
                <a:ext cx="3802837" cy="732436"/>
              </a:xfrm>
              <a:prstGeom prst="roundRect">
                <a:avLst>
                  <a:gd name="adj" fmla="val 50000"/>
                </a:avLst>
              </a:prstGeom>
              <a:solidFill>
                <a:srgbClr val="233C78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5A3F029-19E1-908F-2960-C604CB059EDC}"/>
                  </a:ext>
                </a:extLst>
              </p:cNvPr>
              <p:cNvSpPr txBox="1"/>
              <p:nvPr/>
            </p:nvSpPr>
            <p:spPr>
              <a:xfrm>
                <a:off x="7326898" y="1366951"/>
                <a:ext cx="2947081" cy="4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Open Sans Condensed" pitchFamily="34" charset="0"/>
                    <a:cs typeface="Open Sans Condensed" pitchFamily="34" charset="0"/>
                  </a:rPr>
                  <a:t>Задания можно отправлять из электронных дневников</a:t>
                </a:r>
                <a:endPara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Open Sans Condensed" pitchFamily="34" charset="0"/>
                  <a:cs typeface="Open Sans Condensed" pitchFamily="34" charset="0"/>
                </a:endParaRPr>
              </a:p>
            </p:txBody>
          </p:sp>
          <p:sp>
            <p:nvSpPr>
              <p:cNvPr id="37" name="Овал 36">
                <a:extLst>
                  <a:ext uri="{FF2B5EF4-FFF2-40B4-BE49-F238E27FC236}">
                    <a16:creationId xmlns:a16="http://schemas.microsoft.com/office/drawing/2014/main" id="{177B5A27-0942-5089-FB88-F37BD56CF39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5400000">
                <a:off x="6598069" y="1231373"/>
                <a:ext cx="709200" cy="70920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233C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x-non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5964" y="3960439"/>
              <a:ext cx="577859" cy="65665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C36392B-EDC7-6588-BDAB-719C35481B79}"/>
              </a:ext>
            </a:extLst>
          </p:cNvPr>
          <p:cNvSpPr/>
          <p:nvPr/>
        </p:nvSpPr>
        <p:spPr>
          <a:xfrm>
            <a:off x="7890459" y="6315370"/>
            <a:ext cx="18240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33C7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https://hw.lecta.ru/</a:t>
            </a:r>
            <a:endParaRPr kumimoji="0" lang="en" sz="1600" b="0" i="0" u="none" strike="noStrike" kern="1200" cap="none" spc="0" normalizeH="0" baseline="0" noProof="0" dirty="0">
              <a:ln>
                <a:noFill/>
              </a:ln>
              <a:solidFill>
                <a:srgbClr val="233C7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DF9A8627-8A7B-DBF5-143E-9D594A8CA304}"/>
              </a:ext>
            </a:extLst>
          </p:cNvPr>
          <p:cNvSpPr/>
          <p:nvPr/>
        </p:nvSpPr>
        <p:spPr>
          <a:xfrm>
            <a:off x="7621914" y="6007593"/>
            <a:ext cx="23612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233C78"/>
                </a:solidFill>
                <a:effectLst/>
                <a:uLnTx/>
                <a:uFillTx/>
                <a:latin typeface="Calibri"/>
                <a:ea typeface="Open Sans Condensed" pitchFamily="34" charset="0"/>
                <a:cs typeface="Open Sans Condensed" pitchFamily="34" charset="0"/>
              </a:rPr>
              <a:t>Больше информации </a:t>
            </a:r>
          </a:p>
        </p:txBody>
      </p:sp>
      <p:pic>
        <p:nvPicPr>
          <p:cNvPr id="9218" name="Picture 2" descr="http://qrcoder.ru/code/?https%3A%2F%2Fclck.ru%2FsWWXc&amp;4&amp;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735" y="5722877"/>
            <a:ext cx="1032954" cy="103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3"/>
          <a:srcRect l="9188" t="5900" r="2861" b="11210"/>
          <a:stretch/>
        </p:blipFill>
        <p:spPr>
          <a:xfrm>
            <a:off x="1474418" y="2468313"/>
            <a:ext cx="4531104" cy="294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8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315403" y="527276"/>
            <a:ext cx="5454630" cy="5791605"/>
            <a:chOff x="0" y="578123"/>
            <a:chExt cx="6039751" cy="6412874"/>
          </a:xfrm>
          <a:solidFill>
            <a:srgbClr val="FF8E8A"/>
          </a:solidFill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2"/>
            <a:srcRect l="5819"/>
            <a:stretch/>
          </p:blipFill>
          <p:spPr>
            <a:xfrm>
              <a:off x="0" y="578123"/>
              <a:ext cx="6039751" cy="6412874"/>
            </a:xfrm>
            <a:prstGeom prst="rect">
              <a:avLst/>
            </a:prstGeom>
            <a:grpFill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074" y="2462555"/>
              <a:ext cx="177046" cy="205374"/>
            </a:xfrm>
            <a:prstGeom prst="rect">
              <a:avLst/>
            </a:prstGeom>
            <a:noFill/>
          </p:spPr>
        </p:pic>
      </p:grpSp>
      <p:pic>
        <p:nvPicPr>
          <p:cNvPr id="10" name="Picture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89546" y="267490"/>
            <a:ext cx="1737816" cy="62126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770033" y="2669025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5756D3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Roboto Black" panose="02000000000000000000" pitchFamily="2" charset="0"/>
              </a:rPr>
              <a:t>WEBPROSV</a:t>
            </a:r>
            <a:endParaRPr lang="ru-RU" sz="4800" dirty="0">
              <a:solidFill>
                <a:srgbClr val="2E31A2"/>
              </a:solidFill>
              <a:latin typeface="Arial Black" panose="020B0A04020102020204" pitchFamily="34" charset="0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412779" y="6318881"/>
            <a:ext cx="3429004" cy="4103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60412">
              <a:lnSpc>
                <a:spcPts val="1617"/>
              </a:lnSpc>
              <a:spcBef>
                <a:spcPct val="0"/>
              </a:spcBef>
            </a:pPr>
            <a:endParaRPr sz="1300" dirty="0">
              <a:solidFill>
                <a:prstClr val="white">
                  <a:lumMod val="65000"/>
                </a:prstClr>
              </a:solidFill>
              <a:latin typeface="Calibri"/>
            </a:endParaRPr>
          </a:p>
          <a:p>
            <a:pPr algn="ctr" defTabSz="660412">
              <a:lnSpc>
                <a:spcPts val="1617"/>
              </a:lnSpc>
              <a:spcBef>
                <a:spcPct val="0"/>
              </a:spcBef>
            </a:pPr>
            <a:r>
              <a:rPr lang="en-US" sz="1156" dirty="0">
                <a:solidFill>
                  <a:prstClr val="white">
                    <a:lumMod val="65000"/>
                  </a:prstClr>
                </a:solidFill>
                <a:latin typeface="Lato"/>
              </a:rPr>
              <a:t>© АО «Издательство «Просвещение», 2022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5476" y="5859172"/>
            <a:ext cx="860785" cy="85250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341945" y="5916094"/>
            <a:ext cx="26735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rgbClr val="5756D3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Каталог </a:t>
            </a:r>
          </a:p>
          <a:p>
            <a:pPr algn="r"/>
            <a:r>
              <a:rPr lang="ru-RU" sz="1400" dirty="0">
                <a:solidFill>
                  <a:srgbClr val="5756D3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цифровых сервисов </a:t>
            </a:r>
          </a:p>
          <a:p>
            <a:pPr algn="r"/>
            <a:r>
              <a:rPr lang="en-US" sz="1400" dirty="0" err="1">
                <a:solidFill>
                  <a:srgbClr val="5756D3"/>
                </a:solidFill>
                <a:latin typeface="Arial Black" panose="020B0A040201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Lecta</a:t>
            </a:r>
            <a:endParaRPr lang="ru-RU" sz="1050" dirty="0">
              <a:solidFill>
                <a:srgbClr val="2E31A2"/>
              </a:solidFill>
              <a:latin typeface="Arial" panose="020B0604020202020204" pitchFamily="34" charset="0"/>
              <a:ea typeface="Roboto Black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41126" y="3500021"/>
            <a:ext cx="513513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rgbClr val="2E31A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промокод на скидку 30% на весь чек </a:t>
            </a:r>
          </a:p>
          <a:p>
            <a:pPr algn="r"/>
            <a:r>
              <a:rPr lang="ru-RU" sz="1400" dirty="0">
                <a:solidFill>
                  <a:srgbClr val="2E31A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на платформе </a:t>
            </a:r>
            <a:r>
              <a:rPr lang="en-US" sz="1400" dirty="0">
                <a:solidFill>
                  <a:srgbClr val="2E31A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Lecta.ru</a:t>
            </a:r>
            <a:r>
              <a:rPr lang="ru-RU" sz="1400" dirty="0">
                <a:solidFill>
                  <a:srgbClr val="2E31A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 </a:t>
            </a:r>
          </a:p>
          <a:p>
            <a:pPr algn="r"/>
            <a:r>
              <a:rPr lang="ru-RU" sz="1400" dirty="0">
                <a:solidFill>
                  <a:srgbClr val="2E31A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действителен до </a:t>
            </a:r>
            <a:r>
              <a:rPr lang="en-US" sz="1400" dirty="0">
                <a:solidFill>
                  <a:srgbClr val="2E31A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28</a:t>
            </a:r>
            <a:r>
              <a:rPr lang="ru-RU" sz="1400" dirty="0">
                <a:solidFill>
                  <a:srgbClr val="2E31A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.0</a:t>
            </a:r>
            <a:r>
              <a:rPr lang="en-US" sz="1400" dirty="0">
                <a:solidFill>
                  <a:srgbClr val="2E31A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2</a:t>
            </a:r>
            <a:r>
              <a:rPr lang="ru-RU" sz="1400" dirty="0">
                <a:solidFill>
                  <a:srgbClr val="2E31A2"/>
                </a:solidFill>
                <a:latin typeface="Arial" panose="020B0604020202020204" pitchFamily="34" charset="0"/>
                <a:ea typeface="Roboto Black" panose="02000000000000000000" pitchFamily="2" charset="0"/>
                <a:cs typeface="Arial" panose="020B0604020202020204" pitchFamily="34" charset="0"/>
              </a:rPr>
              <a:t>.2023 включительно</a:t>
            </a:r>
          </a:p>
        </p:txBody>
      </p:sp>
    </p:spTree>
    <p:extLst>
      <p:ext uri="{BB962C8B-B14F-4D97-AF65-F5344CB8AC3E}">
        <p14:creationId xmlns:p14="http://schemas.microsoft.com/office/powerpoint/2010/main" val="60025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550" b="77105"/>
          <a:stretch/>
        </p:blipFill>
        <p:spPr>
          <a:xfrm>
            <a:off x="0" y="5287818"/>
            <a:ext cx="6200118" cy="1570182"/>
          </a:xfrm>
          <a:prstGeom prst="rect">
            <a:avLst/>
          </a:prstGeom>
        </p:spPr>
      </p:pic>
      <p:sp>
        <p:nvSpPr>
          <p:cNvPr id="27" name="TextBox 8"/>
          <p:cNvSpPr txBox="1"/>
          <p:nvPr/>
        </p:nvSpPr>
        <p:spPr>
          <a:xfrm>
            <a:off x="1038229" y="1225810"/>
            <a:ext cx="5815053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ru-RU" sz="2800" b="1" dirty="0" smtClean="0">
                <a:solidFill>
                  <a:srgbClr val="072E6B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КОНТАКТЫ</a:t>
            </a:r>
          </a:p>
          <a:p>
            <a:pPr>
              <a:lnSpc>
                <a:spcPts val="2800"/>
              </a:lnSpc>
            </a:pPr>
            <a:endParaRPr lang="ru-RU" sz="1900" b="1" dirty="0" smtClean="0">
              <a:solidFill>
                <a:srgbClr val="072E6B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ts val="2800"/>
              </a:lnSpc>
            </a:pPr>
            <a:r>
              <a:rPr lang="ru-RU" sz="1900" b="1" dirty="0" smtClean="0">
                <a:solidFill>
                  <a:srgbClr val="072E6B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по вопросам содержания</a:t>
            </a:r>
          </a:p>
          <a:p>
            <a:pPr>
              <a:lnSpc>
                <a:spcPts val="2800"/>
              </a:lnSpc>
            </a:pPr>
            <a:endParaRPr lang="ru-RU" sz="1900" b="1" dirty="0">
              <a:solidFill>
                <a:srgbClr val="072E6B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ts val="2800"/>
              </a:lnSpc>
            </a:pPr>
            <a:r>
              <a:rPr lang="ru-RU" sz="2000" spc="-4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Горячая линия: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vopros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@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prosv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.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ru</a:t>
            </a:r>
            <a:endParaRPr lang="ru-RU" sz="2000" spc="-4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2800"/>
              </a:lnSpc>
            </a:pPr>
            <a:endParaRPr lang="ru-RU" sz="1900" b="1" dirty="0" smtClean="0">
              <a:solidFill>
                <a:srgbClr val="072E6B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30" name="TextBox 8"/>
          <p:cNvSpPr txBox="1"/>
          <p:nvPr/>
        </p:nvSpPr>
        <p:spPr>
          <a:xfrm>
            <a:off x="1038229" y="3381301"/>
            <a:ext cx="5815053" cy="32316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endParaRPr lang="ru-RU" sz="1467" dirty="0">
              <a:latin typeface="Lato Bold"/>
            </a:endParaRPr>
          </a:p>
          <a:p>
            <a:pPr>
              <a:lnSpc>
                <a:spcPts val="2800"/>
              </a:lnSpc>
            </a:pPr>
            <a:r>
              <a:rPr lang="ru-RU" sz="1900" b="1" dirty="0">
                <a:solidFill>
                  <a:srgbClr val="072E6B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п</a:t>
            </a:r>
            <a:r>
              <a:rPr lang="ru-RU" sz="1900" b="1" dirty="0" smtClean="0">
                <a:solidFill>
                  <a:srgbClr val="072E6B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о вопросам приобретения </a:t>
            </a:r>
          </a:p>
          <a:p>
            <a:pPr>
              <a:lnSpc>
                <a:spcPts val="2800"/>
              </a:lnSpc>
            </a:pP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Щекарева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Оксана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И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горевна</a:t>
            </a:r>
          </a:p>
          <a:p>
            <a:pPr>
              <a:lnSpc>
                <a:spcPts val="28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Тел.: 8 (495)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789-30-40, доб. 6058</a:t>
            </a:r>
          </a:p>
          <a:p>
            <a:pPr>
              <a:lnSpc>
                <a:spcPts val="28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Email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: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4"/>
              </a:rPr>
              <a:t>IDimova@prosv.ru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ts val="2800"/>
              </a:lnSpc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Антонова Ольга Евгеньевна</a:t>
            </a:r>
          </a:p>
          <a:p>
            <a:pPr>
              <a:lnSpc>
                <a:spcPts val="2800"/>
              </a:lnSpc>
            </a:pP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Т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ел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.: 8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(987) 518-67-88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ts val="280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Email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: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5"/>
              </a:rPr>
              <a:t>OEAntonova@prosv.ru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1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ru-RU" sz="1467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endParaRPr lang="ru-RU" sz="1467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t="8420" r="15094" b="2952"/>
          <a:stretch/>
        </p:blipFill>
        <p:spPr>
          <a:xfrm>
            <a:off x="5429249" y="750657"/>
            <a:ext cx="5006223" cy="336004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9" name="Прямоугольник 8"/>
          <p:cNvSpPr/>
          <p:nvPr/>
        </p:nvSpPr>
        <p:spPr>
          <a:xfrm>
            <a:off x="5205053" y="4851608"/>
            <a:ext cx="2643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72E6B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Больше информации на странице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6200000">
            <a:off x="8271250" y="4788402"/>
            <a:ext cx="366781" cy="78423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312331" y="4959842"/>
            <a:ext cx="17077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7"/>
              </a:rPr>
              <a:t>https://lecta.ru</a:t>
            </a:r>
            <a:r>
              <a:rPr lang="ru-RU" dirty="0" smtClean="0">
                <a:hlinkClick r:id="rId7"/>
              </a:rPr>
              <a:t>/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://disk.yandex.net/qr/?clean=1&amp;text=https://clck.ru/sn4A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989" y="3515390"/>
            <a:ext cx="119062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470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z2C1qJMSUX3vhOgGv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219</Words>
  <Application>Microsoft Office PowerPoint</Application>
  <PresentationFormat>Широкоэкранный</PresentationFormat>
  <Paragraphs>39</Paragraphs>
  <Slides>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Lato</vt:lpstr>
      <vt:lpstr>Lato Bold</vt:lpstr>
      <vt:lpstr>Open Sans</vt:lpstr>
      <vt:lpstr>Open Sans Condensed</vt:lpstr>
      <vt:lpstr>Open Sans Light</vt:lpstr>
      <vt:lpstr>Roboto Black</vt:lpstr>
      <vt:lpstr>Тема Office</vt:lpstr>
      <vt:lpstr>1_Тема Office</vt:lpstr>
      <vt:lpstr>2_Тема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Бобкова Наталья Петровна</dc:creator>
  <cp:lastModifiedBy>Бобкова Наталья Петровна</cp:lastModifiedBy>
  <cp:revision>3</cp:revision>
  <dcterms:created xsi:type="dcterms:W3CDTF">2023-02-16T09:18:57Z</dcterms:created>
  <dcterms:modified xsi:type="dcterms:W3CDTF">2023-02-21T14:33:25Z</dcterms:modified>
</cp:coreProperties>
</file>