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Roboto" panose="020B0604020202020204" charset="0"/>
      <p:regular r:id="rId67"/>
      <p:bold r:id="rId68"/>
      <p:italic r:id="rId69"/>
      <p:boldItalic r:id="rId70"/>
    </p:embeddedFont>
    <p:embeddedFont>
      <p:font typeface="Roboto Black" panose="020B0604020202020204" charset="0"/>
      <p:bold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3" roundtripDataSignature="AMtx7mg62bSbHTQCer3q2TekkzZnoiQD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23" d="100"/>
          <a:sy n="223" d="100"/>
        </p:scale>
        <p:origin x="-328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7682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796fb0de0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796fb0de0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96fb0de0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g2796fb0de0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796fb0de0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g2796fb0de0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796fb0de0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g2796fb0de0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96fb0de0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g2796fb0de0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796fb0de0d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g2796fb0de0d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796fb0de0d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g2796fb0de0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796fb0de0d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g2796fb0de0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796fb0de0d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796fb0de0d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796fb0de0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796fb0de0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796fb0de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796fb0de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796fb0de0d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796fb0de0d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796fb0de0d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796fb0de0d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796fb0de0d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796fb0de0d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796fb0de0d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796fb0de0d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796fb0de0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796fb0de0d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796fb0de0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796fb0de0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796fb0de0d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796fb0de0d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796fb0de0d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796fb0de0d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796fb0de0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796fb0de0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796fb0de0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796fb0de0d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796fb0de0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796fb0de0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796fb0de0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796fb0de0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796fb0de0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796fb0de0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796fb0de0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796fb0de0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796fb0de0d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796fb0de0d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796fb0de0d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796fb0de0d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796fb0de0d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796fb0de0d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796fb0de0d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796fb0de0d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796fb0de0d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796fb0de0d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796fb0de0d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796fb0de0d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796fb0de0d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796fb0de0d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796fb0de0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796fb0de0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796fb0de0d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796fb0de0d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796fb0de0d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796fb0de0d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796fb0de0d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796fb0de0d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796fb0de0d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7" name="Google Shape;407;g2796fb0de0d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796fb0de0d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2796fb0de0d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796fb0de0d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2796fb0de0d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796fb0de0d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2796fb0de0d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796fb0de0d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2796fb0de0d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796fb0de0d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796fb0de0d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796fb0de0d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796fb0de0d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96fb0de0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796fb0de0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796fb0de0d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2796fb0de0d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796fb0de0d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2796fb0de0d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796fb0de0d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2796fb0de0d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796fb0de0d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2796fb0de0d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796fb0de0d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2796fb0de0d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796fb0de0d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796fb0de0d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796fb0de0d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796fb0de0d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796fb0de0d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796fb0de0d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796fb0de0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796fb0de0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796fb0de0d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796fb0de0d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796fb0de0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796fb0de0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4" name="Google Shape;5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796fb0de0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796fb0de0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96fb0de0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796fb0de0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796fb0de0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796fb0de0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96fb0de0d_0_47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g2796fb0de0d_0_4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96fb0de0d_0_4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2796fb0de0d_0_4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8" name="Google Shape;88;g2796fb0de0d_0_47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9" name="Google Shape;89;g2796fb0de0d_0_4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2" name="Google Shape;22;p6" descr="1648061945(1)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1" name="Google Shape;11;p5" descr="1648061945(1)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titul.ru/audio/8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gosreestr.r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dsoo.ru/constructor/#ssid_22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xam-simulator.ru/options/oge" TargetMode="External"/><Relationship Id="rId4" Type="http://schemas.openxmlformats.org/officeDocument/2006/relationships/hyperlink" Target="https://exam-simulator.ru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constructo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teachers.ru/shop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wildberries.ru/brands/izdatelstvo-titul" TargetMode="External"/><Relationship Id="rId4" Type="http://schemas.openxmlformats.org/officeDocument/2006/relationships/hyperlink" Target="https://www.ozon.ru/seller/izdatelstvo-titul-6954/knigi-1650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PervoeSentyabrya" TargetMode="External"/><Relationship Id="rId13" Type="http://schemas.openxmlformats.org/officeDocument/2006/relationships/image" Target="../media/image68.png"/><Relationship Id="rId18" Type="http://schemas.openxmlformats.org/officeDocument/2006/relationships/hyperlink" Target="https://1sept.ru/" TargetMode="External"/><Relationship Id="rId3" Type="http://schemas.openxmlformats.org/officeDocument/2006/relationships/image" Target="../media/image1.jpg"/><Relationship Id="rId21" Type="http://schemas.openxmlformats.org/officeDocument/2006/relationships/image" Target="../media/image72.png"/><Relationship Id="rId7" Type="http://schemas.openxmlformats.org/officeDocument/2006/relationships/image" Target="../media/image65.png"/><Relationship Id="rId12" Type="http://schemas.openxmlformats.org/officeDocument/2006/relationships/hyperlink" Target="https://ds.1sept.ru/" TargetMode="External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60.xml"/><Relationship Id="rId16" Type="http://schemas.openxmlformats.org/officeDocument/2006/relationships/hyperlink" Target="https://video.1sept.ru/" TargetMode="External"/><Relationship Id="rId20" Type="http://schemas.openxmlformats.org/officeDocument/2006/relationships/hyperlink" Target="https://edu.1sept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k.ru/digital.september" TargetMode="External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5" Type="http://schemas.openxmlformats.org/officeDocument/2006/relationships/image" Target="../media/image69.png"/><Relationship Id="rId10" Type="http://schemas.openxmlformats.org/officeDocument/2006/relationships/hyperlink" Target="https://vk.com/digital.september" TargetMode="External"/><Relationship Id="rId19" Type="http://schemas.openxmlformats.org/officeDocument/2006/relationships/image" Target="../media/image71.png"/><Relationship Id="rId4" Type="http://schemas.openxmlformats.org/officeDocument/2006/relationships/hyperlink" Target="https://t.me/pervoesent" TargetMode="External"/><Relationship Id="rId9" Type="http://schemas.openxmlformats.org/officeDocument/2006/relationships/image" Target="../media/image66.png"/><Relationship Id="rId14" Type="http://schemas.openxmlformats.org/officeDocument/2006/relationships/hyperlink" Target="https://urok.1sept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" descr="16480619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"/>
            <a:ext cx="9144032" cy="514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1648061945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759"/>
              <a:t>Новые программы и новые учебные пособия по английскому языку</a:t>
            </a:r>
            <a:endParaRPr sz="3759"/>
          </a:p>
        </p:txBody>
      </p:sp>
      <p:sp>
        <p:nvSpPr>
          <p:cNvPr id="97" name="Google Shape;97;p1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2960"/>
              <a:buNone/>
            </a:pPr>
            <a:r>
              <a:rPr lang="ru-RU" sz="2460"/>
              <a:t>А.Е. Казеичева,</a:t>
            </a:r>
            <a:endParaRPr sz="2460"/>
          </a:p>
          <a:p>
            <a:pPr marL="0" lvl="0" indent="0" algn="ctr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2960"/>
              <a:buNone/>
            </a:pPr>
            <a:r>
              <a:rPr lang="ru-RU" sz="2460"/>
              <a:t>заместитель главного редактора издательства “Титул”</a:t>
            </a:r>
            <a:endParaRPr sz="246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796fb0de0d_0_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Новые пособия к новому учебному году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96fb0de0d_0_46"/>
          <p:cNvSpPr txBox="1">
            <a:spLocks noGrp="1"/>
          </p:cNvSpPr>
          <p:nvPr>
            <p:ph type="title"/>
          </p:nvPr>
        </p:nvSpPr>
        <p:spPr>
          <a:xfrm>
            <a:off x="2504100" y="205975"/>
            <a:ext cx="61827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Обучение грамматике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8" name="Google Shape;158;g2796fb0de0d_0_4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159" name="Google Shape;159;g2796fb0de0d_0_4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/>
              <a:t>Тренажер предназначен для обучения грамматике английского глагола в Present Simple Tense, Past Simple Tense, Present Continuous Tense, Future Simple Tense, а также глагола to be в этих временах. Основная задача пособия – выработать автоматизм построения фраз в изучаемых конструкциях.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g2796fb0de0d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560" y="1042586"/>
            <a:ext cx="2601561" cy="3639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796fb0de0d_0_67"/>
          <p:cNvSpPr txBox="1">
            <a:spLocks noGrp="1"/>
          </p:cNvSpPr>
          <p:nvPr>
            <p:ph type="title"/>
          </p:nvPr>
        </p:nvSpPr>
        <p:spPr>
          <a:xfrm>
            <a:off x="457200" y="27434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66" name="Google Shape;166;g2796fb0de0d_0_67"/>
          <p:cNvSpPr txBox="1">
            <a:spLocks noGrp="1"/>
          </p:cNvSpPr>
          <p:nvPr>
            <p:ph type="body" idx="1"/>
          </p:nvPr>
        </p:nvSpPr>
        <p:spPr>
          <a:xfrm>
            <a:off x="857250" y="900113"/>
            <a:ext cx="76581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67" name="Google Shape;167;g2796fb0de0d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690" y="883064"/>
            <a:ext cx="2802711" cy="374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796fb0de0d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9565" y="883064"/>
            <a:ext cx="2827235" cy="372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796fb0de0d_0_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375" y="1484550"/>
            <a:ext cx="1406925" cy="19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796fb0de0d_0_75"/>
          <p:cNvSpPr txBox="1">
            <a:spLocks noGrp="1"/>
          </p:cNvSpPr>
          <p:nvPr>
            <p:ph type="title"/>
          </p:nvPr>
        </p:nvSpPr>
        <p:spPr>
          <a:xfrm>
            <a:off x="457200" y="27434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75" name="Google Shape;175;g2796fb0de0d_0_75"/>
          <p:cNvSpPr txBox="1">
            <a:spLocks noGrp="1"/>
          </p:cNvSpPr>
          <p:nvPr>
            <p:ph type="body" idx="1"/>
          </p:nvPr>
        </p:nvSpPr>
        <p:spPr>
          <a:xfrm>
            <a:off x="857250" y="900113"/>
            <a:ext cx="76581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76" name="Google Shape;176;g2796fb0de0d_0_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050" y="809002"/>
            <a:ext cx="3020108" cy="393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796fb0de0d_0_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9428" y="809002"/>
            <a:ext cx="2929247" cy="39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796fb0de0d_0_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111" y="1464272"/>
            <a:ext cx="1105838" cy="152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796fb0de0d_0_8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4" name="Google Shape;184;g2796fb0de0d_0_8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185" name="Google Shape;185;g2796fb0de0d_0_83"/>
          <p:cNvSpPr txBox="1">
            <a:spLocks noGrp="1"/>
          </p:cNvSpPr>
          <p:nvPr>
            <p:ph type="body" idx="2"/>
          </p:nvPr>
        </p:nvSpPr>
        <p:spPr>
          <a:xfrm>
            <a:off x="3286300" y="860025"/>
            <a:ext cx="5599200" cy="373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ru-RU" sz="1600">
                <a:highlight>
                  <a:schemeClr val="lt1"/>
                </a:highlight>
              </a:rPr>
              <a:t>Весь грамматический материал для начальной школы. </a:t>
            </a:r>
            <a:endParaRPr sz="1600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ru-RU" sz="1600">
                <a:highlight>
                  <a:schemeClr val="lt1"/>
                </a:highlight>
              </a:rPr>
              <a:t>Пособие поможет ученикам:</a:t>
            </a:r>
            <a:endParaRPr sz="1600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ru-RU" sz="1600">
                <a:highlight>
                  <a:schemeClr val="lt1"/>
                </a:highlight>
              </a:rPr>
              <a:t>- понять правила английской грамматики с помощью простых объяснений и картинок;</a:t>
            </a:r>
            <a:endParaRPr sz="1600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ru-RU" sz="1600">
                <a:highlight>
                  <a:schemeClr val="lt1"/>
                </a:highlight>
              </a:rPr>
              <a:t>- научиться пользоваться грамматикой в типичных ситуациях общения;</a:t>
            </a:r>
            <a:endParaRPr sz="1600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ru-RU" sz="1600">
                <a:highlight>
                  <a:schemeClr val="lt1"/>
                </a:highlight>
              </a:rPr>
              <a:t>- подготовиться к контрольным и диагностическим работам по английскому языку;</a:t>
            </a:r>
            <a:endParaRPr sz="1600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ru-RU" sz="1600">
                <a:highlight>
                  <a:schemeClr val="lt1"/>
                </a:highlight>
              </a:rPr>
              <a:t>- воспринимать грамматику не как свод абстрактных правил, а как живой инструмент для выражения мыслей;</a:t>
            </a:r>
            <a:endParaRPr sz="1600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ru-RU" sz="1600">
                <a:highlight>
                  <a:schemeClr val="lt1"/>
                </a:highlight>
              </a:rPr>
              <a:t>- освоить всю необходимую грамматику для начальной школы.</a:t>
            </a:r>
            <a:endParaRPr sz="1600"/>
          </a:p>
        </p:txBody>
      </p:sp>
      <p:pic>
        <p:nvPicPr>
          <p:cNvPr id="186" name="Google Shape;186;g2796fb0de0d_0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929" y="1198604"/>
            <a:ext cx="2436525" cy="3256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796fb0de0d_0_90"/>
          <p:cNvSpPr txBox="1">
            <a:spLocks noGrp="1"/>
          </p:cNvSpPr>
          <p:nvPr>
            <p:ph type="title"/>
          </p:nvPr>
        </p:nvSpPr>
        <p:spPr>
          <a:xfrm>
            <a:off x="457200" y="27434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92" name="Google Shape;192;g2796fb0de0d_0_9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93" name="Google Shape;193;g2796fb0de0d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194" y="1079619"/>
            <a:ext cx="2919579" cy="354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796fb0de0d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4351" y="1067200"/>
            <a:ext cx="3994674" cy="3567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796fb0de0d_0_97"/>
          <p:cNvSpPr txBox="1">
            <a:spLocks noGrp="1"/>
          </p:cNvSpPr>
          <p:nvPr>
            <p:ph type="title"/>
          </p:nvPr>
        </p:nvSpPr>
        <p:spPr>
          <a:xfrm>
            <a:off x="457200" y="27434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00" name="Google Shape;200;g2796fb0de0d_0_9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01" name="Google Shape;201;g2796fb0de0d_0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249" y="1162228"/>
            <a:ext cx="3438376" cy="3004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796fb0de0d_0_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955" y="977069"/>
            <a:ext cx="3596681" cy="3286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796fb0de0d_0_104"/>
          <p:cNvSpPr txBox="1">
            <a:spLocks noGrp="1"/>
          </p:cNvSpPr>
          <p:nvPr>
            <p:ph type="title"/>
          </p:nvPr>
        </p:nvSpPr>
        <p:spPr>
          <a:xfrm>
            <a:off x="457200" y="27434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08" name="Google Shape;208;g2796fb0de0d_0_104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09" name="Google Shape;209;g2796fb0de0d_0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364" y="1056829"/>
            <a:ext cx="3788636" cy="323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796fb0de0d_0_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93401"/>
            <a:ext cx="4195474" cy="328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796fb0de0d_0_11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Артем Морозов</a:t>
            </a:r>
            <a:endParaRPr/>
          </a:p>
        </p:txBody>
      </p:sp>
      <p:sp>
        <p:nvSpPr>
          <p:cNvPr id="216" name="Google Shape;216;g2796fb0de0d_0_11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g2796fb0de0d_0_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850" y="753350"/>
            <a:ext cx="2909462" cy="40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796fb0de0d_0_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3000" y="753350"/>
            <a:ext cx="3000851" cy="400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796fb0de0d_0_1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796fb0de0d_0_1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796fb0de0d_0_118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g2796fb0de0d_0_118"/>
          <p:cNvPicPr preferRelativeResize="0"/>
          <p:nvPr/>
        </p:nvPicPr>
        <p:blipFill rotWithShape="1">
          <a:blip r:embed="rId3">
            <a:alphaModFix/>
          </a:blip>
          <a:srcRect r="17614" b="17614"/>
          <a:stretch/>
        </p:blipFill>
        <p:spPr>
          <a:xfrm>
            <a:off x="1447088" y="1199260"/>
            <a:ext cx="2382112" cy="3536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2796fb0de0d_0_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144" y="1324598"/>
            <a:ext cx="2541581" cy="343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796fb0de0d_0_0"/>
          <p:cNvSpPr txBox="1">
            <a:spLocks noGrp="1"/>
          </p:cNvSpPr>
          <p:nvPr>
            <p:ph type="title"/>
          </p:nvPr>
        </p:nvSpPr>
        <p:spPr>
          <a:xfrm>
            <a:off x="2468550" y="205975"/>
            <a:ext cx="62181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30"/>
              <a:buFont typeface="Calibri"/>
              <a:buNone/>
            </a:pPr>
            <a:r>
              <a:rPr lang="ru-RU" sz="3359">
                <a:solidFill>
                  <a:schemeClr val="lt1"/>
                </a:solidFill>
              </a:rPr>
              <a:t>Обновление нормативной базы</a:t>
            </a:r>
            <a:endParaRPr sz="3359">
              <a:solidFill>
                <a:schemeClr val="lt1"/>
              </a:solidFill>
            </a:endParaRPr>
          </a:p>
        </p:txBody>
      </p:sp>
      <p:sp>
        <p:nvSpPr>
          <p:cNvPr id="103" name="Google Shape;103;g2796fb0de0d_0_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Новые ФГОС</a:t>
            </a:r>
            <a:endParaRPr/>
          </a:p>
          <a:p>
            <a:pPr marL="342900" marR="0" lvl="0" indent="-25368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ФГОС начального общего образования, утвержденный приказом Минпросвещения РФ от 31.05.2021 № 286;</a:t>
            </a:r>
            <a:endParaRPr/>
          </a:p>
          <a:p>
            <a:pPr marL="342900" marR="0" lvl="0" indent="-2536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ФГОС основного общего образования, утвержденный приказом Минпросвещения РФ от 31.05.2021 № 287;</a:t>
            </a:r>
            <a:endParaRPr/>
          </a:p>
          <a:p>
            <a:pPr marL="342900" marR="0" lvl="0" indent="-2536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ФГОС среднего общего образования, утвержденный приказом Минпросвещения от 12.08.2022 № 732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796fb0de0d_0_13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796fb0de0d_0_13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2796fb0de0d_0_134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g2796fb0de0d_0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600" y="753350"/>
            <a:ext cx="2934825" cy="395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796fb0de0d_0_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9449" y="1356875"/>
            <a:ext cx="2390825" cy="328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796fb0de0d_0_150"/>
          <p:cNvSpPr txBox="1">
            <a:spLocks noGrp="1"/>
          </p:cNvSpPr>
          <p:nvPr>
            <p:ph type="title"/>
          </p:nvPr>
        </p:nvSpPr>
        <p:spPr>
          <a:xfrm>
            <a:off x="2267075" y="196150"/>
            <a:ext cx="6565200" cy="57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160">
                <a:solidFill>
                  <a:schemeClr val="lt1"/>
                </a:solidFill>
              </a:rPr>
              <a:t>Test your grammar - добавлены тесты</a:t>
            </a:r>
            <a:endParaRPr sz="3160">
              <a:solidFill>
                <a:schemeClr val="lt1"/>
              </a:solidFill>
            </a:endParaRPr>
          </a:p>
        </p:txBody>
      </p:sp>
      <p:sp>
        <p:nvSpPr>
          <p:cNvPr id="242" name="Google Shape;242;g2796fb0de0d_0_1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796fb0de0d_0_15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" name="Google Shape;244;g2796fb0de0d_0_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8526" y="907440"/>
            <a:ext cx="2575149" cy="373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796fb0de0d_0_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5848" y="884651"/>
            <a:ext cx="2575149" cy="3735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796fb0de0d_0_15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Продолжение серии Read Up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96fb0de0d_0_1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2796fb0de0d_0_1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2796fb0de0d_0_16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g2796fb0de0d_0_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028" y="758666"/>
            <a:ext cx="5757573" cy="387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96fb0de0d_0_1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2796fb0de0d_0_1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796fb0de0d_0_16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6" name="Google Shape;266;g2796fb0de0d_0_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1209675"/>
            <a:ext cx="7162800" cy="27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796fb0de0d_0_1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2796fb0de0d_0_1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2796fb0de0d_0_17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" name="Google Shape;274;g2796fb0de0d_0_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741" y="840337"/>
            <a:ext cx="3475677" cy="3804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796fb0de0d_0_1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2796fb0de0d_0_1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2796fb0de0d_0_18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2" name="Google Shape;282;g2796fb0de0d_0_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765" y="1142288"/>
            <a:ext cx="2528885" cy="358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796fb0de0d_0_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1065" y="1173622"/>
            <a:ext cx="2681434" cy="3549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796fb0de0d_0_1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796fb0de0d_0_1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2796fb0de0d_0_19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g2796fb0de0d_0_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997" y="1051133"/>
            <a:ext cx="2593403" cy="367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796fb0de0d_0_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381" y="1051132"/>
            <a:ext cx="2677270" cy="3634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96fb0de0d_0_20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Подготовка к ВСОШ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796fb0de0d_0_210"/>
          <p:cNvSpPr txBox="1">
            <a:spLocks noGrp="1"/>
          </p:cNvSpPr>
          <p:nvPr>
            <p:ph type="title"/>
          </p:nvPr>
        </p:nvSpPr>
        <p:spPr>
          <a:xfrm>
            <a:off x="457200" y="111152"/>
            <a:ext cx="8229600" cy="55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titul.online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3" name="Google Shape;303;g2796fb0de0d_0_2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4" name="Google Shape;304;g2796fb0de0d_0_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1050" y="760799"/>
            <a:ext cx="3729475" cy="36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796fb0de0d_0_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4388" y="874500"/>
            <a:ext cx="2557612" cy="339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796fb0de0d_0_5"/>
          <p:cNvSpPr txBox="1">
            <a:spLocks noGrp="1"/>
          </p:cNvSpPr>
          <p:nvPr>
            <p:ph type="title"/>
          </p:nvPr>
        </p:nvSpPr>
        <p:spPr>
          <a:xfrm>
            <a:off x="2421000" y="0"/>
            <a:ext cx="6265800" cy="55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100">
                <a:solidFill>
                  <a:schemeClr val="lt1"/>
                </a:solidFill>
              </a:rPr>
              <a:t>Переход на новые ФГОС</a:t>
            </a:r>
            <a:endParaRPr sz="4100">
              <a:solidFill>
                <a:schemeClr val="lt1"/>
              </a:solidFill>
            </a:endParaRPr>
          </a:p>
        </p:txBody>
      </p:sp>
      <p:sp>
        <p:nvSpPr>
          <p:cNvPr id="109" name="Google Shape;109;g2796fb0de0d_0_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279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2022/2023 учебный год -1 и 5 классы, остальные классы по мере готовности школ;</a:t>
            </a:r>
            <a:endParaRPr/>
          </a:p>
          <a:p>
            <a:pPr marL="3429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2023/2024 учебный год – 1-4, 5-7 классы, остальные классы по мере готовности школ;</a:t>
            </a:r>
            <a:endParaRPr/>
          </a:p>
          <a:p>
            <a:pPr marL="3429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2024/2025 учебный год — 1-9 классы.</a:t>
            </a:r>
            <a:endParaRPr/>
          </a:p>
          <a:p>
            <a:pPr marL="3429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ru-RU"/>
              <a:t>2023/2024 учебный год — старшие классы</a:t>
            </a:r>
            <a:endParaRPr sz="9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796fb0de0d_0_2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g2796fb0de0d_0_2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" name="Google Shape;312;g2796fb0de0d_0_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873" y="1298523"/>
            <a:ext cx="3850925" cy="30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796fb0de0d_0_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510" y="1182167"/>
            <a:ext cx="3170490" cy="347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796fb0de0d_0_224"/>
          <p:cNvSpPr txBox="1">
            <a:spLocks noGrp="1"/>
          </p:cNvSpPr>
          <p:nvPr>
            <p:ph type="title"/>
          </p:nvPr>
        </p:nvSpPr>
        <p:spPr>
          <a:xfrm>
            <a:off x="440108" y="-10736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Серия пособий</a:t>
            </a:r>
            <a:endParaRPr dirty="0"/>
          </a:p>
        </p:txBody>
      </p:sp>
      <p:sp>
        <p:nvSpPr>
          <p:cNvPr id="319" name="Google Shape;319;g2796fb0de0d_0_2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2796fb0de0d_0_224"/>
          <p:cNvSpPr txBox="1">
            <a:spLocks noGrp="1"/>
          </p:cNvSpPr>
          <p:nvPr>
            <p:ph type="body" idx="2"/>
          </p:nvPr>
        </p:nvSpPr>
        <p:spPr>
          <a:xfrm>
            <a:off x="4293650" y="871875"/>
            <a:ext cx="4393200" cy="372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ru-RU" sz="1350">
                <a:solidFill>
                  <a:srgbClr val="31708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Книга содержит пять полных вариантов олимпиады по английскому языку для учащихся начальной школы. Задания позволяют проверить умения учащихся в аудировании, орфографии, чтении и грамматике. Тексты для чтения основаны на социокультурной информации. Пособие можно использовать в качестве банка олимпиадных заданий, а также для подготовки к олимпиадам по английскому языку на уроках и во внеурочной деятельности. Книга содержит ключи.</a:t>
            </a:r>
            <a:endParaRPr sz="1350">
              <a:solidFill>
                <a:srgbClr val="31708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ru-RU" sz="1350">
                <a:solidFill>
                  <a:srgbClr val="31708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Во второе издание добавлены разделы “Writing” и “Speaking cards”.</a:t>
            </a:r>
            <a:endParaRPr sz="1350">
              <a:solidFill>
                <a:srgbClr val="31708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1" name="Google Shape;321;g2796fb0de0d_0_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074" y="1073136"/>
            <a:ext cx="2417575" cy="332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796fb0de0d_0_2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2796fb0de0d_0_2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Новые задания</a:t>
            </a:r>
            <a:endParaRPr/>
          </a:p>
        </p:txBody>
      </p:sp>
      <p:pic>
        <p:nvPicPr>
          <p:cNvPr id="328" name="Google Shape;328;g2796fb0de0d_0_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478" y="807343"/>
            <a:ext cx="4676816" cy="389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796fb0de0d_0_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25" y="3372525"/>
            <a:ext cx="4388075" cy="133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796fb0de0d_0_2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314" y="2143050"/>
            <a:ext cx="3837612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796fb0de0d_0_239"/>
          <p:cNvSpPr txBox="1">
            <a:spLocks noGrp="1"/>
          </p:cNvSpPr>
          <p:nvPr>
            <p:ph type="title"/>
          </p:nvPr>
        </p:nvSpPr>
        <p:spPr>
          <a:xfrm>
            <a:off x="1378200" y="581851"/>
            <a:ext cx="7308600" cy="61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/>
              <a:t>Новые задания, говорение</a:t>
            </a:r>
            <a:endParaRPr sz="4000"/>
          </a:p>
        </p:txBody>
      </p:sp>
      <p:sp>
        <p:nvSpPr>
          <p:cNvPr id="336" name="Google Shape;336;g2796fb0de0d_0_23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g2796fb0de0d_0_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513" y="1550522"/>
            <a:ext cx="6582976" cy="30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796fb0de0d_0_245"/>
          <p:cNvSpPr txBox="1">
            <a:spLocks noGrp="1"/>
          </p:cNvSpPr>
          <p:nvPr>
            <p:ph type="title"/>
          </p:nvPr>
        </p:nvSpPr>
        <p:spPr>
          <a:xfrm>
            <a:off x="770546" y="0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Дополнено пособие</a:t>
            </a:r>
            <a:endParaRPr dirty="0"/>
          </a:p>
        </p:txBody>
      </p:sp>
      <p:sp>
        <p:nvSpPr>
          <p:cNvPr id="343" name="Google Shape;343;g2796fb0de0d_0_24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344" name="Google Shape;344;g2796fb0de0d_0_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50" y="1063375"/>
            <a:ext cx="2534700" cy="348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2796fb0de0d_0_24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ru-RU"/>
              <a:t>Добавлены новые задания во все 5 тестов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796fb0de0d_0_252"/>
          <p:cNvSpPr txBox="1">
            <a:spLocks noGrp="1"/>
          </p:cNvSpPr>
          <p:nvPr>
            <p:ph type="title"/>
          </p:nvPr>
        </p:nvSpPr>
        <p:spPr>
          <a:xfrm>
            <a:off x="764849" y="0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Полезные форматы</a:t>
            </a:r>
            <a:endParaRPr dirty="0"/>
          </a:p>
        </p:txBody>
      </p:sp>
      <p:sp>
        <p:nvSpPr>
          <p:cNvPr id="351" name="Google Shape;351;g2796fb0de0d_0_25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2796fb0de0d_0_252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3" name="Google Shape;353;g2796fb0de0d_0_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25" y="1288463"/>
            <a:ext cx="3956425" cy="32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2796fb0de0d_0_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1775" y="1200150"/>
            <a:ext cx="4969725" cy="330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796fb0de0d_0_267"/>
          <p:cNvSpPr txBox="1">
            <a:spLocks noGrp="1"/>
          </p:cNvSpPr>
          <p:nvPr>
            <p:ph type="title"/>
          </p:nvPr>
        </p:nvSpPr>
        <p:spPr>
          <a:xfrm>
            <a:off x="1120875" y="4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Дополненное пособие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0" name="Google Shape;360;g2796fb0de0d_0_26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Олимпиады для 8-11 классов: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теперь в каждом тесте по 15 заданий (+ 3 задания Use of English и задания Speaking)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796fb0de0d_0_27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2796fb0de0d_0_27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7" name="Google Shape;367;g2796fb0de0d_0_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575" y="1200150"/>
            <a:ext cx="2191800" cy="317082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2796fb0de0d_0_272"/>
          <p:cNvSpPr txBox="1">
            <a:spLocks noGrp="1"/>
          </p:cNvSpPr>
          <p:nvPr>
            <p:ph type="body" idx="2"/>
          </p:nvPr>
        </p:nvSpPr>
        <p:spPr>
          <a:xfrm>
            <a:off x="4400325" y="1063375"/>
            <a:ext cx="4286400" cy="353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50">
                <a:solidFill>
                  <a:srgbClr val="31708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Пособие предназначено для подготовки к заданиям частей «Аудирование» и «Чтение» и может использоваться в подготовке к муниципальному, региональному и заключительному этапам. 40 заданий объединены в тематические комплекты, что позволяет системно отрабатывать материал. Комплекты расположены по возрастанию сложности, позволяя учитывать уровень учеников и этап ВСОШ.</a:t>
            </a:r>
            <a:endParaRPr sz="1350">
              <a:solidFill>
                <a:srgbClr val="31708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350">
                <a:solidFill>
                  <a:srgbClr val="31708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Аудиоприложение можно скачать бесплатно, сосканировав QR-код с обложки или пройдя по ссылке: </a:t>
            </a:r>
            <a:r>
              <a:rPr lang="ru-RU" sz="1350" u="sng">
                <a:solidFill>
                  <a:srgbClr val="467FB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www.titul.ru/audio/81</a:t>
            </a:r>
            <a:endParaRPr sz="1350" u="sng">
              <a:solidFill>
                <a:srgbClr val="467FB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ru-RU" sz="1350">
                <a:solidFill>
                  <a:srgbClr val="31708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 конце книги есть ключи и тексты аудиоприложения.</a:t>
            </a:r>
            <a:endParaRPr sz="31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796fb0de0d_0_27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2796fb0de0d_0_27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2796fb0de0d_0_279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6" name="Google Shape;376;g2796fb0de0d_0_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30" y="1063375"/>
            <a:ext cx="7386996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796fb0de0d_0_286"/>
          <p:cNvSpPr txBox="1">
            <a:spLocks noGrp="1"/>
          </p:cNvSpPr>
          <p:nvPr>
            <p:ph type="title"/>
          </p:nvPr>
        </p:nvSpPr>
        <p:spPr>
          <a:xfrm>
            <a:off x="1471301" y="0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Особенности олимпиады</a:t>
            </a:r>
            <a:endParaRPr dirty="0"/>
          </a:p>
        </p:txBody>
      </p:sp>
      <p:sp>
        <p:nvSpPr>
          <p:cNvPr id="382" name="Google Shape;382;g2796fb0de0d_0_28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3" name="Google Shape;383;g2796fb0de0d_0_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3522" y="805023"/>
            <a:ext cx="6123528" cy="378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796fb0de0d_0_10"/>
          <p:cNvSpPr txBox="1">
            <a:spLocks noGrp="1"/>
          </p:cNvSpPr>
          <p:nvPr>
            <p:ph type="title"/>
          </p:nvPr>
        </p:nvSpPr>
        <p:spPr>
          <a:xfrm>
            <a:off x="2492100" y="87450"/>
            <a:ext cx="61947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359">
                <a:solidFill>
                  <a:schemeClr val="lt1"/>
                </a:solidFill>
              </a:rPr>
              <a:t>Обновление нормативной базы</a:t>
            </a:r>
            <a:endParaRPr sz="3359">
              <a:solidFill>
                <a:schemeClr val="lt1"/>
              </a:solidFill>
            </a:endParaRPr>
          </a:p>
        </p:txBody>
      </p:sp>
      <p:sp>
        <p:nvSpPr>
          <p:cNvPr id="115" name="Google Shape;115;g2796fb0de0d_0_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Федеральные образовательные программы:</a:t>
            </a:r>
            <a:endParaRPr/>
          </a:p>
          <a:p>
            <a:pPr marL="342900" lvl="0" indent="-241458" algn="l" rtl="0">
              <a:spcBef>
                <a:spcPts val="360"/>
              </a:spcBef>
              <a:spcAft>
                <a:spcPts val="0"/>
              </a:spcAft>
              <a:buSzPct val="64999"/>
              <a:buChar char="•"/>
            </a:pPr>
            <a:r>
              <a:rPr lang="ru-RU" sz="2000"/>
              <a:t>начального общего образования (приказ № 372 от 18 мая 2023 г)</a:t>
            </a:r>
            <a:endParaRPr sz="2000"/>
          </a:p>
          <a:p>
            <a:pPr marL="342900" lvl="0" indent="-241458" algn="l" rtl="0">
              <a:spcBef>
                <a:spcPts val="0"/>
              </a:spcBef>
              <a:spcAft>
                <a:spcPts val="0"/>
              </a:spcAft>
              <a:buSzPct val="64999"/>
              <a:buChar char="•"/>
            </a:pPr>
            <a:r>
              <a:rPr lang="ru-RU" sz="2000"/>
              <a:t>основного общего образования (приказ № 370 от 18 мая 2023 г)</a:t>
            </a:r>
            <a:endParaRPr sz="2000"/>
          </a:p>
          <a:p>
            <a:pPr marL="342900" lvl="0" indent="-241458" algn="l" rtl="0">
              <a:spcBef>
                <a:spcPts val="0"/>
              </a:spcBef>
              <a:spcAft>
                <a:spcPts val="0"/>
              </a:spcAft>
              <a:buSzPct val="64999"/>
              <a:buChar char="•"/>
            </a:pPr>
            <a:r>
              <a:rPr lang="ru-RU" sz="2000"/>
              <a:t>среднего общего образования (приказ № 371 от 18 мая 2023 г)</a:t>
            </a:r>
            <a:endParaRPr sz="20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Тексты программ: </a:t>
            </a:r>
            <a:r>
              <a:rPr lang="ru-RU" u="sng">
                <a:solidFill>
                  <a:schemeClr val="hlink"/>
                </a:solidFill>
                <a:hlinkClick r:id="rId3"/>
              </a:rPr>
              <a:t>https://fgosreestr.ru/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На основе ФОП создан конструктор рабочих программ: </a:t>
            </a:r>
            <a:r>
              <a:rPr lang="ru-RU" u="sng">
                <a:solidFill>
                  <a:schemeClr val="hlink"/>
                </a:solidFill>
                <a:hlinkClick r:id="rId4"/>
              </a:rPr>
              <a:t>https://edsoo.ru/constructor/#ssid_22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796fb0de0d_0_304"/>
          <p:cNvSpPr txBox="1">
            <a:spLocks noGrp="1"/>
          </p:cNvSpPr>
          <p:nvPr>
            <p:ph type="title"/>
          </p:nvPr>
        </p:nvSpPr>
        <p:spPr>
          <a:xfrm>
            <a:off x="2370719" y="-35888"/>
            <a:ext cx="66450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100" dirty="0"/>
              <a:t>Расширяем фоновые знания</a:t>
            </a:r>
            <a:endParaRPr sz="4100" dirty="0"/>
          </a:p>
        </p:txBody>
      </p:sp>
      <p:sp>
        <p:nvSpPr>
          <p:cNvPr id="389" name="Google Shape;389;g2796fb0de0d_0_30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Темы текстов:</a:t>
            </a:r>
            <a:endParaRPr/>
          </a:p>
          <a:p>
            <a:pPr marL="457200" lvl="0" indent="-300037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History of the English Language</a:t>
            </a:r>
            <a:endParaRPr/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Elizabeth II</a:t>
            </a:r>
            <a:endParaRPr/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British and American scientists</a:t>
            </a:r>
            <a:endParaRPr/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WWI and post-war writers</a:t>
            </a:r>
            <a:endParaRPr/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A famous story</a:t>
            </a:r>
            <a:endParaRPr/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The Hundred Years’ War</a:t>
            </a:r>
            <a:endParaRPr/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The Greatest Britons</a:t>
            </a:r>
            <a:endParaRPr/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Education in the UK and the USA</a:t>
            </a:r>
            <a:endParaRPr/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 The history of the USA</a:t>
            </a:r>
            <a:endParaRPr/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British and American philosophers, writers and artists</a:t>
            </a:r>
            <a:endParaRPr/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American legal system</a:t>
            </a:r>
            <a:endParaRPr/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Extracts from great works of fiction, etc.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796fb0de0d_0_30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Подготовка к ОГЭ и ЕГЭ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796fb0de0d_0_313"/>
          <p:cNvSpPr txBox="1">
            <a:spLocks noGrp="1"/>
          </p:cNvSpPr>
          <p:nvPr>
            <p:ph type="title"/>
          </p:nvPr>
        </p:nvSpPr>
        <p:spPr>
          <a:xfrm>
            <a:off x="535625" y="205974"/>
            <a:ext cx="8151300" cy="1101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2"/>
                </a:solidFill>
              </a:rPr>
              <a:t>ГИА 2024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00" name="Google Shape;400;g2796fb0de0d_0_3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1" name="Google Shape;401;g2796fb0de0d_0_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625" y="1307000"/>
            <a:ext cx="1936352" cy="27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796fb0de0d_0_3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9637" y="1977037"/>
            <a:ext cx="1793213" cy="261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2796fb0de0d_0_3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8912" y="1417937"/>
            <a:ext cx="1835900" cy="267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2796fb0de0d_0_3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0875" y="1978042"/>
            <a:ext cx="1835925" cy="2616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796fb0de0d_0_322"/>
          <p:cNvSpPr txBox="1"/>
          <p:nvPr/>
        </p:nvSpPr>
        <p:spPr>
          <a:xfrm>
            <a:off x="4206800" y="1371150"/>
            <a:ext cx="6497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Подготовка к ОГЭ. Тренажер к устной части ОГЭ. Хитрова И.В., Зверева Н.С</a:t>
            </a:r>
            <a:r>
              <a:rPr lang="ru-RU"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g2796fb0de0d_0_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900" y="1044000"/>
            <a:ext cx="2485051" cy="3574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2796fb0de0d_0_322"/>
          <p:cNvSpPr txBox="1"/>
          <p:nvPr/>
        </p:nvSpPr>
        <p:spPr>
          <a:xfrm>
            <a:off x="3681525" y="235275"/>
            <a:ext cx="5021400" cy="42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</a:rPr>
              <a:t>Хитрова И.В., Зверева Н.С.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u="sng">
                <a:solidFill>
                  <a:schemeClr val="hlink"/>
                </a:solidFill>
                <a:hlinkClick r:id="rId4"/>
              </a:rPr>
              <a:t>https://exam-simulator.ru/</a:t>
            </a:r>
            <a:endParaRPr sz="3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Пособие состоит из 10 тематических разделов.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Каждый раздел содержит блок грамматических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и лексических упражнений.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В пособие включены 20 тренировочных тестов устной части в формате ОГЭ (10 тематических и 10 в формате экзамена), Ответы к упражнениям, Примеры ответов, Грамматический справочник, Списки фразовых и неправильных глаголов с переводом на РЯ.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Интерактивные тесты в формате ОГЭ можно также выполнить на сайте </a:t>
            </a:r>
            <a:r>
              <a:rPr lang="ru-RU" sz="16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https://exam-simulator.ru/options/oge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</a:rPr>
              <a:t>(онлайн тренажер, имитирующий сдачу экзамена).</a:t>
            </a:r>
            <a:endParaRPr sz="3000" b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796fb0de0d_0_3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endParaRPr sz="30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>
                <a:solidFill>
                  <a:schemeClr val="dk2"/>
                </a:solidFill>
              </a:rPr>
              <a:t>Работа с лексикой</a:t>
            </a:r>
            <a:endParaRPr sz="3000">
              <a:solidFill>
                <a:schemeClr val="dk2"/>
              </a:solidFill>
            </a:endParaRPr>
          </a:p>
        </p:txBody>
      </p:sp>
      <p:sp>
        <p:nvSpPr>
          <p:cNvPr id="417" name="Google Shape;417;g2796fb0de0d_0_32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418" name="Google Shape;418;g2796fb0de0d_0_3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762" y="1219213"/>
            <a:ext cx="3133364" cy="339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796fb0de0d_0_3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2626" y="1149085"/>
            <a:ext cx="5103626" cy="3534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796fb0de0d_0_3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endParaRPr sz="30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>
                <a:solidFill>
                  <a:schemeClr val="dk2"/>
                </a:solidFill>
              </a:rPr>
              <a:t>Работа с грамматикой</a:t>
            </a:r>
            <a:endParaRPr sz="3000">
              <a:solidFill>
                <a:schemeClr val="dk2"/>
              </a:solidFill>
            </a:endParaRPr>
          </a:p>
        </p:txBody>
      </p:sp>
      <p:pic>
        <p:nvPicPr>
          <p:cNvPr id="425" name="Google Shape;425;g2796fb0de0d_0_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437" y="1084976"/>
            <a:ext cx="7201575" cy="3455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796fb0de0d_0_3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endParaRPr sz="30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>
                <a:solidFill>
                  <a:schemeClr val="dk2"/>
                </a:solidFill>
              </a:rPr>
              <a:t>SAMPLE ANSWERS</a:t>
            </a:r>
            <a:endParaRPr/>
          </a:p>
        </p:txBody>
      </p:sp>
      <p:pic>
        <p:nvPicPr>
          <p:cNvPr id="431" name="Google Shape;431;g2796fb0de0d_0_3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6369" y="1005555"/>
            <a:ext cx="2766526" cy="3663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2796fb0de0d_0_3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0195" y="1358781"/>
            <a:ext cx="1931436" cy="325481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2796fb0de0d_0_345"/>
          <p:cNvSpPr txBox="1">
            <a:spLocks noGrp="1"/>
          </p:cNvSpPr>
          <p:nvPr>
            <p:ph type="title" idx="4294967295"/>
          </p:nvPr>
        </p:nvSpPr>
        <p:spPr>
          <a:xfrm>
            <a:off x="2372000" y="205975"/>
            <a:ext cx="631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None/>
            </a:pPr>
            <a:r>
              <a:rPr lang="ru-RU" sz="2300">
                <a:solidFill>
                  <a:schemeClr val="lt1"/>
                </a:solidFill>
              </a:rPr>
              <a:t>Improve Your Writing Skills Хитрова И.В., Зверева Н.С.</a:t>
            </a:r>
            <a:endParaRPr sz="4300">
              <a:solidFill>
                <a:schemeClr val="lt1"/>
              </a:solidFill>
            </a:endParaRPr>
          </a:p>
        </p:txBody>
      </p:sp>
      <p:sp>
        <p:nvSpPr>
          <p:cNvPr id="438" name="Google Shape;438;g2796fb0de0d_0_345"/>
          <p:cNvSpPr txBox="1"/>
          <p:nvPr/>
        </p:nvSpPr>
        <p:spPr>
          <a:xfrm>
            <a:off x="3934400" y="801600"/>
            <a:ext cx="47523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2"/>
                </a:solidFill>
              </a:rPr>
              <a:t>Пособие обеспечивает пошаговую подготовку</a:t>
            </a:r>
            <a:endParaRPr sz="1800">
              <a:solidFill>
                <a:schemeClr val="dk2"/>
              </a:solidFill>
            </a:endParaRP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2"/>
                </a:solidFill>
              </a:rPr>
              <a:t>к выполнению заданий 37,38 ЕГЭ. Включает: </a:t>
            </a:r>
            <a:endParaRPr sz="1800">
              <a:solidFill>
                <a:schemeClr val="dk2"/>
              </a:solidFill>
            </a:endParaRPr>
          </a:p>
          <a:p>
            <a:pPr marL="457200" lvl="0" indent="-35216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ru-RU" sz="2000">
                <a:solidFill>
                  <a:schemeClr val="dk2"/>
                </a:solidFill>
              </a:rPr>
              <a:t>анализ работ учащихся, </a:t>
            </a:r>
            <a:endParaRPr sz="1800">
              <a:solidFill>
                <a:schemeClr val="dk2"/>
              </a:solidFill>
            </a:endParaRPr>
          </a:p>
          <a:p>
            <a:pPr marL="457200" lvl="0" indent="-35216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ru-RU" sz="2000">
                <a:solidFill>
                  <a:schemeClr val="dk2"/>
                </a:solidFill>
              </a:rPr>
              <a:t>упражнения,</a:t>
            </a:r>
            <a:endParaRPr sz="1800">
              <a:solidFill>
                <a:schemeClr val="dk2"/>
              </a:solidFill>
            </a:endParaRPr>
          </a:p>
          <a:p>
            <a:pPr marL="457200" lvl="0" indent="-35216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ru-RU" sz="2000">
                <a:solidFill>
                  <a:schemeClr val="dk2"/>
                </a:solidFill>
              </a:rPr>
              <a:t>банк полезных фраз и выражений,</a:t>
            </a:r>
            <a:endParaRPr sz="1800">
              <a:solidFill>
                <a:schemeClr val="dk2"/>
              </a:solidFill>
            </a:endParaRPr>
          </a:p>
          <a:p>
            <a:pPr marL="457200" lvl="0" indent="-35216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ru-RU" sz="2000">
                <a:solidFill>
                  <a:schemeClr val="dk2"/>
                </a:solidFill>
              </a:rPr>
              <a:t>Check list (37, 38),</a:t>
            </a:r>
            <a:endParaRPr sz="1800">
              <a:solidFill>
                <a:schemeClr val="dk2"/>
              </a:solidFill>
            </a:endParaRPr>
          </a:p>
          <a:p>
            <a:pPr marL="457200" lvl="0" indent="-35216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946"/>
              <a:buChar char="•"/>
            </a:pPr>
            <a:r>
              <a:rPr lang="ru-RU" sz="2000">
                <a:solidFill>
                  <a:schemeClr val="dk2"/>
                </a:solidFill>
              </a:rPr>
              <a:t>30 тестовых заданий (37, 38.1, 38.2)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796fb0de0d_0_35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42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chemeClr val="lt1"/>
                </a:solidFill>
              </a:rPr>
              <a:t>Задание 37. Анализ работы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444" name="Google Shape;444;g2796fb0de0d_0_35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5" name="Google Shape;445;g2796fb0de0d_0_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652" y="1062527"/>
            <a:ext cx="2088421" cy="365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2796fb0de0d_0_3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062527"/>
            <a:ext cx="3075166" cy="3684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796fb0de0d_0_35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796fb0de0d_0_35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3" name="Google Shape;453;g2796fb0de0d_0_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5268" y="789061"/>
            <a:ext cx="3042379" cy="3949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96fb0de0d_0_15"/>
          <p:cNvSpPr txBox="1">
            <a:spLocks noGrp="1"/>
          </p:cNvSpPr>
          <p:nvPr>
            <p:ph type="title"/>
          </p:nvPr>
        </p:nvSpPr>
        <p:spPr>
          <a:xfrm>
            <a:off x="2468551" y="10275"/>
            <a:ext cx="6530100" cy="62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559">
                <a:solidFill>
                  <a:schemeClr val="lt1"/>
                </a:solidFill>
              </a:rPr>
              <a:t>Создание рабочей программы</a:t>
            </a:r>
            <a:endParaRPr sz="3559">
              <a:solidFill>
                <a:schemeClr val="lt1"/>
              </a:solidFill>
            </a:endParaRPr>
          </a:p>
        </p:txBody>
      </p:sp>
      <p:sp>
        <p:nvSpPr>
          <p:cNvPr id="121" name="Google Shape;121;g2796fb0de0d_0_15"/>
          <p:cNvSpPr txBox="1">
            <a:spLocks noGrp="1"/>
          </p:cNvSpPr>
          <p:nvPr>
            <p:ph type="body" idx="1"/>
          </p:nvPr>
        </p:nvSpPr>
        <p:spPr>
          <a:xfrm>
            <a:off x="642955" y="900125"/>
            <a:ext cx="8237100" cy="257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sz="2400"/>
              <a:t>Конструктор рабочих программ: </a:t>
            </a:r>
            <a:r>
              <a:rPr lang="ru-RU" sz="2400" u="sng">
                <a:solidFill>
                  <a:schemeClr val="hlink"/>
                </a:solidFill>
                <a:hlinkClick r:id="rId3"/>
              </a:rPr>
              <a:t>https://edsoo.ru/constructor/</a:t>
            </a:r>
            <a:r>
              <a:rPr lang="ru-RU" sz="2400"/>
              <a:t> </a:t>
            </a:r>
            <a:endParaRPr sz="2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b="1"/>
          </a:p>
        </p:txBody>
      </p:sp>
      <p:pic>
        <p:nvPicPr>
          <p:cNvPr id="122" name="Google Shape;122;g2796fb0de0d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9306" y="1304125"/>
            <a:ext cx="5467630" cy="33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796fb0de0d_0_364"/>
          <p:cNvSpPr txBox="1">
            <a:spLocks noGrp="1"/>
          </p:cNvSpPr>
          <p:nvPr>
            <p:ph type="title"/>
          </p:nvPr>
        </p:nvSpPr>
        <p:spPr>
          <a:xfrm>
            <a:off x="2306200" y="195000"/>
            <a:ext cx="6709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800">
                <a:solidFill>
                  <a:schemeClr val="lt1"/>
                </a:solidFill>
              </a:rPr>
              <a:t>Упражнения для подготовки к заданию 38</a:t>
            </a:r>
            <a:endParaRPr sz="4300"/>
          </a:p>
        </p:txBody>
      </p:sp>
      <p:sp>
        <p:nvSpPr>
          <p:cNvPr id="459" name="Google Shape;459;g2796fb0de0d_0_364"/>
          <p:cNvSpPr txBox="1">
            <a:spLocks noGrp="1"/>
          </p:cNvSpPr>
          <p:nvPr>
            <p:ph type="body" idx="1"/>
          </p:nvPr>
        </p:nvSpPr>
        <p:spPr>
          <a:xfrm>
            <a:off x="892300" y="907425"/>
            <a:ext cx="6850200" cy="3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 b="1" u="sng"/>
              <a:t>Работаем над структурой.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1.</a:t>
            </a:r>
            <a:r>
              <a:rPr lang="ru-RU"/>
              <a:t> Соотнесите абзацы с пунктами плана.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 b="1" u="sng"/>
              <a:t>Следим за логичностью изложения.</a:t>
            </a:r>
            <a:r>
              <a:rPr lang="ru-RU"/>
              <a:t>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/>
              <a:t>Повторяем слова-связки.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2.</a:t>
            </a:r>
            <a:r>
              <a:rPr lang="ru-RU"/>
              <a:t> Вставьте в текст средства логической связи.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 b="1" u="sng"/>
              <a:t>Работаем над первым абзацем.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3. </a:t>
            </a:r>
            <a:r>
              <a:rPr lang="ru-RU"/>
              <a:t>Перефразируйте предложения,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/>
              <a:t>используя Complex Subject.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4.</a:t>
            </a:r>
            <a:r>
              <a:rPr lang="ru-RU"/>
              <a:t> Проанализируйте предложенные абзацы.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/>
              <a:t>Ответьте на вопросы.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5.</a:t>
            </a:r>
            <a:r>
              <a:rPr lang="ru-RU"/>
              <a:t> Напишите первый абзац,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 i="1"/>
              <a:t>используя опорную схему.</a:t>
            </a:r>
            <a:r>
              <a:rPr lang="ru-RU"/>
              <a:t>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796fb0de0d_0_369"/>
          <p:cNvSpPr txBox="1">
            <a:spLocks noGrp="1"/>
          </p:cNvSpPr>
          <p:nvPr>
            <p:ph type="title"/>
          </p:nvPr>
        </p:nvSpPr>
        <p:spPr>
          <a:xfrm>
            <a:off x="2382975" y="205975"/>
            <a:ext cx="6303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Упражнения для подготовки к заданию 38</a:t>
            </a:r>
            <a:endParaRPr sz="4000"/>
          </a:p>
        </p:txBody>
      </p:sp>
      <p:sp>
        <p:nvSpPr>
          <p:cNvPr id="465" name="Google Shape;465;g2796fb0de0d_0_36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 b="1" u="sng"/>
              <a:t>Работаем над вторым абзацем.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6.</a:t>
            </a:r>
            <a:r>
              <a:rPr lang="ru-RU"/>
              <a:t> Изучите таблицу/диаграмму. Ответьте на вопросы по их содержанию.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 b="1" u="sng"/>
              <a:t>Учимся выражать числовые значения разными способами.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7. </a:t>
            </a:r>
            <a:r>
              <a:rPr lang="ru-RU"/>
              <a:t>Изучите таблицу / диаграмму. Завершите предложения,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/>
              <a:t>опираясь на предложенную графическую информацию.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/>
              <a:t>Замените указанные числовые показатели их эквивалентами.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8.</a:t>
            </a:r>
            <a:r>
              <a:rPr lang="ru-RU"/>
              <a:t> Распределите предложения в соответствии с информацией,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/>
              <a:t>которую они содержат (общего или конкретного характера).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9.</a:t>
            </a:r>
            <a:r>
              <a:rPr lang="ru-RU"/>
              <a:t> Подберите эквиваленты для обозначения долей и процентов.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10.</a:t>
            </a:r>
            <a:r>
              <a:rPr lang="ru-RU"/>
              <a:t> Замените числовые выражения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/>
              <a:t>на предложенные альтернативные варианты.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11. </a:t>
            </a:r>
            <a:r>
              <a:rPr lang="ru-RU"/>
              <a:t>Переделайте предложения,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/>
              <a:t>заменив действительный залог на страдательный.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18420"/>
              <a:buNone/>
            </a:pPr>
            <a:r>
              <a:rPr lang="ru-RU">
                <a:solidFill>
                  <a:srgbClr val="FF0000"/>
                </a:solidFill>
              </a:rPr>
              <a:t>Шаг 12.</a:t>
            </a:r>
            <a:r>
              <a:rPr lang="ru-RU"/>
              <a:t> Напишите второй абзац. 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796fb0de0d_0_374"/>
          <p:cNvSpPr txBox="1">
            <a:spLocks noGrp="1"/>
          </p:cNvSpPr>
          <p:nvPr>
            <p:ph type="title"/>
          </p:nvPr>
        </p:nvSpPr>
        <p:spPr>
          <a:xfrm>
            <a:off x="2229450" y="205975"/>
            <a:ext cx="6457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Упражнения для подготовки к заданию 38</a:t>
            </a:r>
            <a:endParaRPr/>
          </a:p>
        </p:txBody>
      </p:sp>
      <p:sp>
        <p:nvSpPr>
          <p:cNvPr id="471" name="Google Shape;471;g2796fb0de0d_0_37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800" b="1" u="sng"/>
              <a:t>Работаем над третьим абзацем.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800" b="1" u="sng"/>
              <a:t>Вспоминаем конструкции для сравнения.</a:t>
            </a:r>
            <a:r>
              <a:rPr lang="ru-RU" sz="1800"/>
              <a:t>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800">
                <a:solidFill>
                  <a:srgbClr val="FF0000"/>
                </a:solidFill>
              </a:rPr>
              <a:t>Шаг 13.</a:t>
            </a:r>
            <a:r>
              <a:rPr lang="ru-RU" sz="1800"/>
              <a:t> Перефразируйте предложения. Переведите их на РЯ.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800">
                <a:solidFill>
                  <a:srgbClr val="FF0000"/>
                </a:solidFill>
              </a:rPr>
              <a:t>Шаг 14. </a:t>
            </a:r>
            <a:r>
              <a:rPr lang="ru-RU" sz="1800"/>
              <a:t>Прокомментируйте выбор участников опроса. Используйте сравнительные конструкции и фразы для выражения своего мнения.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ru-RU" sz="1800">
                <a:solidFill>
                  <a:srgbClr val="FF0000"/>
                </a:solidFill>
              </a:rPr>
              <a:t>Шаг 15. </a:t>
            </a:r>
            <a:r>
              <a:rPr lang="ru-RU" sz="1800"/>
              <a:t>Напишите третий абзац.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796fb0de0d_0_379"/>
          <p:cNvSpPr txBox="1">
            <a:spLocks noGrp="1"/>
          </p:cNvSpPr>
          <p:nvPr>
            <p:ph type="title"/>
          </p:nvPr>
        </p:nvSpPr>
        <p:spPr>
          <a:xfrm>
            <a:off x="1275325" y="205975"/>
            <a:ext cx="74115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rPr lang="ru-RU" sz="2400">
                <a:solidFill>
                  <a:schemeClr val="lt1"/>
                </a:solidFill>
              </a:rPr>
              <a:t>Упражнения для подготовки к заданию 38</a:t>
            </a:r>
            <a:r>
              <a:rPr lang="ru-RU" sz="2400"/>
              <a:t/>
            </a:r>
            <a:br>
              <a:rPr lang="ru-RU" sz="2400"/>
            </a:br>
            <a:r>
              <a:rPr lang="ru-RU" sz="2400"/>
              <a:t/>
            </a:r>
            <a:br>
              <a:rPr lang="ru-RU" sz="2400"/>
            </a:br>
            <a:endParaRPr/>
          </a:p>
        </p:txBody>
      </p:sp>
      <p:sp>
        <p:nvSpPr>
          <p:cNvPr id="477" name="Google Shape;477;g2796fb0de0d_0_37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 b="1" u="sng"/>
              <a:t>Работаем над четвертым абзацем.</a:t>
            </a:r>
            <a:r>
              <a:rPr lang="ru-RU"/>
              <a:t>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Предложите способ решения проблемы,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перефразируя предложенные конструкции и фразы.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>
                <a:solidFill>
                  <a:srgbClr val="FF0000"/>
                </a:solidFill>
              </a:rPr>
              <a:t>Шаг 17.</a:t>
            </a:r>
            <a:r>
              <a:rPr lang="ru-RU"/>
              <a:t> Напишите, к какому результату приведет предложенное решение, используя предложенные конструкции.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>
                <a:solidFill>
                  <a:srgbClr val="FF0000"/>
                </a:solidFill>
              </a:rPr>
              <a:t>Шаг 18.</a:t>
            </a:r>
            <a:r>
              <a:rPr lang="ru-RU"/>
              <a:t> Напишите четвертый абзац.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 b="1" u="sng"/>
              <a:t>Работаем над пятым абзацем.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Напишите абзац согласно пункту плана.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Выразите свою точку зрения.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>
                <a:solidFill>
                  <a:srgbClr val="FF0000"/>
                </a:solidFill>
              </a:rPr>
              <a:t>Шаг 20. </a:t>
            </a:r>
            <a:r>
              <a:rPr lang="ru-RU"/>
              <a:t>Соедините абзацы 1 - 5.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Посчитайте количество слов.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2272"/>
              <a:buNone/>
            </a:pPr>
            <a:r>
              <a:rPr lang="ru-RU"/>
              <a:t>Проверьте себя по Check list.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2272"/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796fb0de0d_0_384"/>
          <p:cNvSpPr txBox="1">
            <a:spLocks noGrp="1"/>
          </p:cNvSpPr>
          <p:nvPr>
            <p:ph type="title"/>
          </p:nvPr>
        </p:nvSpPr>
        <p:spPr>
          <a:xfrm>
            <a:off x="2317175" y="69150"/>
            <a:ext cx="6635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 sz="2655">
                <a:solidFill>
                  <a:schemeClr val="lt1"/>
                </a:solidFill>
              </a:rPr>
              <a:t>Устная часть ЕГЭ. Хитрова И.В., Нечепуренко Т.Л.</a:t>
            </a: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endParaRPr/>
          </a:p>
        </p:txBody>
      </p:sp>
      <p:pic>
        <p:nvPicPr>
          <p:cNvPr id="483" name="Google Shape;483;g2796fb0de0d_0_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076" y="1128045"/>
            <a:ext cx="2187893" cy="3436632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2796fb0de0d_0_384"/>
          <p:cNvSpPr txBox="1"/>
          <p:nvPr/>
        </p:nvSpPr>
        <p:spPr>
          <a:xfrm>
            <a:off x="3961800" y="789150"/>
            <a:ext cx="4432500" cy="4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u="sng">
                <a:solidFill>
                  <a:schemeClr val="dk2"/>
                </a:solidFill>
              </a:rPr>
              <a:t>Пособие включает</a:t>
            </a:r>
            <a:r>
              <a:rPr lang="ru-RU" sz="1500">
                <a:solidFill>
                  <a:schemeClr val="dk2"/>
                </a:solidFill>
              </a:rPr>
              <a:t>: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14 тем, которые чаще всего встречаются на экзамене,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лексические упражнения по систематизации слов,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40 тренировочных тестов,</a:t>
            </a:r>
            <a:endParaRPr sz="1500">
              <a:solidFill>
                <a:schemeClr val="dk2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u="sng">
                <a:solidFill>
                  <a:schemeClr val="dk2"/>
                </a:solidFill>
              </a:rPr>
              <a:t>Приложения содержат</a:t>
            </a:r>
            <a:r>
              <a:rPr lang="ru-RU" sz="1500">
                <a:solidFill>
                  <a:schemeClr val="dk2"/>
                </a:solidFill>
              </a:rPr>
              <a:t>: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практические рекомендации по выполнению,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образцы выполнения заданий,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ответы к упражнениям,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тематический словарь, </a:t>
            </a:r>
            <a:endParaRPr sz="150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ru-RU" sz="1500">
                <a:solidFill>
                  <a:schemeClr val="dk2"/>
                </a:solidFill>
              </a:rPr>
              <a:t>таблицу неправильных глаголов с переводом на русский язык. </a:t>
            </a:r>
            <a:endParaRPr sz="1500">
              <a:solidFill>
                <a:schemeClr val="dk2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2"/>
                </a:solidFill>
              </a:rPr>
              <a:t>В </a:t>
            </a:r>
            <a:r>
              <a:rPr lang="ru-RU" sz="1500" b="1" u="sng">
                <a:solidFill>
                  <a:schemeClr val="dk2"/>
                </a:solidFill>
              </a:rPr>
              <a:t>аудиоприложении</a:t>
            </a:r>
            <a:r>
              <a:rPr lang="ru-RU" sz="1500">
                <a:solidFill>
                  <a:schemeClr val="dk2"/>
                </a:solidFill>
              </a:rPr>
              <a:t> записаны образцы</a:t>
            </a:r>
            <a:endParaRPr sz="1500">
              <a:solidFill>
                <a:schemeClr val="dk2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2"/>
                </a:solidFill>
              </a:rPr>
              <a:t>выполнения заданий на чтение вслух </a:t>
            </a:r>
            <a:endParaRPr sz="1500">
              <a:solidFill>
                <a:schemeClr val="dk2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2"/>
                </a:solidFill>
              </a:rPr>
              <a:t>и вопросы-интервью задания 3.</a:t>
            </a:r>
            <a:endParaRPr sz="15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796fb0de0d_0_390"/>
          <p:cNvSpPr txBox="1">
            <a:spLocks noGrp="1"/>
          </p:cNvSpPr>
          <p:nvPr>
            <p:ph type="title"/>
          </p:nvPr>
        </p:nvSpPr>
        <p:spPr>
          <a:xfrm>
            <a:off x="2243375" y="205975"/>
            <a:ext cx="6443400" cy="49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33">
                <a:solidFill>
                  <a:schemeClr val="lt1"/>
                </a:solidFill>
              </a:rPr>
              <a:t>Авторы: Ю.Н. Евсеева, А.Д. Миканба</a:t>
            </a:r>
            <a:endParaRPr sz="3433">
              <a:solidFill>
                <a:schemeClr val="lt1"/>
              </a:solidFill>
            </a:endParaRPr>
          </a:p>
        </p:txBody>
      </p:sp>
      <p:sp>
        <p:nvSpPr>
          <p:cNvPr id="490" name="Google Shape;490;g2796fb0de0d_0_390"/>
          <p:cNvSpPr txBox="1">
            <a:spLocks noGrp="1"/>
          </p:cNvSpPr>
          <p:nvPr>
            <p:ph type="body" idx="1"/>
          </p:nvPr>
        </p:nvSpPr>
        <p:spPr>
          <a:xfrm>
            <a:off x="4572000" y="1488150"/>
            <a:ext cx="3943500" cy="314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277177" algn="l" rtl="0">
              <a:spcBef>
                <a:spcPts val="360"/>
              </a:spcBef>
              <a:spcAft>
                <a:spcPts val="0"/>
              </a:spcAft>
              <a:buSzPct val="39130"/>
              <a:buAutoNum type="arabicPeriod"/>
            </a:pPr>
            <a:r>
              <a:rPr lang="ru-RU" sz="2300"/>
              <a:t>Учимся выделять нужную информацию и расширяем знания</a:t>
            </a:r>
            <a:endParaRPr sz="2300"/>
          </a:p>
          <a:p>
            <a:pPr marL="457200" lvl="0" indent="-277177" algn="l" rtl="0">
              <a:spcBef>
                <a:spcPts val="0"/>
              </a:spcBef>
              <a:spcAft>
                <a:spcPts val="0"/>
              </a:spcAft>
              <a:buSzPct val="39130"/>
              <a:buAutoNum type="arabicPeriod"/>
            </a:pPr>
            <a:r>
              <a:rPr lang="ru-RU" sz="2300"/>
              <a:t>Соотносим со своими знаниями и опытом, рассматриваем проблемы</a:t>
            </a:r>
            <a:endParaRPr sz="2300"/>
          </a:p>
          <a:p>
            <a:pPr marL="457200" lvl="0" indent="-277177" algn="l" rtl="0">
              <a:spcBef>
                <a:spcPts val="0"/>
              </a:spcBef>
              <a:spcAft>
                <a:spcPts val="0"/>
              </a:spcAft>
              <a:buSzPct val="39130"/>
              <a:buAutoNum type="arabicPeriod"/>
            </a:pPr>
            <a:r>
              <a:rPr lang="ru-RU" sz="2300"/>
              <a:t>Отрабатываем языковой материал</a:t>
            </a:r>
            <a:endParaRPr sz="2300"/>
          </a:p>
          <a:p>
            <a:pPr marL="457200" lvl="0" indent="-277177" algn="l" rtl="0">
              <a:spcBef>
                <a:spcPts val="0"/>
              </a:spcBef>
              <a:spcAft>
                <a:spcPts val="0"/>
              </a:spcAft>
              <a:buSzPct val="39130"/>
              <a:buAutoNum type="arabicPeriod"/>
            </a:pPr>
            <a:r>
              <a:rPr lang="ru-RU" sz="2300"/>
              <a:t>Отрабатываем формат задания</a:t>
            </a:r>
            <a:endParaRPr sz="230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78260"/>
              <a:buAutoNum type="arabicPeriod"/>
            </a:pPr>
            <a:r>
              <a:rPr lang="ru-RU" sz="2300"/>
              <a:t>Создаем текст сначала в группе, затем индивидуально</a:t>
            </a:r>
            <a:r>
              <a:rPr lang="ru-RU"/>
              <a:t> </a:t>
            </a:r>
            <a:endParaRPr/>
          </a:p>
        </p:txBody>
      </p:sp>
      <p:pic>
        <p:nvPicPr>
          <p:cNvPr id="491" name="Google Shape;491;g2796fb0de0d_0_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80825"/>
            <a:ext cx="2549175" cy="36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796fb0de0d_0_39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2796fb0de0d_0_39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8" name="Google Shape;498;g2796fb0de0d_0_3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150" y="1045434"/>
            <a:ext cx="1956986" cy="351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2796fb0de0d_0_3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788" y="811850"/>
            <a:ext cx="2618983" cy="37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796fb0de0d_0_40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g2796fb0de0d_0_40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6" name="Google Shape;506;g2796fb0de0d_0_4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0074" y="979916"/>
            <a:ext cx="2520775" cy="374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2796fb0de0d_0_4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979" y="877367"/>
            <a:ext cx="2566221" cy="3893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796fb0de0d_0_4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2796fb0de0d_0_4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14" name="Google Shape;514;g2796fb0de0d_0_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408" y="868443"/>
            <a:ext cx="2676951" cy="38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2796fb0de0d_0_4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7358" y="868464"/>
            <a:ext cx="2676951" cy="3813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796fb0de0d_0_483"/>
          <p:cNvSpPr txBox="1">
            <a:spLocks noGrp="1"/>
          </p:cNvSpPr>
          <p:nvPr>
            <p:ph type="title"/>
          </p:nvPr>
        </p:nvSpPr>
        <p:spPr>
          <a:xfrm>
            <a:off x="1856400" y="118250"/>
            <a:ext cx="6830400" cy="61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>
                <a:solidFill>
                  <a:schemeClr val="lt1"/>
                </a:solidFill>
              </a:rPr>
              <a:t>Где найти эти материалы</a:t>
            </a:r>
            <a:endParaRPr sz="3900">
              <a:solidFill>
                <a:schemeClr val="lt1"/>
              </a:solidFill>
            </a:endParaRPr>
          </a:p>
        </p:txBody>
      </p:sp>
      <p:sp>
        <p:nvSpPr>
          <p:cNvPr id="521" name="Google Shape;521;g2796fb0de0d_0_48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www.englishteachers.ru/shop</a:t>
            </a:r>
            <a:r>
              <a:rPr lang="ru-RU"/>
              <a:t> - магазин издательства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titul.online - онлайн-подписка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exam-simulator.ru - онлайн-тренажер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4"/>
              </a:rPr>
              <a:t>https://www.ozon.ru/seller/izdatelstvo-titul-6954/knigi-16500/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5"/>
              </a:rPr>
              <a:t>https://www.wildberries.ru/brands/izdatelstvo-titul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в книжных магазинах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796fb0de0d_0_21"/>
          <p:cNvSpPr txBox="1">
            <a:spLocks noGrp="1"/>
          </p:cNvSpPr>
          <p:nvPr>
            <p:ph type="title"/>
          </p:nvPr>
        </p:nvSpPr>
        <p:spPr>
          <a:xfrm>
            <a:off x="2428094" y="-5"/>
            <a:ext cx="5829300" cy="62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359">
                <a:solidFill>
                  <a:schemeClr val="lt1"/>
                </a:solidFill>
              </a:rPr>
              <a:t>Создание рабочей программы</a:t>
            </a:r>
            <a:endParaRPr sz="3359">
              <a:solidFill>
                <a:schemeClr val="lt1"/>
              </a:solidFill>
            </a:endParaRPr>
          </a:p>
        </p:txBody>
      </p:sp>
      <p:sp>
        <p:nvSpPr>
          <p:cNvPr id="128" name="Google Shape;128;g2796fb0de0d_0_21"/>
          <p:cNvSpPr txBox="1">
            <a:spLocks noGrp="1"/>
          </p:cNvSpPr>
          <p:nvPr>
            <p:ph type="body" idx="1"/>
          </p:nvPr>
        </p:nvSpPr>
        <p:spPr>
          <a:xfrm>
            <a:off x="642954" y="900131"/>
            <a:ext cx="7467000" cy="380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Идет доработка с учетом поступающих предложений и вопросов.</a:t>
            </a:r>
            <a:endParaRPr/>
          </a:p>
          <a:p>
            <a:pPr marL="342900" lvl="0" indent="-245109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Поурочное планирование сохраняет конкретность, но сформулировано более не содержит жесткой привязки. Например: дана общая тема “Покупки” на несколько уроков, в ней содержатся идеи (например, в 5 классе - одежда, обувь, продукты питания, сувениры, мои любимые магазины), но они даны в скобках, то есть могут варьироваться. </a:t>
            </a:r>
            <a:endParaRPr/>
          </a:p>
          <a:p>
            <a:pPr marL="342900" lvl="0" indent="-245109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В конструкторе порядок тем уроков сейчас можно менять перетаскиванием.</a:t>
            </a:r>
            <a:endParaRPr/>
          </a:p>
          <a:p>
            <a:pPr marL="342900" lvl="0" indent="-245109" algn="l" rtl="0">
              <a:spcBef>
                <a:spcPts val="0"/>
              </a:spcBef>
              <a:spcAft>
                <a:spcPts val="0"/>
              </a:spcAft>
              <a:buSzPct val="56250"/>
              <a:buChar char="•"/>
            </a:pPr>
            <a:r>
              <a:rPr lang="ru-RU"/>
              <a:t>Уроки содержат ссылки на ЭОР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4" descr="1648061945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7" name="Google Shape;527;p4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528" name="Google Shape;528;p4" descr="Group 39883(1)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4" descr="Group 39887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4" descr="Group 3988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4" descr="Group 39890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2" name="Google Shape;532;p4"/>
          <p:cNvSpPr/>
          <p:nvPr/>
        </p:nvSpPr>
        <p:spPr>
          <a:xfrm>
            <a:off x="3071802" y="3500444"/>
            <a:ext cx="27042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социальные сети</a:t>
            </a:r>
            <a:endParaRPr sz="1800" b="0" i="0" u="none" strike="noStrike" cap="none">
              <a:solidFill>
                <a:srgbClr val="CE4A1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533" name="Google Shape;533;p4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534" name="Google Shape;534;p4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535" name="Google Shape;535;p4" descr="логошвц 1.png">
                <a:hlinkClick r:id="rId12"/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6" name="Google Shape;536;p4" descr="Group.png">
                <a:hlinkClick r:id="rId14"/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7" name="Google Shape;537;p4" descr="logo1вебинары 1.png">
                <a:hlinkClick r:id="rId16"/>
              </p:cNvPr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8" name="Google Shape;538;p4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539" name="Google Shape;539;p4" descr="logo 3.png">
                <a:hlinkClick r:id="rId18"/>
              </p:cNvPr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0" name="Google Shape;540;p4" descr="logo 2.png">
                <a:hlinkClick r:id="rId20"/>
              </p:cNvPr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796fb0de0d_0_26"/>
          <p:cNvSpPr txBox="1">
            <a:spLocks noGrp="1"/>
          </p:cNvSpPr>
          <p:nvPr>
            <p:ph type="title"/>
          </p:nvPr>
        </p:nvSpPr>
        <p:spPr>
          <a:xfrm>
            <a:off x="2492251" y="10275"/>
            <a:ext cx="6447300" cy="62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659">
                <a:solidFill>
                  <a:schemeClr val="lt1"/>
                </a:solidFill>
              </a:rPr>
              <a:t>ЭОР к урокам</a:t>
            </a:r>
            <a:endParaRPr sz="3659">
              <a:solidFill>
                <a:schemeClr val="lt1"/>
              </a:solidFill>
            </a:endParaRPr>
          </a:p>
        </p:txBody>
      </p:sp>
      <p:sp>
        <p:nvSpPr>
          <p:cNvPr id="134" name="Google Shape;134;g2796fb0de0d_0_26"/>
          <p:cNvSpPr txBox="1">
            <a:spLocks noGrp="1"/>
          </p:cNvSpPr>
          <p:nvPr>
            <p:ph type="body" idx="1"/>
          </p:nvPr>
        </p:nvSpPr>
        <p:spPr>
          <a:xfrm>
            <a:off x="642938" y="900113"/>
            <a:ext cx="5743500" cy="257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g2796fb0de0d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03" y="1076769"/>
            <a:ext cx="7542558" cy="3311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796fb0de0d_0_32"/>
          <p:cNvSpPr txBox="1">
            <a:spLocks noGrp="1"/>
          </p:cNvSpPr>
          <p:nvPr>
            <p:ph type="title"/>
          </p:nvPr>
        </p:nvSpPr>
        <p:spPr>
          <a:xfrm>
            <a:off x="2444850" y="10275"/>
            <a:ext cx="6601200" cy="62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360">
                <a:solidFill>
                  <a:schemeClr val="lt1"/>
                </a:solidFill>
              </a:rPr>
              <a:t>Программы и федеральный перечень учебников</a:t>
            </a:r>
            <a:endParaRPr sz="2360">
              <a:solidFill>
                <a:schemeClr val="lt1"/>
              </a:solidFill>
            </a:endParaRPr>
          </a:p>
        </p:txBody>
      </p:sp>
      <p:sp>
        <p:nvSpPr>
          <p:cNvPr id="141" name="Google Shape;141;g2796fb0de0d_0_32"/>
          <p:cNvSpPr txBox="1">
            <a:spLocks noGrp="1"/>
          </p:cNvSpPr>
          <p:nvPr>
            <p:ph type="body" idx="1"/>
          </p:nvPr>
        </p:nvSpPr>
        <p:spPr>
          <a:xfrm>
            <a:off x="743483" y="1039738"/>
            <a:ext cx="7200269" cy="36064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66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</a:pPr>
            <a:r>
              <a:rPr lang="ru-RU" sz="1600" dirty="0">
                <a:highlight>
                  <a:srgbClr val="FFFFFF"/>
                </a:highlight>
              </a:rPr>
              <a:t>Приказ Министерства просвещения Российской Федерации от 21.09.2022 № 858 "Об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 и установления предельного срока использования исключенных учебников" (Зарегистрирован 01.11.2022 № 70799) - с изменениями</a:t>
            </a:r>
            <a:endParaRPr sz="16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34290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ru-RU" sz="1600" dirty="0">
                <a:highlight>
                  <a:srgbClr val="FFFFFF"/>
                </a:highlight>
              </a:rPr>
              <a:t>Приказ </a:t>
            </a:r>
            <a:r>
              <a:rPr lang="ru-RU" sz="1600" dirty="0" err="1">
                <a:highlight>
                  <a:srgbClr val="FFFFFF"/>
                </a:highlight>
              </a:rPr>
              <a:t>Минпросвещения</a:t>
            </a:r>
            <a:r>
              <a:rPr lang="ru-RU" sz="1600" dirty="0">
                <a:highlight>
                  <a:srgbClr val="FFFFFF"/>
                </a:highlight>
              </a:rPr>
              <a:t> России от 02.12.2022 N 1053 (ред. от 07.04.2023) "Об утверждении Порядка формирования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образования" (Зарегистрировано в Минюсте России 27.02.2023 N 72451)</a:t>
            </a:r>
            <a:endParaRPr sz="1600" dirty="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 sz="1100" dirty="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796fb0de0d_0_37"/>
          <p:cNvSpPr txBox="1">
            <a:spLocks noGrp="1"/>
          </p:cNvSpPr>
          <p:nvPr>
            <p:ph type="body" idx="1"/>
          </p:nvPr>
        </p:nvSpPr>
        <p:spPr>
          <a:xfrm>
            <a:off x="642953" y="900131"/>
            <a:ext cx="7241700" cy="380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2667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600"/>
              <a:buChar char="•"/>
            </a:pPr>
            <a:r>
              <a:rPr lang="ru-RU" sz="1600" b="1" dirty="0">
                <a:solidFill>
                  <a:srgbClr val="333333"/>
                </a:solidFill>
                <a:highlight>
                  <a:srgbClr val="FFFFFF"/>
                </a:highlight>
              </a:rPr>
              <a:t>Сейчас:</a:t>
            </a:r>
            <a:r>
              <a:rPr lang="ru-RU" sz="1600" dirty="0">
                <a:solidFill>
                  <a:srgbClr val="333333"/>
                </a:solidFill>
                <a:highlight>
                  <a:srgbClr val="FFFFFF"/>
                </a:highlight>
              </a:rPr>
              <a:t> действует федеральный перечень учебников с установленным сроком действия для конкретных учебников</a:t>
            </a:r>
            <a:endParaRPr sz="16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</a:pPr>
            <a:r>
              <a:rPr lang="ru-RU" sz="1600" b="1" dirty="0">
                <a:solidFill>
                  <a:srgbClr val="333333"/>
                </a:solidFill>
                <a:highlight>
                  <a:srgbClr val="FFFFFF"/>
                </a:highlight>
              </a:rPr>
              <a:t>Планируется:</a:t>
            </a:r>
            <a:r>
              <a:rPr lang="ru-RU" sz="1600" dirty="0">
                <a:solidFill>
                  <a:srgbClr val="333333"/>
                </a:solidFill>
                <a:highlight>
                  <a:srgbClr val="FFFFFF"/>
                </a:highlight>
              </a:rPr>
              <a:t> создание нового, единого учебника английского языка и переход на него. </a:t>
            </a:r>
            <a:endParaRPr sz="16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34290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</a:pPr>
            <a:r>
              <a:rPr lang="ru-RU" sz="1600" dirty="0">
                <a:solidFill>
                  <a:srgbClr val="333333"/>
                </a:solidFill>
                <a:highlight>
                  <a:srgbClr val="FFFFFF"/>
                </a:highlight>
              </a:rPr>
              <a:t>Переход на единые учебники планируется в течение 5 лет (из выступления министра просвещения 16 августа 2023 г.)</a:t>
            </a:r>
            <a:endParaRPr sz="16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3429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</a:pPr>
            <a:r>
              <a:rPr lang="ru-RU" sz="1600" dirty="0">
                <a:solidFill>
                  <a:srgbClr val="333333"/>
                </a:solidFill>
                <a:highlight>
                  <a:srgbClr val="FFFFFF"/>
                </a:highlight>
              </a:rPr>
              <a:t>Также для основного образования можно использовать дополнительные учебные пособия, имеющие статус учебных пособий и выпущенные издательствами, входящими в перечень организаций, осуществляющих выпуск учебных пособий, которые допускаются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образования” (приказ </a:t>
            </a:r>
            <a:r>
              <a:rPr lang="ru-RU" sz="1600" dirty="0" err="1">
                <a:solidFill>
                  <a:srgbClr val="333333"/>
                </a:solidFill>
                <a:highlight>
                  <a:srgbClr val="FFFFFF"/>
                </a:highlight>
              </a:rPr>
              <a:t>Минобрнауки</a:t>
            </a:r>
            <a:r>
              <a:rPr lang="ru-RU" sz="1600" dirty="0">
                <a:solidFill>
                  <a:srgbClr val="333333"/>
                </a:solidFill>
                <a:highlight>
                  <a:srgbClr val="FFFFFF"/>
                </a:highlight>
              </a:rPr>
              <a:t> от 09.06.2016 № 699)</a:t>
            </a:r>
            <a:endParaRPr sz="16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3429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</a:pPr>
            <a:r>
              <a:rPr lang="ru-RU" sz="1600" dirty="0">
                <a:solidFill>
                  <a:srgbClr val="333333"/>
                </a:solidFill>
                <a:highlight>
                  <a:srgbClr val="FFFFFF"/>
                </a:highlight>
              </a:rPr>
              <a:t>В конструкторе программ можно указывать пособия в дополнение к учебнику</a:t>
            </a:r>
            <a:endParaRPr sz="1600"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147" name="Google Shape;147;g2796fb0de0d_0_37"/>
          <p:cNvSpPr txBox="1">
            <a:spLocks noGrp="1"/>
          </p:cNvSpPr>
          <p:nvPr>
            <p:ph type="title"/>
          </p:nvPr>
        </p:nvSpPr>
        <p:spPr>
          <a:xfrm>
            <a:off x="2444850" y="10275"/>
            <a:ext cx="6601200" cy="62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360">
                <a:solidFill>
                  <a:schemeClr val="lt1"/>
                </a:solidFill>
              </a:rPr>
              <a:t>Программы и федеральный перечень учебников</a:t>
            </a:r>
            <a:endParaRPr sz="236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1544</Words>
  <Application>Microsoft Office PowerPoint</Application>
  <PresentationFormat>Экран (16:9)</PresentationFormat>
  <Paragraphs>187</Paragraphs>
  <Slides>60</Slides>
  <Notes>60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Arial</vt:lpstr>
      <vt:lpstr>Times New Roman</vt:lpstr>
      <vt:lpstr>Calibri</vt:lpstr>
      <vt:lpstr>Roboto</vt:lpstr>
      <vt:lpstr>Roboto Black</vt:lpstr>
      <vt:lpstr>Тема Office</vt:lpstr>
      <vt:lpstr>Новые программы и новые учебные пособия по английскому языку</vt:lpstr>
      <vt:lpstr>Обновление нормативной базы</vt:lpstr>
      <vt:lpstr>Переход на новые ФГОС</vt:lpstr>
      <vt:lpstr>Обновление нормативной базы</vt:lpstr>
      <vt:lpstr>Создание рабочей программы</vt:lpstr>
      <vt:lpstr>Создание рабочей программы</vt:lpstr>
      <vt:lpstr>ЭОР к урокам</vt:lpstr>
      <vt:lpstr>Программы и федеральный перечень учебников</vt:lpstr>
      <vt:lpstr>Программы и федеральный перечень учебников</vt:lpstr>
      <vt:lpstr>Новые пособия к новому учебному году</vt:lpstr>
      <vt:lpstr>Обучение грамматике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Артем Морозов</vt:lpstr>
      <vt:lpstr>Презентация PowerPoint</vt:lpstr>
      <vt:lpstr>Презентация PowerPoint</vt:lpstr>
      <vt:lpstr>Test your grammar - добавлены тесты</vt:lpstr>
      <vt:lpstr>Продолжение серии Read Up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к ВСОШ</vt:lpstr>
      <vt:lpstr>titul.online</vt:lpstr>
      <vt:lpstr>Презентация PowerPoint</vt:lpstr>
      <vt:lpstr>Серия пособий</vt:lpstr>
      <vt:lpstr>Презентация PowerPoint</vt:lpstr>
      <vt:lpstr>Новые задания, говорение</vt:lpstr>
      <vt:lpstr>Дополнено пособие</vt:lpstr>
      <vt:lpstr>Полезные форматы</vt:lpstr>
      <vt:lpstr>Дополненное пособие</vt:lpstr>
      <vt:lpstr>Презентация PowerPoint</vt:lpstr>
      <vt:lpstr>Презентация PowerPoint</vt:lpstr>
      <vt:lpstr>Особенности олимпиады</vt:lpstr>
      <vt:lpstr>Расширяем фоновые знания</vt:lpstr>
      <vt:lpstr>Подготовка к ОГЭ и ЕГЭ</vt:lpstr>
      <vt:lpstr> ГИА 2024</vt:lpstr>
      <vt:lpstr>Презентация PowerPoint</vt:lpstr>
      <vt:lpstr> Работа с лексикой</vt:lpstr>
      <vt:lpstr> Работа с грамматикой</vt:lpstr>
      <vt:lpstr> SAMPLE ANSWERS</vt:lpstr>
      <vt:lpstr>Improve Your Writing Skills Хитрова И.В., Зверева Н.С.</vt:lpstr>
      <vt:lpstr>Задание 37. Анализ работы</vt:lpstr>
      <vt:lpstr>Презентация PowerPoint</vt:lpstr>
      <vt:lpstr>Упражнения для подготовки к заданию 38</vt:lpstr>
      <vt:lpstr>Упражнения для подготовки к заданию 38</vt:lpstr>
      <vt:lpstr>Упражнения для подготовки к заданию 38</vt:lpstr>
      <vt:lpstr>Упражнения для подготовки к заданию 38  </vt:lpstr>
      <vt:lpstr>  Устная часть ЕГЭ. Хитрова И.В., Нечепуренко Т.Л.  </vt:lpstr>
      <vt:lpstr>Авторы: Ю.Н. Евсеева, А.Д. Миканба</vt:lpstr>
      <vt:lpstr>Презентация PowerPoint</vt:lpstr>
      <vt:lpstr>Презентация PowerPoint</vt:lpstr>
      <vt:lpstr>Презентация PowerPoint</vt:lpstr>
      <vt:lpstr>Где найти эти материалы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программы и новые учебные пособия по английскому языку</dc:title>
  <dc:creator>cheba</dc:creator>
  <cp:lastModifiedBy>Степан Малиновский</cp:lastModifiedBy>
  <cp:revision>1</cp:revision>
  <dcterms:created xsi:type="dcterms:W3CDTF">2023-03-27T17:12:42Z</dcterms:created>
  <dcterms:modified xsi:type="dcterms:W3CDTF">2023-08-30T12:37:47Z</dcterms:modified>
</cp:coreProperties>
</file>