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3" r:id="rId6"/>
    <p:sldId id="274" r:id="rId7"/>
    <p:sldId id="264" r:id="rId8"/>
    <p:sldId id="262" r:id="rId9"/>
    <p:sldId id="263" r:id="rId10"/>
    <p:sldId id="275" r:id="rId11"/>
    <p:sldId id="265" r:id="rId12"/>
    <p:sldId id="266" r:id="rId13"/>
    <p:sldId id="267" r:id="rId14"/>
    <p:sldId id="269" r:id="rId15"/>
    <p:sldId id="271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54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534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54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441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1632"/>
            <a:ext cx="9144000" cy="3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antasia1" TargetMode="External"/><Relationship Id="rId2" Type="http://schemas.openxmlformats.org/officeDocument/2006/relationships/hyperlink" Target="http://www.fant-asia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6H0PnAmxoS21HRetTuC8UQ" TargetMode="External"/><Relationship Id="rId4" Type="http://schemas.openxmlformats.org/officeDocument/2006/relationships/hyperlink" Target="https://music.yandex.ru/album/1050977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6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1.emf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8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19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4.emf"/><Relationship Id="rId14" Type="http://schemas.openxmlformats.org/officeDocument/2006/relationships/hyperlink" Target="https://www.facebook.com/digital.septemb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3060340"/>
          </a:xfrm>
        </p:spPr>
        <p:txBody>
          <a:bodyPr>
            <a:normAutofit/>
          </a:bodyPr>
          <a:lstStyle/>
          <a:p>
            <a:r>
              <a:rPr lang="ru-RU" b="0" dirty="0"/>
              <a:t>Работа с текстом.</a:t>
            </a:r>
            <a:br>
              <a:rPr lang="ru-RU" b="0" dirty="0"/>
            </a:br>
            <a:r>
              <a:rPr lang="ru-RU" b="0" dirty="0"/>
              <a:t> Учимся видеть слово</a:t>
            </a:r>
          </a:p>
        </p:txBody>
      </p:sp>
    </p:spTree>
    <p:extLst>
      <p:ext uri="{BB962C8B-B14F-4D97-AF65-F5344CB8AC3E}">
        <p14:creationId xmlns:p14="http://schemas.microsoft.com/office/powerpoint/2010/main" val="411494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Поиграй с суффиксами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5266928" cy="339447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Однажды здоровенный </a:t>
            </a:r>
            <a:r>
              <a:rPr lang="ru-RU" sz="1600" dirty="0" err="1"/>
              <a:t>великанчик</a:t>
            </a:r>
            <a:r>
              <a:rPr lang="ru-RU" sz="1600" dirty="0"/>
              <a:t> поспорил с крошечным </a:t>
            </a:r>
            <a:r>
              <a:rPr lang="ru-RU" sz="1600" dirty="0" err="1"/>
              <a:t>муравьищем</a:t>
            </a:r>
            <a:r>
              <a:rPr lang="ru-RU" sz="1600" dirty="0"/>
              <a:t>, чей дом побольше будет. </a:t>
            </a:r>
            <a:r>
              <a:rPr lang="ru-RU" sz="1600" dirty="0" err="1"/>
              <a:t>Великашечка</a:t>
            </a:r>
            <a:r>
              <a:rPr lang="ru-RU" sz="1600" dirty="0"/>
              <a:t> и говорит: </a:t>
            </a:r>
          </a:p>
          <a:p>
            <a:r>
              <a:rPr lang="ru-RU" sz="1600" dirty="0"/>
              <a:t>– В моей пещерке могут поселиться десять </a:t>
            </a:r>
            <a:r>
              <a:rPr lang="ru-RU" sz="1600" dirty="0" err="1"/>
              <a:t>исполинчиков</a:t>
            </a:r>
            <a:r>
              <a:rPr lang="ru-RU" sz="1600" dirty="0"/>
              <a:t>, у каждого из которых головки, будто бочоночки, глазки, точно плошечки, ручонки, слово </a:t>
            </a:r>
            <a:r>
              <a:rPr lang="ru-RU" sz="1600" dirty="0" err="1"/>
              <a:t>оглобельки</a:t>
            </a:r>
            <a:r>
              <a:rPr lang="ru-RU" sz="1600" dirty="0"/>
              <a:t>, а в ротишко целый </a:t>
            </a:r>
            <a:r>
              <a:rPr lang="ru-RU" sz="1600" dirty="0" err="1"/>
              <a:t>каравайчик</a:t>
            </a:r>
            <a:r>
              <a:rPr lang="ru-RU" sz="1600" dirty="0"/>
              <a:t> залезает. </a:t>
            </a:r>
          </a:p>
          <a:p>
            <a:r>
              <a:rPr lang="ru-RU" sz="1600" dirty="0"/>
              <a:t>– Эка невидаль, – говорит </a:t>
            </a:r>
            <a:r>
              <a:rPr lang="ru-RU" sz="1600" dirty="0" err="1"/>
              <a:t>муравьище</a:t>
            </a:r>
            <a:r>
              <a:rPr lang="ru-RU" sz="1600" dirty="0"/>
              <a:t>, – в моём домище не тесно даже сотне </a:t>
            </a:r>
            <a:r>
              <a:rPr lang="ru-RU" sz="1600" dirty="0" err="1"/>
              <a:t>букашищ</a:t>
            </a:r>
            <a:r>
              <a:rPr lang="ru-RU" sz="1600" dirty="0"/>
              <a:t> ростом с </a:t>
            </a:r>
            <a:r>
              <a:rPr lang="ru-RU" sz="1600" dirty="0" err="1"/>
              <a:t>буловочную</a:t>
            </a:r>
            <a:r>
              <a:rPr lang="ru-RU" sz="1600" dirty="0"/>
              <a:t> головищу да в придачу сотне </a:t>
            </a:r>
            <a:r>
              <a:rPr lang="ru-RU" sz="1600" dirty="0" err="1"/>
              <a:t>козявищ</a:t>
            </a:r>
            <a:r>
              <a:rPr lang="ru-RU" sz="1600" dirty="0"/>
              <a:t> с лапищами будто </a:t>
            </a:r>
            <a:r>
              <a:rPr lang="ru-RU" sz="1600" dirty="0" err="1"/>
              <a:t>паутинищи</a:t>
            </a:r>
            <a:r>
              <a:rPr lang="ru-RU" sz="1600" dirty="0"/>
              <a:t>. Так что не тебе со мной тягаться. </a:t>
            </a:r>
          </a:p>
          <a:p>
            <a:r>
              <a:rPr lang="ru-RU" sz="1600" dirty="0"/>
              <a:t>На том спор и кончился. Как ни жаль было </a:t>
            </a:r>
            <a:r>
              <a:rPr lang="ru-RU" sz="1600" dirty="0" err="1"/>
              <a:t>великанчику</a:t>
            </a:r>
            <a:r>
              <a:rPr lang="ru-RU" sz="1600" dirty="0"/>
              <a:t> проиграть, но пришлось признать, что у </a:t>
            </a:r>
            <a:r>
              <a:rPr lang="ru-RU" sz="1600" dirty="0" err="1"/>
              <a:t>муравьища</a:t>
            </a:r>
            <a:r>
              <a:rPr lang="ru-RU" sz="1600" dirty="0"/>
              <a:t> домище куда просторнее будет.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E8DA1-C788-274A-AC7D-FCB5E06FFA44}"/>
              </a:ext>
            </a:extLst>
          </p:cNvPr>
          <p:cNvSpPr txBox="1"/>
          <p:nvPr/>
        </p:nvSpPr>
        <p:spPr>
          <a:xfrm>
            <a:off x="5724128" y="129694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Задание</a:t>
            </a:r>
          </a:p>
          <a:p>
            <a:r>
              <a:rPr lang="ru-RU" sz="1400" i="1" dirty="0"/>
              <a:t>1. Найдите все слова с уменьшительными</a:t>
            </a:r>
          </a:p>
          <a:p>
            <a:r>
              <a:rPr lang="ru-RU" sz="1400" i="1" dirty="0"/>
              <a:t>и увеличительными суффиксами</a:t>
            </a:r>
          </a:p>
          <a:p>
            <a:r>
              <a:rPr lang="ru-RU" sz="1400" i="1" dirty="0"/>
              <a:t>2. Уберите суффиксы</a:t>
            </a:r>
          </a:p>
          <a:p>
            <a:r>
              <a:rPr lang="ru-RU" sz="1400" i="1" dirty="0"/>
              <a:t>3. Как поменялось настроение рассказа? </a:t>
            </a:r>
          </a:p>
          <a:p>
            <a:r>
              <a:rPr lang="ru-RU" sz="1400" i="1" dirty="0"/>
              <a:t>4. Что значат слова: исполин, оглобля, каравай, невидаль.</a:t>
            </a:r>
          </a:p>
        </p:txBody>
      </p:sp>
    </p:spTree>
    <p:extLst>
      <p:ext uri="{BB962C8B-B14F-4D97-AF65-F5344CB8AC3E}">
        <p14:creationId xmlns:p14="http://schemas.microsoft.com/office/powerpoint/2010/main" val="14197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EECCD-EF30-0B41-8227-7F478192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Значение контекста для понимания текста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F5489-47B0-654F-AE9D-98A24C855FB4}"/>
              </a:ext>
            </a:extLst>
          </p:cNvPr>
          <p:cNvSpPr txBox="1"/>
          <p:nvPr/>
        </p:nvSpPr>
        <p:spPr>
          <a:xfrm>
            <a:off x="395536" y="1131590"/>
            <a:ext cx="525658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Часто построение фразы заставляет предположить, что будет дальше. Ожидание события будит воображение и заставляет мозг воспринимать текст не пассивно, а активно включаться в работу.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sz="1400" i="1" dirty="0"/>
              <a:t>Упражнение 2. Представьте, что может быть в продолжении текста</a:t>
            </a:r>
            <a:r>
              <a:rPr lang="ru-RU" i="1" dirty="0"/>
              <a:t>:</a:t>
            </a:r>
          </a:p>
          <a:p>
            <a:pPr lvl="0"/>
            <a:endParaRPr lang="ru-RU" i="1" dirty="0"/>
          </a:p>
          <a:p>
            <a:pPr lvl="0"/>
            <a:r>
              <a:rPr lang="ru-RU" dirty="0"/>
              <a:t>Если сахар бросить в кипяток, то…</a:t>
            </a:r>
          </a:p>
          <a:p>
            <a:pPr lvl="0"/>
            <a:r>
              <a:rPr lang="ru-RU" dirty="0"/>
              <a:t>Он вырос в Сибири, где леса…</a:t>
            </a:r>
          </a:p>
          <a:p>
            <a:pPr lvl="0"/>
            <a:r>
              <a:rPr lang="ru-RU" dirty="0"/>
              <a:t>Он постоянно менял увлечения, хватался то за…</a:t>
            </a:r>
          </a:p>
          <a:p>
            <a:pPr lvl="0"/>
            <a:r>
              <a:rPr lang="ru-RU" dirty="0"/>
              <a:t>Ночью выходить было небезопасно, потому что…</a:t>
            </a:r>
          </a:p>
          <a:p>
            <a:pPr lvl="0"/>
            <a:r>
              <a:rPr lang="ru-RU" dirty="0"/>
              <a:t>Для платья материи было маловато, но для</a:t>
            </a:r>
            <a:r>
              <a:rPr lang="mr-IN" dirty="0"/>
              <a:t>…</a:t>
            </a:r>
            <a:endParaRPr lang="ru-RU" i="1" dirty="0"/>
          </a:p>
          <a:p>
            <a:pPr lvl="0"/>
            <a:endParaRPr lang="ru-RU" i="1" dirty="0"/>
          </a:p>
          <a:p>
            <a:pPr lvl="0"/>
            <a:endParaRPr lang="ru-RU" dirty="0"/>
          </a:p>
          <a:p>
            <a:pPr lvl="0"/>
            <a:r>
              <a:rPr lang="ru-RU" dirty="0"/>
              <a:t>…</a:t>
            </a:r>
          </a:p>
          <a:p>
            <a:pPr lvl="0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1275606"/>
            <a:ext cx="29523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i="1" dirty="0"/>
              <a:t>Упражнение 1. Закончите предложение:</a:t>
            </a:r>
          </a:p>
          <a:p>
            <a:endParaRPr lang="ru-RU" dirty="0"/>
          </a:p>
          <a:p>
            <a:r>
              <a:rPr lang="ru-RU" dirty="0"/>
              <a:t>И утром, и…</a:t>
            </a:r>
          </a:p>
          <a:p>
            <a:r>
              <a:rPr lang="ru-RU" dirty="0"/>
              <a:t>Ни брат, ни…</a:t>
            </a:r>
          </a:p>
          <a:p>
            <a:r>
              <a:rPr lang="ru-RU" dirty="0"/>
              <a:t>Валять дурака, то есть…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96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37CBF-63F0-654A-AA97-7EDCD5DF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519522"/>
            <a:ext cx="6275040" cy="54370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Переносный смысл слов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B7713-BFF2-EC4C-821E-6E411973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131590"/>
            <a:ext cx="5482952" cy="3394472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/>
              <a:t>Ребенок по-настоящему обретает чувство юмора примерно после пяти лет. До пяти он учит язык и воспринимает всё буквально, а постигнув основные тонкости языка и набрав лексический запас, он начинает видеть переносное значение. </a:t>
            </a:r>
          </a:p>
          <a:p>
            <a:endParaRPr lang="ru-RU" sz="1800" dirty="0"/>
          </a:p>
          <a:p>
            <a:r>
              <a:rPr lang="ru-RU" sz="1800" dirty="0"/>
              <a:t>– Ты очень добрый. Прости, что я не разрешала детям с тобой дружить. Просто ты так непохож на других, – смущённо сказала Ежиха.</a:t>
            </a:r>
          </a:p>
          <a:p>
            <a:r>
              <a:rPr lang="ru-RU" sz="1800" dirty="0"/>
              <a:t>– Да. Я ведь не зверь, а всего лишь машина, – вздохнул </a:t>
            </a:r>
            <a:r>
              <a:rPr lang="ru-RU" sz="1800" dirty="0" err="1"/>
              <a:t>Бип</a:t>
            </a:r>
            <a:r>
              <a:rPr lang="ru-RU" sz="1800" dirty="0"/>
              <a:t>.</a:t>
            </a:r>
          </a:p>
          <a:p>
            <a:r>
              <a:rPr lang="ru-RU" sz="1800" dirty="0"/>
              <a:t>– Нет. Ты такой сильный! Зверь, а не машина, – похвалила его Ежиха.</a:t>
            </a: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63B4D-A7CA-5B4D-BD81-5E2F0C97D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09811"/>
            <a:ext cx="2728905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0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E649E-C1D3-6444-84F8-0AE69C61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3723878"/>
            <a:ext cx="6336704" cy="864096"/>
          </a:xfrm>
        </p:spPr>
        <p:txBody>
          <a:bodyPr>
            <a:normAutofit/>
          </a:bodyPr>
          <a:lstStyle/>
          <a:p>
            <a:r>
              <a:rPr lang="ru-RU" sz="2800" b="0" dirty="0"/>
              <a:t>Книги, построенные на игре слов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FB58EA-CD57-D94E-9B1D-CD3572E8A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8560" y="699542"/>
            <a:ext cx="2664296" cy="2664296"/>
          </a:xfr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85F10D2E-8C99-D04F-8F0D-171B0614F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699542"/>
            <a:ext cx="1998222" cy="2664296"/>
          </a:xfrm>
          <a:prstGeom prst="rect">
            <a:avLst/>
          </a:prstGeom>
        </p:spPr>
      </p:pic>
      <p:pic>
        <p:nvPicPr>
          <p:cNvPr id="7" name="Изображение 6" descr="5979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63" y="555526"/>
            <a:ext cx="2150337" cy="27363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Изображение 7" descr="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9542"/>
            <a:ext cx="1669739" cy="25922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4519679B-9B8B-714B-BDE1-8B6627933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699542"/>
            <a:ext cx="1728192" cy="2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2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39EF-C919-B447-A3BE-63A8C4A2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Фразеологизмы на службе у писателя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8C85C-7217-A741-9A85-FE6503F4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75606"/>
            <a:ext cx="6249168" cy="3528392"/>
          </a:xfrm>
        </p:spPr>
        <p:txBody>
          <a:bodyPr>
            <a:normAutofit fontScale="32500" lnSpcReduction="20000"/>
          </a:bodyPr>
          <a:lstStyle/>
          <a:p>
            <a:r>
              <a:rPr lang="ru-RU" sz="4800" dirty="0"/>
              <a:t>Митя отправляется на </a:t>
            </a:r>
            <a:r>
              <a:rPr lang="ru-RU" sz="4800" dirty="0" err="1"/>
              <a:t>Кудыкину</a:t>
            </a:r>
            <a:r>
              <a:rPr lang="ru-RU" sz="4800" dirty="0"/>
              <a:t> гору и встречает рака, который якобы свистит на горе. Внимание! Для того, чтобы понять этот текст, нужно знать поговорку: когда рак на горе свистнет.</a:t>
            </a:r>
          </a:p>
          <a:p>
            <a:endParaRPr lang="ru-RU" sz="4800" dirty="0"/>
          </a:p>
          <a:p>
            <a:r>
              <a:rPr lang="ru-RU" sz="4500" dirty="0"/>
              <a:t>– Я как свистом занялся, так сразу в гору пошёл. С тех пор так тут и живу на горе. Пишу научный труд о правилах свиста.</a:t>
            </a:r>
          </a:p>
          <a:p>
            <a:r>
              <a:rPr lang="ru-RU" sz="4500" dirty="0"/>
              <a:t>– А вы не могли бы свистнуть для нас хотя бы разочек? – попросил Митя.</a:t>
            </a:r>
          </a:p>
          <a:p>
            <a:r>
              <a:rPr lang="ru-RU" sz="4500" dirty="0"/>
              <a:t>– Не могу, – сказал Рак.</a:t>
            </a:r>
          </a:p>
          <a:p>
            <a:r>
              <a:rPr lang="ru-RU" sz="4500" dirty="0"/>
              <a:t>– Почему?</a:t>
            </a:r>
          </a:p>
          <a:p>
            <a:r>
              <a:rPr lang="ru-RU" sz="4500" dirty="0"/>
              <a:t>– Потому что я не в форме, – ответил Рак.</a:t>
            </a:r>
          </a:p>
          <a:p>
            <a:r>
              <a:rPr lang="ru-RU" sz="4500" dirty="0"/>
              <a:t>– А разве для того, чтобы свистеть, нужна форма? – удивился Митя.</a:t>
            </a:r>
          </a:p>
          <a:p>
            <a:r>
              <a:rPr lang="ru-RU" sz="4500" dirty="0"/>
              <a:t>– А как же! Каждый рак должен носить фрак.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DB0837-947A-DE48-931C-6F85195FF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065543"/>
            <a:ext cx="1651000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8A3BA-712B-854C-9D74-88A347F00D73}"/>
              </a:ext>
            </a:extLst>
          </p:cNvPr>
          <p:cNvSpPr txBox="1"/>
          <p:nvPr/>
        </p:nvSpPr>
        <p:spPr>
          <a:xfrm>
            <a:off x="428207" y="4053545"/>
            <a:ext cx="56777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Задание:</a:t>
            </a:r>
          </a:p>
          <a:p>
            <a:r>
              <a:rPr lang="ru-RU" sz="1600" i="1" dirty="0"/>
              <a:t>Найдите слова, которые использованы в переносном смысле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2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0DBBF2-F5BA-3E46-8B6F-202FDBF7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84" y="411510"/>
            <a:ext cx="8892480" cy="4320480"/>
          </a:xfrm>
        </p:spPr>
        <p:txBody>
          <a:bodyPr>
            <a:noAutofit/>
          </a:bodyPr>
          <a:lstStyle/>
          <a:p>
            <a:r>
              <a:rPr lang="ru-RU" sz="1200" dirty="0"/>
              <a:t>Одно и то же слово может обыгрываться в разных словосочетаниях.</a:t>
            </a:r>
          </a:p>
          <a:p>
            <a:r>
              <a:rPr lang="ru-RU" sz="1400" dirty="0"/>
              <a:t>Митя в жизни не видел ничего более странного, чем заяц с калькулятором, поэтому, не удержавшись, хихикнул.</a:t>
            </a:r>
          </a:p>
          <a:p>
            <a:r>
              <a:rPr lang="ru-RU" sz="1400" dirty="0"/>
              <a:t>- Смех без причины - признак дурачины, - как бы невзначай заметил молодой заяц.</a:t>
            </a:r>
          </a:p>
          <a:p>
            <a:r>
              <a:rPr lang="ru-RU" sz="1400" dirty="0"/>
              <a:t>- И смех и грех, сколько развелось зевак, которые только и умеют зубоскалить, - кивнул другой.</a:t>
            </a:r>
          </a:p>
          <a:p>
            <a:r>
              <a:rPr lang="ru-RU" sz="1400" dirty="0"/>
              <a:t>- Я бы сказала, смех сквозь слёзы, - покачала головой зайчиха, а в довершение заяц с бакенбардами серьёзно произнёс:</a:t>
            </a:r>
          </a:p>
          <a:p>
            <a:r>
              <a:rPr lang="ru-RU" sz="1400" dirty="0"/>
              <a:t>- Смеётся тот, кто смеётся последним.</a:t>
            </a:r>
          </a:p>
          <a:p>
            <a:r>
              <a:rPr lang="ru-RU" sz="1400" dirty="0"/>
              <a:t>Все разом посмотрели на Митю, при этом он почувствовал себя не слишком уютно и понял, что должен как-то оправдаться.</a:t>
            </a:r>
          </a:p>
          <a:p>
            <a:r>
              <a:rPr lang="ru-RU" sz="1400" dirty="0"/>
              <a:t>- Может же человек смеяться, оттого что у него хорошее настроение, - сказал он.</a:t>
            </a:r>
          </a:p>
          <a:p>
            <a:r>
              <a:rPr lang="ru-RU" sz="1400" dirty="0"/>
              <a:t>- Это теперь называется хорошим настроением! Курам на смех! - воскликнула зайчиха.</a:t>
            </a:r>
          </a:p>
          <a:p>
            <a:r>
              <a:rPr lang="ru-RU" sz="1400" dirty="0"/>
              <a:t>- Смех да и только! - хором подтвердили молодые зайцы.</a:t>
            </a:r>
          </a:p>
          <a:p>
            <a:pPr marL="171450" indent="-171450">
              <a:buFontTx/>
              <a:buChar char="-"/>
            </a:pPr>
            <a:r>
              <a:rPr lang="ru-RU" sz="1400" dirty="0"/>
              <a:t>Хватит вам смеяться. Спрашивай по делу, - нетерпеливо встрял в разговор </a:t>
            </a:r>
            <a:r>
              <a:rPr lang="ru-RU" sz="1400" dirty="0" err="1"/>
              <a:t>Авося</a:t>
            </a:r>
            <a:r>
              <a:rPr lang="ru-RU" sz="1400" dirty="0"/>
              <a:t>.</a:t>
            </a:r>
          </a:p>
          <a:p>
            <a:pPr marL="171450" indent="-171450">
              <a:buFontTx/>
              <a:buChar char="-"/>
            </a:pPr>
            <a:endParaRPr lang="ru-RU" sz="1400" dirty="0"/>
          </a:p>
          <a:p>
            <a:r>
              <a:rPr lang="ru-RU" sz="1200" i="1" dirty="0"/>
              <a:t>Задание: </a:t>
            </a:r>
          </a:p>
          <a:p>
            <a:pPr lvl="0"/>
            <a:r>
              <a:rPr lang="ru-RU" sz="1200" i="1" dirty="0"/>
              <a:t>1. Найдите все словосочетания со словом смех.</a:t>
            </a:r>
          </a:p>
          <a:p>
            <a:pPr lvl="0"/>
            <a:r>
              <a:rPr lang="ru-RU" sz="1200" i="1" dirty="0"/>
              <a:t>2. Объясните, что значат эти поговорки.</a:t>
            </a:r>
          </a:p>
          <a:p>
            <a:r>
              <a:rPr lang="ru-RU" sz="1200" i="1" dirty="0"/>
              <a:t>3. Составьте мини-рассказы, объясняющие каждую поговорку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1772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54370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Юмор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15566"/>
            <a:ext cx="8136904" cy="4536504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/>
              <a:t>Если прогноз читателя оказывается ошибочным, это часто вызывает комичный эффект. </a:t>
            </a:r>
          </a:p>
          <a:p>
            <a:r>
              <a:rPr lang="ru-RU" dirty="0"/>
              <a:t> </a:t>
            </a:r>
          </a:p>
          <a:p>
            <a:r>
              <a:rPr lang="ru-RU" sz="4000" dirty="0"/>
              <a:t>Посреди цветочной поляны сидело и беспрерывно чихало странное существо. Митя сразу догадался, что это Больное Воображение, хотя от плохого самочувствия на нём лица не было.</a:t>
            </a:r>
          </a:p>
          <a:p>
            <a:r>
              <a:rPr lang="ru-RU" sz="4000" dirty="0"/>
              <a:t>– Будьте здоровы, – вежливо пожелал Митя.</a:t>
            </a:r>
          </a:p>
          <a:p>
            <a:r>
              <a:rPr lang="ru-RU" sz="4000" dirty="0"/>
              <a:t>– Кто сказал «будьте здоровы»? – взвизгнуло Больное Воображение. – Прошу вас прийти сюда прочь!</a:t>
            </a:r>
          </a:p>
          <a:p>
            <a:r>
              <a:rPr lang="ru-RU" sz="4000" dirty="0"/>
              <a:t>– Как это? – не понял Митя.</a:t>
            </a:r>
          </a:p>
          <a:p>
            <a:r>
              <a:rPr lang="ru-RU" sz="4000" dirty="0"/>
              <a:t>– Точно так же, как и уйти отсюда поближе, – пояснил </a:t>
            </a:r>
            <a:r>
              <a:rPr lang="ru-RU" sz="4000" dirty="0" err="1"/>
              <a:t>Авося</a:t>
            </a:r>
            <a:r>
              <a:rPr lang="ru-RU" sz="4000" dirty="0"/>
              <a:t>.</a:t>
            </a:r>
          </a:p>
          <a:p>
            <a:r>
              <a:rPr lang="ru-RU" sz="4000" dirty="0"/>
              <a:t>– Уходим поближе – подальше придём, – философски заметил Мефодий.</a:t>
            </a:r>
          </a:p>
          <a:p>
            <a:r>
              <a:rPr lang="ru-RU" dirty="0"/>
              <a:t> </a:t>
            </a:r>
          </a:p>
          <a:p>
            <a:r>
              <a:rPr lang="ru-RU" sz="3500" i="1" dirty="0"/>
              <a:t>Задание. </a:t>
            </a:r>
          </a:p>
          <a:p>
            <a:pPr lvl="0"/>
            <a:r>
              <a:rPr lang="ru-RU" sz="3500" i="1" dirty="0"/>
              <a:t>1. Найдите стоящие рядом слова, которые исключают друг друга. </a:t>
            </a:r>
          </a:p>
          <a:p>
            <a:pPr lvl="0"/>
            <a:r>
              <a:rPr lang="ru-RU" sz="3500" i="1" dirty="0"/>
              <a:t>2. Что значит слово «прочь»? С каким словом оно сочетается? </a:t>
            </a:r>
          </a:p>
          <a:p>
            <a:pPr lvl="0"/>
            <a:r>
              <a:rPr lang="ru-RU" sz="3500" i="1" dirty="0"/>
              <a:t>3. Можно ли уйти поближе? </a:t>
            </a:r>
          </a:p>
          <a:p>
            <a:pPr lvl="0"/>
            <a:r>
              <a:rPr lang="ru-RU" sz="3500" i="1" dirty="0"/>
              <a:t>4. Объедините слова в правильные пары: прийти, уйти – подальше, поближе. </a:t>
            </a:r>
          </a:p>
          <a:p>
            <a:r>
              <a:rPr lang="ru-RU" i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5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99592" y="483518"/>
            <a:ext cx="7128792" cy="54370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Играем с пословицами и поговорками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31590"/>
            <a:ext cx="8229600" cy="4299942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/>
              <a:t>Герои книг «Чудеса не понарошку», «Маг на два часа» и «Опасайтесь волшебства!» часто коверкают пословицы и поговорки. </a:t>
            </a:r>
          </a:p>
          <a:p>
            <a:endParaRPr lang="ru-RU" sz="3400" dirty="0"/>
          </a:p>
          <a:p>
            <a:r>
              <a:rPr lang="ru-RU" sz="3400" dirty="0"/>
              <a:t>Один на всех и все на одного.</a:t>
            </a:r>
          </a:p>
          <a:p>
            <a:r>
              <a:rPr lang="ru-RU" sz="3400" dirty="0"/>
              <a:t>Один раз отмерь и семь раз отъешь.</a:t>
            </a:r>
          </a:p>
          <a:p>
            <a:r>
              <a:rPr lang="ru-RU" sz="3400" dirty="0"/>
              <a:t>Дело – бремя, а потеха – </a:t>
            </a:r>
            <a:r>
              <a:rPr lang="ru-RU" sz="3400" dirty="0" err="1"/>
              <a:t>щас</a:t>
            </a:r>
            <a:r>
              <a:rPr lang="ru-RU" sz="3400" dirty="0"/>
              <a:t>.</a:t>
            </a:r>
          </a:p>
          <a:p>
            <a:r>
              <a:rPr lang="ru-RU" sz="3400" dirty="0"/>
              <a:t>Назвался груздем – полезай в пузо.</a:t>
            </a:r>
          </a:p>
          <a:p>
            <a:r>
              <a:rPr lang="ru-RU" sz="3400" dirty="0"/>
              <a:t>Не пойман – не зверь. </a:t>
            </a:r>
          </a:p>
          <a:p>
            <a:r>
              <a:rPr lang="ru-RU" sz="3400" dirty="0"/>
              <a:t>Печенье свет, а без печенья  – тьма.</a:t>
            </a:r>
          </a:p>
          <a:p>
            <a:r>
              <a:rPr lang="ru-RU" sz="3400" dirty="0"/>
              <a:t>На хвост и цвет товарищей нет.</a:t>
            </a:r>
          </a:p>
          <a:p>
            <a:r>
              <a:rPr lang="ru-RU" sz="3400" dirty="0"/>
              <a:t>Что имеем, не едим, потерявши, скачем. </a:t>
            </a:r>
          </a:p>
          <a:p>
            <a:r>
              <a:rPr lang="ru-RU" sz="3400" dirty="0"/>
              <a:t>(</a:t>
            </a:r>
            <a:r>
              <a:rPr lang="ru-RU" sz="2900" dirty="0"/>
              <a:t>Эта пословица не понятна в отрыве от контекста. Друзья идут по леденцовой дорожке, где вместо гравия леденцы, а потом конфетки превращаются в обычные камешки)</a:t>
            </a:r>
            <a:r>
              <a:rPr lang="ru-RU" sz="3400" dirty="0"/>
              <a:t> </a:t>
            </a:r>
          </a:p>
          <a:p>
            <a:endParaRPr lang="ru-RU" sz="3400" dirty="0"/>
          </a:p>
          <a:p>
            <a:r>
              <a:rPr lang="ru-RU" i="1" dirty="0"/>
              <a:t> Задание.</a:t>
            </a:r>
          </a:p>
          <a:p>
            <a:pPr lvl="0"/>
            <a:r>
              <a:rPr lang="ru-RU" i="1" dirty="0"/>
              <a:t>1. Как звучат пословицы и поговорки на самом деле?</a:t>
            </a:r>
          </a:p>
          <a:p>
            <a:pPr lvl="0"/>
            <a:r>
              <a:rPr lang="ru-RU" i="1" dirty="0"/>
              <a:t>2. Что они означают, объясните своими словами.</a:t>
            </a:r>
          </a:p>
          <a:p>
            <a:pPr lvl="0"/>
            <a:r>
              <a:rPr lang="ru-RU" i="1" dirty="0"/>
              <a:t>3. Составьте коротенькие истории, которые будут оканчиваться на эти поговорки.</a:t>
            </a:r>
          </a:p>
          <a:p>
            <a:r>
              <a:rPr lang="ru-RU" i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22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54370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Мелочей не бывает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7574"/>
            <a:ext cx="8640960" cy="864096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/>
              <a:t>Для понимания важно внимательно относиться к каждому слову. Например, атаман разбойников велит отобрать у Мити всё до последней монеты, но если он ее отдаст, то не сможет вернуться  домой. </a:t>
            </a:r>
          </a:p>
          <a:p>
            <a:r>
              <a:rPr lang="ru-RU" sz="29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42514"/>
            <a:ext cx="64087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Митя поспешно зажал денежку в кулаке и решительно заявил:</a:t>
            </a:r>
          </a:p>
          <a:p>
            <a:r>
              <a:rPr lang="ru-RU" sz="1600" dirty="0"/>
              <a:t>- А эту монету я оставлю себе, потому что Атаман не велел её брать.</a:t>
            </a:r>
          </a:p>
          <a:p>
            <a:r>
              <a:rPr lang="ru-RU" sz="1600" dirty="0"/>
              <a:t>- Как так?! - грабитель свирепо уставился на Митю.</a:t>
            </a:r>
          </a:p>
          <a:p>
            <a:r>
              <a:rPr lang="ru-RU" sz="1600" dirty="0"/>
              <a:t>- Тебе было приказано взять всё ДО последней монеты. Значит, последнюю монету не брать. Атаман не дурнее тебя и знает, что говорит. Правда? - Митя, расхрабрившись, уставился на Атамана.</a:t>
            </a:r>
          </a:p>
          <a:p>
            <a:r>
              <a:rPr lang="ru-RU" sz="1600" dirty="0"/>
              <a:t>Предводитель разбойников хотел было рявкнуть: "Нет!" - но вовремя спохватился. Это означало бы, что он дурнее Казначея. Атаман молча вытаращил единственный глаз и, покраснев от натуги, задумался, что с ним бывало не часто, а потом набросился на помощника:</a:t>
            </a:r>
          </a:p>
          <a:p>
            <a:r>
              <a:rPr lang="ru-RU" sz="1600" dirty="0"/>
              <a:t>- Оставь мальчишке последнюю монету. Ты что, не слышал, что я сказал? Или думаешь, я дурнее тебя?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5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Задания при работе над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5987008" cy="339447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100" dirty="0"/>
              <a:t>Найдите в тексте непонятные слова.</a:t>
            </a:r>
          </a:p>
          <a:p>
            <a:pPr marL="514350" indent="-514350">
              <a:buAutoNum type="arabicPeriod"/>
            </a:pPr>
            <a:r>
              <a:rPr lang="ru-RU" sz="2100" dirty="0"/>
              <a:t>Разбейте слова на части.</a:t>
            </a:r>
          </a:p>
          <a:p>
            <a:pPr marL="514350" indent="-514350">
              <a:buAutoNum type="arabicPeriod"/>
            </a:pPr>
            <a:r>
              <a:rPr lang="ru-RU" sz="2100" dirty="0"/>
              <a:t>Придумайте все слова с корнем…</a:t>
            </a:r>
          </a:p>
          <a:p>
            <a:pPr marL="514350" indent="-514350">
              <a:buAutoNum type="arabicPeriod"/>
            </a:pPr>
            <a:r>
              <a:rPr lang="ru-RU" sz="2100" dirty="0"/>
              <a:t>Найдите в тексте слова в переносном смысле.</a:t>
            </a:r>
          </a:p>
          <a:p>
            <a:pPr marL="514350" indent="-514350">
              <a:buAutoNum type="arabicPeriod"/>
            </a:pPr>
            <a:r>
              <a:rPr lang="ru-RU" sz="2100" dirty="0"/>
              <a:t>Найдите слова, употребленные иронически.</a:t>
            </a:r>
          </a:p>
          <a:p>
            <a:pPr marL="514350" indent="-514350">
              <a:buAutoNum type="arabicPeriod"/>
            </a:pPr>
            <a:r>
              <a:rPr lang="ru-RU" sz="2100" dirty="0"/>
              <a:t>Найдите одинаковые слова и объясните их значение.</a:t>
            </a:r>
          </a:p>
          <a:p>
            <a:pPr marL="514350" indent="-514350">
              <a:buAutoNum type="arabicPeriod"/>
            </a:pPr>
            <a:r>
              <a:rPr lang="ru-RU" sz="2100" dirty="0"/>
              <a:t>Найдите знакомые слова в необычном употреблении (часто в пословицах и поговорках).</a:t>
            </a:r>
          </a:p>
          <a:p>
            <a:pPr marL="514350" indent="-514350">
              <a:buAutoNum type="arabicPeriod"/>
            </a:pPr>
            <a:r>
              <a:rPr lang="ru-RU" sz="2100" dirty="0"/>
              <a:t>Найдите в тексте устойчивые словосочетания. </a:t>
            </a:r>
          </a:p>
          <a:p>
            <a:pPr marL="514350" indent="-514350">
              <a:buAutoNum type="arabicPeriod"/>
            </a:pPr>
            <a:r>
              <a:rPr lang="ru-RU" sz="2100" dirty="0"/>
              <a:t>Составьте краткий рассказ, объясняющий пословицу или поговорку.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7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E8A8A-D298-A043-A1B0-F6245A9E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11510"/>
            <a:ext cx="5544616" cy="543706"/>
          </a:xfrm>
        </p:spPr>
        <p:txBody>
          <a:bodyPr>
            <a:normAutofit/>
          </a:bodyPr>
          <a:lstStyle/>
          <a:p>
            <a:r>
              <a:rPr lang="ru-RU" sz="2800" b="0" dirty="0"/>
              <a:t>Почему мы теряем читателей?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BF8DF-B5DC-6A46-A02B-BF3BBDC92486}"/>
              </a:ext>
            </a:extLst>
          </p:cNvPr>
          <p:cNvSpPr txBox="1"/>
          <p:nvPr/>
        </p:nvSpPr>
        <p:spPr>
          <a:xfrm>
            <a:off x="971600" y="3795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A7333-F6F0-EC47-9A68-DECD0CCE95CB}"/>
              </a:ext>
            </a:extLst>
          </p:cNvPr>
          <p:cNvSpPr txBox="1"/>
          <p:nvPr/>
        </p:nvSpPr>
        <p:spPr>
          <a:xfrm>
            <a:off x="3419872" y="1203598"/>
            <a:ext cx="55446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Недостаточная техника чтения</a:t>
            </a:r>
          </a:p>
          <a:p>
            <a:pPr marL="342900" indent="-342900">
              <a:buAutoNum type="arabicPeriod"/>
            </a:pPr>
            <a:r>
              <a:rPr lang="ru-RU" dirty="0"/>
              <a:t>Недостаточное понимание прочитанного. По статистике только 9,5</a:t>
            </a:r>
            <a:r>
              <a:rPr lang="en-US" dirty="0"/>
              <a:t>% </a:t>
            </a:r>
            <a:r>
              <a:rPr lang="ru-RU" dirty="0"/>
              <a:t> читателей понимают текст глубинно. 45</a:t>
            </a:r>
            <a:r>
              <a:rPr lang="en-US" dirty="0"/>
              <a:t>% </a:t>
            </a:r>
            <a:r>
              <a:rPr lang="ru-RU" dirty="0"/>
              <a:t> вообще не понимают прочитанного. </a:t>
            </a:r>
          </a:p>
          <a:p>
            <a:pPr marL="342900" indent="-342900">
              <a:buAutoNum type="arabicPeriod"/>
            </a:pPr>
            <a:r>
              <a:rPr lang="ru-RU" dirty="0"/>
              <a:t>Бедный словарный запас. </a:t>
            </a:r>
          </a:p>
        </p:txBody>
      </p:sp>
      <p:pic>
        <p:nvPicPr>
          <p:cNvPr id="3" name="Изображение 2" descr="утом-енный-шко-ьник-зевая-860011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3096344" cy="37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0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8FC2F-51BF-5241-A42D-1713E213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81EAD-DE04-ED4A-8414-7D502CDD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Сайт </a:t>
            </a:r>
            <a:r>
              <a:rPr lang="en-US" dirty="0">
                <a:hlinkClick r:id="rId2"/>
              </a:rPr>
              <a:t>www.fant-asia.ru</a:t>
            </a:r>
            <a:r>
              <a:rPr lang="en-US" dirty="0"/>
              <a:t> </a:t>
            </a:r>
          </a:p>
          <a:p>
            <a:r>
              <a:rPr lang="ru-RU" dirty="0"/>
              <a:t>ВК </a:t>
            </a:r>
            <a:r>
              <a:rPr lang="en-US" dirty="0">
                <a:hlinkClick r:id="rId3"/>
              </a:rPr>
              <a:t>https://vk.com/fantasia1</a:t>
            </a:r>
            <a:endParaRPr lang="ru-RU" dirty="0"/>
          </a:p>
          <a:p>
            <a:r>
              <a:rPr lang="ru-RU" dirty="0" err="1"/>
              <a:t>Инстаграм</a:t>
            </a:r>
            <a:r>
              <a:rPr lang="ru-RU" dirty="0"/>
              <a:t> </a:t>
            </a:r>
            <a:r>
              <a:rPr lang="en-US" dirty="0"/>
              <a:t>@</a:t>
            </a:r>
            <a:r>
              <a:rPr lang="en-US" dirty="0" err="1"/>
              <a:t>tamara.kryukova.writer</a:t>
            </a:r>
            <a:r>
              <a:rPr lang="en-US" dirty="0"/>
              <a:t>  </a:t>
            </a:r>
            <a:endParaRPr lang="ru-RU" dirty="0"/>
          </a:p>
          <a:p>
            <a:r>
              <a:rPr lang="ru-RU" dirty="0"/>
              <a:t>Подкаст «Голос автора» </a:t>
            </a:r>
            <a:r>
              <a:rPr lang="en-US" dirty="0"/>
              <a:t>–  </a:t>
            </a:r>
            <a:r>
              <a:rPr lang="ru-RU" dirty="0"/>
              <a:t>на </a:t>
            </a:r>
            <a:r>
              <a:rPr lang="ru-RU" dirty="0" err="1"/>
              <a:t>Андроид</a:t>
            </a:r>
            <a:r>
              <a:rPr lang="ru-RU" dirty="0"/>
              <a:t> </a:t>
            </a:r>
            <a:r>
              <a:rPr lang="en-US" b="1" dirty="0">
                <a:hlinkClick r:id="rId4"/>
              </a:rPr>
              <a:t>https://music.yandex.ru/album/10509773</a:t>
            </a:r>
            <a:endParaRPr lang="en-US" b="1" dirty="0"/>
          </a:p>
          <a:p>
            <a:r>
              <a:rPr lang="ru-RU" dirty="0"/>
              <a:t>Лекции по писательству на </a:t>
            </a:r>
            <a:r>
              <a:rPr lang="en-US" dirty="0"/>
              <a:t>You Tube </a:t>
            </a:r>
            <a:r>
              <a:rPr lang="en-US" dirty="0">
                <a:hlinkClick r:id="rId5"/>
              </a:rPr>
              <a:t>https://www.youtube.com/channel/UC6H0PnAmxoS21HRetTuC8UQ</a:t>
            </a:r>
            <a:r>
              <a:rPr lang="en-US" dirty="0"/>
              <a:t> </a:t>
            </a:r>
          </a:p>
          <a:p>
            <a:r>
              <a:rPr lang="ru-RU" dirty="0" err="1"/>
              <a:t>ТикТок</a:t>
            </a:r>
            <a:r>
              <a:rPr lang="ru-RU" dirty="0"/>
              <a:t> </a:t>
            </a:r>
            <a:r>
              <a:rPr lang="en-US" dirty="0"/>
              <a:t>  @</a:t>
            </a:r>
            <a:r>
              <a:rPr lang="en-US" dirty="0" err="1"/>
              <a:t>kryukova.witer</a:t>
            </a:r>
            <a:r>
              <a:rPr lang="en-US"/>
              <a:t> 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9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D982A-67F9-7D49-891A-67F0619A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Причины смысловых потерь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00679-B897-834E-A2D7-B88F87B68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1500" dirty="0"/>
          </a:p>
          <a:p>
            <a:r>
              <a:rPr lang="ru-RU" sz="1500" dirty="0"/>
              <a:t>1. Дети не спрашивают слова, потому что боятся быть осмеянными.</a:t>
            </a:r>
          </a:p>
          <a:p>
            <a:r>
              <a:rPr lang="ru-RU" sz="1500" dirty="0"/>
              <a:t>1. Иллюзия понимания</a:t>
            </a:r>
          </a:p>
          <a:p>
            <a:endParaRPr lang="ru-RU" sz="1500" dirty="0"/>
          </a:p>
          <a:p>
            <a:r>
              <a:rPr lang="ru-RU" sz="1500" dirty="0"/>
              <a:t>Уланы с пестрыми значками,</a:t>
            </a:r>
          </a:p>
          <a:p>
            <a:r>
              <a:rPr lang="ru-RU" sz="1500" dirty="0"/>
              <a:t>Драгуны с конскими хвостами </a:t>
            </a:r>
          </a:p>
          <a:p>
            <a:r>
              <a:rPr lang="ru-RU" sz="1500" dirty="0"/>
              <a:t>                                   </a:t>
            </a:r>
          </a:p>
          <a:p>
            <a:r>
              <a:rPr lang="ru-RU" sz="1500" dirty="0"/>
              <a:t>Кто кивер чистил, весь разбитый, </a:t>
            </a:r>
          </a:p>
          <a:p>
            <a:r>
              <a:rPr lang="ru-RU" sz="1500" dirty="0"/>
              <a:t>Кто штык точил, ворча сердито</a:t>
            </a:r>
          </a:p>
          <a:p>
            <a:r>
              <a:rPr lang="ru-RU" sz="1500" dirty="0"/>
              <a:t>Кусая длинный ус. </a:t>
            </a:r>
          </a:p>
          <a:p>
            <a:r>
              <a:rPr lang="ru-RU" sz="1500" dirty="0"/>
              <a:t>                          (Лермонтов «Бородино»)</a:t>
            </a:r>
          </a:p>
          <a:p>
            <a:endParaRPr lang="ru-RU" sz="1500" dirty="0"/>
          </a:p>
          <a:p>
            <a:r>
              <a:rPr lang="ru-RU" sz="1500" dirty="0"/>
              <a:t>3. Дети пытаются по своему объяснить непонятные слова.  </a:t>
            </a:r>
          </a:p>
          <a:p>
            <a:endParaRPr lang="ru-RU" sz="1500" dirty="0"/>
          </a:p>
          <a:p>
            <a:r>
              <a:rPr lang="ru-RU" sz="1500" dirty="0"/>
              <a:t>И тотчас щетки затрещали, как три тётки</a:t>
            </a:r>
          </a:p>
          <a:p>
            <a:r>
              <a:rPr lang="ru-RU" sz="1500" dirty="0"/>
              <a:t>Как ныне сбирает свои вещи Олег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17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Понимание строится по кирпичикам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Выделение корня и разбор слов по частям – занятие непростое, но оно лежит в основе понимания текста. Порой с этим возникают сложности даже у взрослых читателей. </a:t>
            </a:r>
          </a:p>
          <a:p>
            <a:endParaRPr lang="ru-RU" sz="1800" dirty="0"/>
          </a:p>
          <a:p>
            <a:r>
              <a:rPr lang="ru-RU" sz="1400" i="1" dirty="0"/>
              <a:t>Задание</a:t>
            </a:r>
          </a:p>
          <a:p>
            <a:r>
              <a:rPr lang="ru-RU" sz="1400" i="1" dirty="0"/>
              <a:t>Выделите корень в следующих словах: </a:t>
            </a:r>
          </a:p>
          <a:p>
            <a:r>
              <a:rPr lang="ru-RU" sz="1800" dirty="0"/>
              <a:t>Переправа</a:t>
            </a:r>
          </a:p>
          <a:p>
            <a:r>
              <a:rPr lang="ru-RU" sz="1800" dirty="0"/>
              <a:t>Наградить</a:t>
            </a:r>
          </a:p>
          <a:p>
            <a:r>
              <a:rPr lang="ru-RU" sz="1800" dirty="0"/>
              <a:t>Облицовка</a:t>
            </a:r>
          </a:p>
          <a:p>
            <a:r>
              <a:rPr lang="ru-RU" sz="1800" dirty="0"/>
              <a:t>Студенты гуманитарного вуза ошибочно полагали, что корни соответственно: </a:t>
            </a:r>
            <a:r>
              <a:rPr lang="ru-RU" sz="1800" dirty="0" err="1"/>
              <a:t>переп</a:t>
            </a:r>
            <a:r>
              <a:rPr lang="ru-RU" sz="1800" dirty="0"/>
              <a:t>, </a:t>
            </a:r>
            <a:r>
              <a:rPr lang="ru-RU" sz="1800" dirty="0" err="1"/>
              <a:t>нагр</a:t>
            </a:r>
            <a:r>
              <a:rPr lang="ru-RU" sz="1800" dirty="0"/>
              <a:t> и блиц.</a:t>
            </a:r>
          </a:p>
        </p:txBody>
      </p:sp>
    </p:spTree>
    <p:extLst>
      <p:ext uri="{BB962C8B-B14F-4D97-AF65-F5344CB8AC3E}">
        <p14:creationId xmlns:p14="http://schemas.microsoft.com/office/powerpoint/2010/main" val="33204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3394472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 Веселый путешественник отправился в турне. </a:t>
            </a:r>
          </a:p>
          <a:p>
            <a:r>
              <a:rPr lang="ru-RU" sz="5600" dirty="0"/>
              <a:t>«Билетик до Искании скорей продайте мне!</a:t>
            </a:r>
          </a:p>
          <a:p>
            <a:r>
              <a:rPr lang="ru-RU" sz="5600" dirty="0"/>
              <a:t>Всерьез я приключения намерился искать». </a:t>
            </a:r>
          </a:p>
          <a:p>
            <a:r>
              <a:rPr lang="ru-RU" sz="5600" dirty="0"/>
              <a:t>Ему в ответ: «Искании на карте не сыскать». 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Он попросил: «До </a:t>
            </a:r>
            <a:r>
              <a:rPr lang="ru-RU" sz="5600" dirty="0" err="1"/>
              <a:t>Вранции</a:t>
            </a:r>
            <a:r>
              <a:rPr lang="ru-RU" sz="5600" dirty="0"/>
              <a:t> продайте мне билет»</a:t>
            </a:r>
          </a:p>
          <a:p>
            <a:r>
              <a:rPr lang="ru-RU" sz="5600" dirty="0"/>
              <a:t>И услыхал: «На глобусе страны подобной нет». </a:t>
            </a:r>
          </a:p>
          <a:p>
            <a:r>
              <a:rPr lang="ru-RU" sz="5600" dirty="0"/>
              <a:t>Сказал он: «До </a:t>
            </a:r>
            <a:r>
              <a:rPr lang="ru-RU" sz="5600" dirty="0" err="1"/>
              <a:t>Леталии</a:t>
            </a:r>
            <a:r>
              <a:rPr lang="ru-RU" sz="5600" dirty="0"/>
              <a:t> тогда я полечу. </a:t>
            </a:r>
          </a:p>
          <a:p>
            <a:r>
              <a:rPr lang="ru-RU" sz="5600" dirty="0"/>
              <a:t>Я чувствую, в </a:t>
            </a:r>
            <a:r>
              <a:rPr lang="ru-RU" sz="5600" dirty="0" err="1"/>
              <a:t>Леталии</a:t>
            </a:r>
            <a:r>
              <a:rPr lang="ru-RU" sz="5600" dirty="0"/>
              <a:t> летать мне по плечу».</a:t>
            </a:r>
          </a:p>
          <a:p>
            <a:r>
              <a:rPr lang="ru-RU" sz="5600" dirty="0"/>
              <a:t> </a:t>
            </a:r>
          </a:p>
          <a:p>
            <a:r>
              <a:rPr lang="ru-RU" sz="5600" dirty="0"/>
              <a:t>Кассир опять, насупившись, качает головой: </a:t>
            </a:r>
          </a:p>
          <a:p>
            <a:r>
              <a:rPr lang="ru-RU" sz="5600" dirty="0"/>
              <a:t>“Страну с таким названием встречаю я впервой”.</a:t>
            </a:r>
          </a:p>
          <a:p>
            <a:r>
              <a:rPr lang="ru-RU" sz="5600" dirty="0"/>
              <a:t>Весёлый путешественник был очень огорчён. </a:t>
            </a:r>
          </a:p>
          <a:p>
            <a:r>
              <a:rPr lang="ru-RU" sz="5600" dirty="0"/>
              <a:t>Играючи в </a:t>
            </a:r>
            <a:r>
              <a:rPr lang="ru-RU" sz="5600" dirty="0" err="1"/>
              <a:t>Игрландию</a:t>
            </a:r>
            <a:r>
              <a:rPr lang="ru-RU" sz="5600" dirty="0"/>
              <a:t> попасть собрался он.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Но только, к сожалению, и тут ему отказ. </a:t>
            </a:r>
          </a:p>
          <a:p>
            <a:r>
              <a:rPr lang="ru-RU" sz="5600" dirty="0"/>
              <a:t>Чтоб выбрать направление он бился целый час. </a:t>
            </a:r>
          </a:p>
          <a:p>
            <a:r>
              <a:rPr lang="ru-RU" sz="5600" dirty="0"/>
              <a:t>На турбюро негодное потом махнул рукой</a:t>
            </a:r>
          </a:p>
          <a:p>
            <a:r>
              <a:rPr lang="ru-RU" sz="5600" dirty="0"/>
              <a:t>И гордо на автобусе отправился домой.  </a:t>
            </a:r>
          </a:p>
          <a:p>
            <a:r>
              <a:rPr lang="ru-RU" sz="5600" dirty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13159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Задание</a:t>
            </a:r>
          </a:p>
          <a:p>
            <a:r>
              <a:rPr lang="ru-RU" sz="1200" i="1" dirty="0"/>
              <a:t>1. Найдите в стихотворении географические названия</a:t>
            </a:r>
          </a:p>
          <a:p>
            <a:r>
              <a:rPr lang="ru-RU" sz="1200" i="1" dirty="0"/>
              <a:t>2. Есть ли на карте похожие по звучанию страны?</a:t>
            </a:r>
          </a:p>
          <a:p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27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Разбуди воображение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131590"/>
            <a:ext cx="4474840" cy="3492388"/>
          </a:xfrm>
        </p:spPr>
        <p:txBody>
          <a:bodyPr>
            <a:normAutofit fontScale="62500" lnSpcReduction="20000"/>
          </a:bodyPr>
          <a:lstStyle/>
          <a:p>
            <a:r>
              <a:rPr lang="ru-RU" sz="2600" i="1" dirty="0"/>
              <a:t>Представьте, что можно сказать про следующие земли:</a:t>
            </a:r>
          </a:p>
          <a:p>
            <a:endParaRPr lang="ru-RU" sz="2600" i="1" dirty="0"/>
          </a:p>
          <a:p>
            <a:r>
              <a:rPr lang="ru-RU" dirty="0" err="1"/>
              <a:t>Шутландия</a:t>
            </a:r>
            <a:endParaRPr lang="ru-RU" dirty="0"/>
          </a:p>
          <a:p>
            <a:r>
              <a:rPr lang="ru-RU" dirty="0" err="1"/>
              <a:t>Игрландия</a:t>
            </a:r>
            <a:endParaRPr lang="ru-RU" dirty="0"/>
          </a:p>
          <a:p>
            <a:r>
              <a:rPr lang="ru-RU" dirty="0"/>
              <a:t>Искания</a:t>
            </a:r>
          </a:p>
          <a:p>
            <a:r>
              <a:rPr lang="ru-RU" dirty="0"/>
              <a:t>Северный-Ядовитый океан</a:t>
            </a:r>
          </a:p>
          <a:p>
            <a:r>
              <a:rPr lang="ru-RU" dirty="0"/>
              <a:t>Остров Сахарин</a:t>
            </a:r>
          </a:p>
          <a:p>
            <a:r>
              <a:rPr lang="ru-RU" dirty="0" err="1"/>
              <a:t>Вранция</a:t>
            </a:r>
            <a:endParaRPr lang="ru-RU" dirty="0"/>
          </a:p>
          <a:p>
            <a:r>
              <a:rPr lang="ru-RU" dirty="0" err="1"/>
              <a:t>Матемагия</a:t>
            </a:r>
            <a:endParaRPr lang="ru-RU" dirty="0"/>
          </a:p>
          <a:p>
            <a:r>
              <a:rPr lang="ru-RU" dirty="0" err="1"/>
              <a:t>Леталия</a:t>
            </a:r>
            <a:endParaRPr lang="ru-RU" dirty="0"/>
          </a:p>
          <a:p>
            <a:r>
              <a:rPr lang="ru-RU" dirty="0" err="1"/>
              <a:t>Ливнеция</a:t>
            </a:r>
            <a:r>
              <a:rPr lang="ru-RU" dirty="0"/>
              <a:t> – город, в центре которого стоит дворец Дождей. </a:t>
            </a:r>
          </a:p>
        </p:txBody>
      </p:sp>
    </p:spTree>
    <p:extLst>
      <p:ext uri="{BB962C8B-B14F-4D97-AF65-F5344CB8AC3E}">
        <p14:creationId xmlns:p14="http://schemas.microsoft.com/office/powerpoint/2010/main" val="280828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D3C95-6BE9-E74A-8D5E-1CAC2DA8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>Ложный корень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70623-CE6B-FE46-B3D8-B60F8ADE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7614"/>
            <a:ext cx="5184576" cy="417991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– Не могу пожаловаться на хорошее самочувствие, – кивнуло Больное Воображение. – Думаешь, легко целый день в облаках витать? Холод и сырость. </a:t>
            </a:r>
            <a:r>
              <a:rPr lang="ru-RU" sz="1600" dirty="0" err="1"/>
              <a:t>Бррр</a:t>
            </a:r>
            <a:r>
              <a:rPr lang="ru-RU" sz="1600" dirty="0"/>
              <a:t>.</a:t>
            </a:r>
          </a:p>
          <a:p>
            <a:r>
              <a:rPr lang="ru-RU" sz="1600" dirty="0"/>
              <a:t>– А зачем вы витаете в облаках? – спросил Митя.</a:t>
            </a:r>
          </a:p>
          <a:p>
            <a:r>
              <a:rPr lang="ru-RU" sz="1600" dirty="0"/>
              <a:t>– Работа такая, – вздохнуло Больное Воображение. – Всё бы ничего. Витаешь себе, вокруг </a:t>
            </a:r>
            <a:r>
              <a:rPr lang="ru-RU" sz="1600" i="1" dirty="0"/>
              <a:t>кипарисы</a:t>
            </a:r>
            <a:r>
              <a:rPr lang="ru-RU" sz="1600" dirty="0"/>
              <a:t> парят... Только каждый раз, когда я возвращаюсь с небес на землю, у меня начинается страшный приступ кори.</a:t>
            </a:r>
          </a:p>
          <a:p>
            <a:r>
              <a:rPr lang="ru-RU" sz="1600" dirty="0"/>
              <a:t>– Почему?</a:t>
            </a:r>
          </a:p>
          <a:p>
            <a:r>
              <a:rPr lang="ru-RU" sz="1600" dirty="0"/>
              <a:t>– Потому что я корю всех подряд.</a:t>
            </a:r>
          </a:p>
          <a:p>
            <a:endParaRPr lang="ru-RU" sz="1600" dirty="0"/>
          </a:p>
          <a:p>
            <a:r>
              <a:rPr lang="ru-RU" sz="1300" dirty="0"/>
              <a:t>Отрывок из книги «Чудеса не понарошку». Герой встречается с Больным Воображением. 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55633" y="132062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  <a:p>
            <a:r>
              <a:rPr lang="ru-RU" sz="1400" i="1" dirty="0"/>
              <a:t>Задание:</a:t>
            </a:r>
          </a:p>
          <a:p>
            <a:r>
              <a:rPr lang="ru-RU" sz="1400" i="1" dirty="0"/>
              <a:t>Найдите ложные однокоренные слова </a:t>
            </a:r>
          </a:p>
        </p:txBody>
      </p:sp>
    </p:spTree>
    <p:extLst>
      <p:ext uri="{BB962C8B-B14F-4D97-AF65-F5344CB8AC3E}">
        <p14:creationId xmlns:p14="http://schemas.microsoft.com/office/powerpoint/2010/main" val="170681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605A7-8D2A-4C43-8312-7B0EBE31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7" y="411510"/>
            <a:ext cx="8229600" cy="543706"/>
          </a:xfrm>
        </p:spPr>
        <p:txBody>
          <a:bodyPr>
            <a:noAutofit/>
          </a:bodyPr>
          <a:lstStyle/>
          <a:p>
            <a:r>
              <a:rPr lang="ru-RU" sz="2800" b="0" dirty="0"/>
              <a:t>Значение приставок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2B623-CA6D-404D-9D2E-9F326F66B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5566"/>
            <a:ext cx="3384376" cy="3888432"/>
          </a:xfrm>
        </p:spPr>
        <p:txBody>
          <a:bodyPr>
            <a:normAutofit fontScale="25000" lnSpcReduction="20000"/>
          </a:bodyPr>
          <a:lstStyle/>
          <a:p>
            <a:r>
              <a:rPr lang="ru-RU" sz="4500" dirty="0"/>
              <a:t> </a:t>
            </a:r>
          </a:p>
          <a:p>
            <a:r>
              <a:rPr lang="ru-RU" sz="6400" dirty="0"/>
              <a:t>Утром солнечный зайчонок</a:t>
            </a:r>
          </a:p>
          <a:p>
            <a:r>
              <a:rPr lang="ru-RU" sz="6400" dirty="0"/>
              <a:t>Забежал ко мне спросонок. </a:t>
            </a:r>
          </a:p>
          <a:p>
            <a:r>
              <a:rPr lang="ru-RU" sz="6400" dirty="0"/>
              <a:t>Перебежками вприпрыжку </a:t>
            </a:r>
          </a:p>
          <a:p>
            <a:r>
              <a:rPr lang="ru-RU" sz="6400" dirty="0"/>
              <a:t>Пробежал в шкафу по книжкам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И широкими скачками </a:t>
            </a:r>
          </a:p>
          <a:p>
            <a:r>
              <a:rPr lang="ru-RU" sz="6400" dirty="0"/>
              <a:t>Убежал на кухню к маме.</a:t>
            </a:r>
          </a:p>
          <a:p>
            <a:r>
              <a:rPr lang="ru-RU" sz="6400" dirty="0"/>
              <a:t>Добежал он до буфета, </a:t>
            </a:r>
          </a:p>
          <a:p>
            <a:r>
              <a:rPr lang="ru-RU" sz="6400" dirty="0"/>
              <a:t>Сосчитал там все конфеты. 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Побежал потом по стенке,</a:t>
            </a:r>
          </a:p>
          <a:p>
            <a:r>
              <a:rPr lang="ru-RU" sz="6400" dirty="0"/>
              <a:t>Прыгнул к маме на коленки. </a:t>
            </a:r>
          </a:p>
          <a:p>
            <a:r>
              <a:rPr lang="ru-RU" sz="6400" dirty="0"/>
              <a:t>Разбежался по клеенке,   </a:t>
            </a:r>
          </a:p>
          <a:p>
            <a:r>
              <a:rPr lang="ru-RU" sz="6400" dirty="0"/>
              <a:t>Скок – и в зеркальце к сестренке. </a:t>
            </a:r>
          </a:p>
          <a:p>
            <a:r>
              <a:rPr lang="ru-RU" sz="6400" dirty="0"/>
              <a:t> 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226F4-6C88-7C42-92A6-D6A95FD4E2A8}"/>
              </a:ext>
            </a:extLst>
          </p:cNvPr>
          <p:cNvSpPr txBox="1"/>
          <p:nvPr/>
        </p:nvSpPr>
        <p:spPr>
          <a:xfrm>
            <a:off x="4355976" y="1059582"/>
            <a:ext cx="39968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Задание:</a:t>
            </a:r>
          </a:p>
          <a:p>
            <a:endParaRPr lang="ru-RU" i="1" dirty="0"/>
          </a:p>
          <a:p>
            <a:r>
              <a:rPr lang="ru-RU" i="1" dirty="0"/>
              <a:t>1. Найдите все слова с общим корнем</a:t>
            </a:r>
          </a:p>
          <a:p>
            <a:r>
              <a:rPr lang="ru-RU" i="1" dirty="0"/>
              <a:t>2. Найдите разные приставки</a:t>
            </a:r>
          </a:p>
          <a:p>
            <a:r>
              <a:rPr lang="ru-RU" i="1" dirty="0"/>
              <a:t>3 Как меняется значение слова?</a:t>
            </a:r>
          </a:p>
          <a:p>
            <a:pPr lvl="0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8507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9923A-BB34-2D46-A2DC-D51B6A37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71550"/>
            <a:ext cx="8229600" cy="543706"/>
          </a:xfrm>
        </p:spPr>
        <p:txBody>
          <a:bodyPr>
            <a:normAutofit fontScale="90000"/>
          </a:bodyPr>
          <a:lstStyle/>
          <a:p>
            <a:r>
              <a:rPr lang="ru-RU" sz="2200" b="0" dirty="0"/>
              <a:t>ОТ РАДОСТИ  ДО  ОГОРЧЕНИЯ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5167E-B48D-1841-9187-2F3EDB74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538488"/>
          </a:xfrm>
        </p:spPr>
        <p:txBody>
          <a:bodyPr>
            <a:normAutofit lnSpcReduction="10000"/>
          </a:bodyPr>
          <a:lstStyle/>
          <a:p>
            <a:r>
              <a:rPr lang="ru-RU" sz="1900" dirty="0"/>
              <a:t>Мама …шла в магазин, а нам с братом …решила …дохнуть. Мы …радовались. …</a:t>
            </a:r>
            <a:r>
              <a:rPr lang="ru-RU" sz="1900" dirty="0" err="1"/>
              <a:t>ложили</a:t>
            </a:r>
            <a:r>
              <a:rPr lang="ru-RU" sz="1900" dirty="0"/>
              <a:t> учебники. …крыли тетрадки. …пахнули окно и …</a:t>
            </a:r>
            <a:r>
              <a:rPr lang="ru-RU" sz="1900" dirty="0" err="1"/>
              <a:t>ветрили</a:t>
            </a:r>
            <a:r>
              <a:rPr lang="ru-RU" sz="1900" dirty="0"/>
              <a:t> комнату. Мы решили …играть в футбол. Брат ударил по мячу и …бил гол. Сначала мы …строились, потому что мяч …пал в окно. А потом …радовались, ведь окно было …крыто. Мы …глянули на улицу и опять …строились, потому что мяча не было. Тут в дверь …звонили. Это …шла мама и …несла наш мяч. Сначала мы …радовались. А потом  …смотрели на ее шляпу и очень …</a:t>
            </a:r>
            <a:r>
              <a:rPr lang="ru-RU" sz="1900" dirty="0" err="1"/>
              <a:t>горчились</a:t>
            </a:r>
            <a:r>
              <a:rPr lang="ru-RU" sz="1900" dirty="0"/>
              <a:t>. Угадайте почему. </a:t>
            </a:r>
          </a:p>
          <a:p>
            <a:r>
              <a:rPr lang="ru-RU" sz="1900" dirty="0"/>
              <a:t> </a:t>
            </a:r>
          </a:p>
          <a:p>
            <a:endParaRPr lang="ru-RU" sz="1500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0C88A-8D20-EE46-B989-EDE2F8800ABD}"/>
              </a:ext>
            </a:extLst>
          </p:cNvPr>
          <p:cNvSpPr txBox="1"/>
          <p:nvPr/>
        </p:nvSpPr>
        <p:spPr>
          <a:xfrm>
            <a:off x="611560" y="3592636"/>
            <a:ext cx="3370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Задание:</a:t>
            </a:r>
          </a:p>
          <a:p>
            <a:pPr marL="342900" lvl="0" indent="-342900">
              <a:buAutoNum type="arabicPeriod"/>
            </a:pPr>
            <a:r>
              <a:rPr lang="ru-RU" i="1" dirty="0"/>
              <a:t>Вставьте приставки</a:t>
            </a:r>
          </a:p>
          <a:p>
            <a:pPr marL="342900" lvl="0" indent="-342900">
              <a:buAutoNum type="arabicPeriod"/>
            </a:pPr>
            <a:r>
              <a:rPr lang="ru-RU" i="1" dirty="0"/>
              <a:t>Прочтите, что получилось.</a:t>
            </a:r>
          </a:p>
        </p:txBody>
      </p:sp>
    </p:spTree>
    <p:extLst>
      <p:ext uri="{BB962C8B-B14F-4D97-AF65-F5344CB8AC3E}">
        <p14:creationId xmlns:p14="http://schemas.microsoft.com/office/powerpoint/2010/main" val="243310515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644</TotalTime>
  <Words>2084</Words>
  <Application>Microsoft Office PowerPoint</Application>
  <PresentationFormat>Экран (16:9)</PresentationFormat>
  <Paragraphs>239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Roboto Black</vt:lpstr>
      <vt:lpstr>Презентация5</vt:lpstr>
      <vt:lpstr>Работа с текстом.  Учимся видеть слово</vt:lpstr>
      <vt:lpstr>Почему мы теряем читателей? </vt:lpstr>
      <vt:lpstr>Причины смысловых потерь</vt:lpstr>
      <vt:lpstr>Понимание строится по кирпичикам</vt:lpstr>
      <vt:lpstr>Презентация PowerPoint</vt:lpstr>
      <vt:lpstr>Разбуди воображение</vt:lpstr>
      <vt:lpstr>Ложный корень</vt:lpstr>
      <vt:lpstr>Значение приставок</vt:lpstr>
      <vt:lpstr>ОТ РАДОСТИ  ДО  ОГОРЧЕНИЯ </vt:lpstr>
      <vt:lpstr>Поиграй с суффиксами</vt:lpstr>
      <vt:lpstr>Значение контекста для понимания текста</vt:lpstr>
      <vt:lpstr>Переносный смысл слов</vt:lpstr>
      <vt:lpstr>Книги, построенные на игре слов</vt:lpstr>
      <vt:lpstr>Фразеологизмы на службе у писателя</vt:lpstr>
      <vt:lpstr>Презентация PowerPoint</vt:lpstr>
      <vt:lpstr>Юмор</vt:lpstr>
      <vt:lpstr>Играем с пословицами и поговорками</vt:lpstr>
      <vt:lpstr>Мелочей не бывает</vt:lpstr>
      <vt:lpstr>Задания при работе над текстом</vt:lpstr>
      <vt:lpstr>Контакты</vt:lpstr>
      <vt:lpstr>Презентация PowerPoint</vt:lpstr>
    </vt:vector>
  </TitlesOfParts>
  <Company>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Юрий Бределев</cp:lastModifiedBy>
  <cp:revision>48</cp:revision>
  <dcterms:created xsi:type="dcterms:W3CDTF">2016-05-25T17:40:02Z</dcterms:created>
  <dcterms:modified xsi:type="dcterms:W3CDTF">2021-06-15T11:11:58Z</dcterms:modified>
</cp:coreProperties>
</file>