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54" r:id="rId3"/>
    <p:sldId id="355" r:id="rId4"/>
    <p:sldId id="373" r:id="rId5"/>
    <p:sldId id="372" r:id="rId6"/>
    <p:sldId id="371" r:id="rId7"/>
    <p:sldId id="375" r:id="rId8"/>
    <p:sldId id="374" r:id="rId9"/>
    <p:sldId id="376" r:id="rId10"/>
    <p:sldId id="260" r:id="rId11"/>
    <p:sldId id="378" r:id="rId12"/>
    <p:sldId id="379" r:id="rId13"/>
    <p:sldId id="377" r:id="rId14"/>
    <p:sldId id="380" r:id="rId15"/>
    <p:sldId id="381" r:id="rId16"/>
    <p:sldId id="370" r:id="rId17"/>
    <p:sldId id="382" r:id="rId18"/>
    <p:sldId id="383" r:id="rId19"/>
    <p:sldId id="384" r:id="rId20"/>
    <p:sldId id="385" r:id="rId21"/>
    <p:sldId id="390" r:id="rId22"/>
    <p:sldId id="386" r:id="rId23"/>
    <p:sldId id="387" r:id="rId24"/>
    <p:sldId id="392" r:id="rId25"/>
    <p:sldId id="388" r:id="rId26"/>
    <p:sldId id="389" r:id="rId27"/>
    <p:sldId id="271" r:id="rId28"/>
    <p:sldId id="259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0"/>
  </p:normalViewPr>
  <p:slideViewPr>
    <p:cSldViewPr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693D6-9379-A241-955E-7B006EAB271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DD1A3-40ED-6741-A303-512CDF40E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3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10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7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5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54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63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14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68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23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93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0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04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10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10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10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90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10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10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8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9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4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2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8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7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8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DD1A3-40ED-6741-A303-512CDF40EF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1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10.emf"/><Relationship Id="rId18" Type="http://schemas.openxmlformats.org/officeDocument/2006/relationships/image" Target="../media/image13.png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12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hyperlink" Target="https://ds.1sept.ru/" TargetMode="External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8.emf"/><Relationship Id="rId14" Type="http://schemas.openxmlformats.org/officeDocument/2006/relationships/hyperlink" Target="https://vk.com/digital.septemb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-prolog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wish.swi-prolog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prolog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doodle.com/" TargetMode="External"/><Relationship Id="rId4" Type="http://schemas.openxmlformats.org/officeDocument/2006/relationships/hyperlink" Target="https://ideon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visual-prolog.com/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Ask_B6aV3ktla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ppa.csu.ru/courses/prolo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284E01-3B90-A7A6-151A-3B50522E875A}"/>
              </a:ext>
            </a:extLst>
          </p:cNvPr>
          <p:cNvSpPr txBox="1"/>
          <p:nvPr/>
        </p:nvSpPr>
        <p:spPr>
          <a:xfrm>
            <a:off x="35496" y="1275606"/>
            <a:ext cx="9073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ОСНОВЫ ПРОГРАММИРОВАНИЯ НА ПРОЛОГЕ-Д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865D3-C772-05CE-6E04-C8BF0B82362E}"/>
              </a:ext>
            </a:extLst>
          </p:cNvPr>
          <p:cNvSpPr txBox="1"/>
          <p:nvPr/>
        </p:nvSpPr>
        <p:spPr>
          <a:xfrm>
            <a:off x="899592" y="304853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chemeClr val="accent1"/>
                </a:solidFill>
              </a:rPr>
              <a:t>ГРИГОРЬЕВ </a:t>
            </a:r>
            <a:r>
              <a:rPr lang="ru-RU" sz="3600" b="1" dirty="0">
                <a:solidFill>
                  <a:srgbClr val="0087D0"/>
                </a:solidFill>
              </a:rPr>
              <a:t>СЕРГЕЙ</a:t>
            </a:r>
            <a:r>
              <a:rPr lang="ru-RU" sz="3600" b="1" dirty="0">
                <a:solidFill>
                  <a:schemeClr val="accent1"/>
                </a:solidFill>
              </a:rPr>
              <a:t> ГЕОРГИЕВИЧ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accent1"/>
                </a:solidFill>
              </a:rPr>
              <a:t>email: </a:t>
            </a:r>
            <a:r>
              <a:rPr lang="en-US" sz="2800" dirty="0" err="1">
                <a:solidFill>
                  <a:schemeClr val="accent1"/>
                </a:solidFill>
              </a:rPr>
              <a:t>grigorsg@yandex.ru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059582"/>
                <a:ext cx="8892480" cy="381642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sz="2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ОСОБЕННОСТИ ЯЗЫКА ПРОЛОГ – Д.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Из (8) и (3) получается резольвента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29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Q3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					(9)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Из (9) и (8) следует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Л – пустой дизъюнкт 			(10)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Возможен и другой вывод: </a:t>
                </a:r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 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следует из </a:t>
                </a:r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Допустим, что в примере 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29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F(a))					(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8</a:t>
                </a:r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U(x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ru-RU" sz="29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Q3(x)				(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Не существует литеры в (8), комплементарной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какой-либо литере в (3).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После подстановки </a:t>
                </a:r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x – F(a),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получается: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U(F(a)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ru-RU" sz="29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Q3(F(a))			(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’)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Теперь </a:t>
                </a:r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U(F(a)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 и </a:t>
                </a:r>
                <a14:m>
                  <m:oMath xmlns:m="http://schemas.openxmlformats.org/officeDocument/2006/math">
                    <m:r>
                      <a:rPr lang="ru-RU" sz="29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U(F(a)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 – комплементарны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друг другу, следовательно </a:t>
                </a:r>
                <a14:m>
                  <m:oMath xmlns:m="http://schemas.openxmlformats.org/officeDocument/2006/math">
                    <m:r>
                      <a:rPr lang="ru-RU" sz="29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Q3(F(a))</a:t>
                </a:r>
                <a:r>
                  <a:rPr lang="ru-RU" sz="2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–резольвента</a:t>
                </a:r>
                <a:r>
                  <a:rPr lang="ru-RU" sz="2400" dirty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9582"/>
                <a:ext cx="8892480" cy="3816424"/>
              </a:xfrm>
              <a:blipFill>
                <a:blip r:embed="rId3"/>
                <a:stretch>
                  <a:fillRect l="-713" t="-1993" b="-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99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712968" cy="37444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Подстановка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это конечное множество вида: 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t1/v1,…,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vn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),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где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 –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переменные, а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ti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термы.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методе резолюции для доказательства необходимо унифицировать выражения, иными словами, необходимо найти подстановку, которая сделает несколько выражений тождественными.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Унификацией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двух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выражений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E1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E2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переменными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v1,…,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vn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или без переменных называется нахождение такой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подстановки, может быть и пустой, когда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выражения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E1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E2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совпадут.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Такая подстановка называется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унификатором.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для данных термов не существует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унификатора, то термы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не унифицируемы</a:t>
            </a:r>
          </a:p>
          <a:p>
            <a:pPr marL="0" indent="0">
              <a:buNone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6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712968" cy="37444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Программа на Прологе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это база знаний и следующий за ней вопрос.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Поиск решения реализуется следующим образом: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Среди элементов множества предложений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отыскивается первое предложение, которое имеет такое же имя как и первая цель в вопросе, причем,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1.1) Если это предложение – правило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имя – это имя головы правила;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1.2) Если предложение факт, то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именем факта</a:t>
            </a:r>
          </a:p>
        </p:txBody>
      </p:sp>
    </p:spTree>
    <p:extLst>
      <p:ext uri="{BB962C8B-B14F-4D97-AF65-F5344CB8AC3E}">
        <p14:creationId xmlns:p14="http://schemas.microsoft.com/office/powerpoint/2010/main" val="185918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712968" cy="37444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Проверяется существование подстановки унифицирующей цель вопроса и это предложение.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2.1) если такая подстановка не существует, то делается попытка найти следующее по порядку предложение с таким же именем,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2.2) если подстановка найдена, то: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а) резольвента – тело правила, если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предложение правило;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б) резольвента пустой дизъюнкт, если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предложение - факт.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Далее просматриваются цели в теле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правила, так как если бы это были цели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вопросе.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Просмотр целей осуществляется слева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направо </a:t>
            </a:r>
          </a:p>
        </p:txBody>
      </p:sp>
    </p:spTree>
    <p:extLst>
      <p:ext uri="{BB962C8B-B14F-4D97-AF65-F5344CB8AC3E}">
        <p14:creationId xmlns:p14="http://schemas.microsoft.com/office/powerpoint/2010/main" val="268010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712968" cy="37444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Процедурная семантика или исполнение программы. Пример.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P&lt;-Q1,Q2;			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(1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P&lt;-Q3;					(1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U&lt;-Q3;					(1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U&lt;-P,R;					(1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					(1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Q1;					(1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Q3;					(1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?U;					(1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(1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)-(1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–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правила, (15)-(17) – факты,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(18) – вопрос. Вместе – это база знаний.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4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712968" cy="37444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Процедурная семантика или исполнение программы. Пример.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Система среди (11) – (17) отыскивает первое по порядку вхождение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U.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данном случае это предложение (13).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Далее попытка удовлетворить условия правила (13). Для это просматриваются предложения базы знаний с целью найти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Q3.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это предложение (17). Так находится первое решение.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Далее отыскиваются альтернативные решения. В данном случае за счет правила (14), в котором тоже определен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Примеры:</a:t>
            </a:r>
          </a:p>
          <a:p>
            <a:pPr marL="514350" indent="-514350" algn="just">
              <a:spcBef>
                <a:spcPts val="0"/>
              </a:spcBef>
              <a:buAutoNum type="arabicParenR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Словарь английского языка;</a:t>
            </a:r>
          </a:p>
          <a:p>
            <a:pPr marL="514350" indent="-514350" algn="just">
              <a:spcBef>
                <a:spcPts val="0"/>
              </a:spcBef>
              <a:buAutoNum type="arabicParenR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Страны и континенты;</a:t>
            </a:r>
          </a:p>
          <a:p>
            <a:pPr marL="514350" indent="-514350" algn="just">
              <a:spcBef>
                <a:spcPts val="0"/>
              </a:spcBef>
              <a:buAutoNum type="arabicParenR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Семья;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257303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483518"/>
            <a:ext cx="8928992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ПРОГРАММИРОВАНИЕ НА ПРОЛОГЕ-Д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60384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5AA43-DDBF-35BC-8189-7C41C93605CB}"/>
              </a:ext>
            </a:extLst>
          </p:cNvPr>
          <p:cNvSpPr txBox="1"/>
          <p:nvPr/>
        </p:nvSpPr>
        <p:spPr>
          <a:xfrm>
            <a:off x="162490" y="1059582"/>
            <a:ext cx="85689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  <a:endParaRPr lang="ru-RU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Встроенные предикаты.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Выполнение арифметических операций.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СЛОЖЕНИЕ(Арг1,Арг2,Арг3,Арг4) реализация формулы: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Арг1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Арг2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Арг3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Арг4,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где 0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Арг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&lt;65535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СУММА(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X,Y,Z)&lt;-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СЛОЖЕНИЕ(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1,X,Y,Z);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РАЗНОСТЬ(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X,Y,Z)&lt;-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СЛОЖЕНИЕ(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1,X,Z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Y);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УМНОЖЕНИЕ(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X,Y,Z)&lt;-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СЛОЖЕНИЕ(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X,Y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,0,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ДЕЛЕНИЕ(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X,Y,Z)&lt;-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СЛОЖЕНИЕ(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Z,0,X);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7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483518"/>
            <a:ext cx="8928992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ПРОГРАММИРОВАНИЕ НА ПРОЛОГЕ-Д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60384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5AA43-DDBF-35BC-8189-7C41C93605CB}"/>
              </a:ext>
            </a:extLst>
          </p:cNvPr>
          <p:cNvSpPr txBox="1"/>
          <p:nvPr/>
        </p:nvSpPr>
        <p:spPr>
          <a:xfrm>
            <a:off x="272888" y="915566"/>
            <a:ext cx="85689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  <a:endParaRPr lang="ru-RU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Встроенные предикаты.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Пример, вычислить площадь прямоугольника: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УМНОЖЕНИЕ(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X,Y,Z)&lt;-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СЛОЖЕНИЕ(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X,Y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,0,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площадь(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a,b,S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)&lt;-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УМНОЖЕНИЕ(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a,b,S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площадь(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10,20,S);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ответ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S=200,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площадь(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a,20,100);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ответ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=5</a:t>
            </a:r>
          </a:p>
        </p:txBody>
      </p:sp>
    </p:spTree>
    <p:extLst>
      <p:ext uri="{BB962C8B-B14F-4D97-AF65-F5344CB8AC3E}">
        <p14:creationId xmlns:p14="http://schemas.microsoft.com/office/powerpoint/2010/main" val="411040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47" y="393372"/>
            <a:ext cx="8928992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ПРОГРАММИРОВАНИЕ НА ПРОЛОГЕ-Д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60384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5AA43-DDBF-35BC-8189-7C41C93605CB}"/>
              </a:ext>
            </a:extLst>
          </p:cNvPr>
          <p:cNvSpPr txBox="1"/>
          <p:nvPr/>
        </p:nvSpPr>
        <p:spPr>
          <a:xfrm>
            <a:off x="323528" y="882737"/>
            <a:ext cx="856895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  <a:r>
              <a:rPr lang="ru-RU" sz="2200" dirty="0"/>
              <a:t> </a:t>
            </a:r>
          </a:p>
          <a:p>
            <a:pPr algn="just"/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БОЛЬШЕ и НЕ</a:t>
            </a:r>
          </a:p>
          <a:p>
            <a:pPr algn="just"/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2.1. БОЛЬШЕ(Арг1,Арг2)</a:t>
            </a:r>
          </a:p>
          <a:p>
            <a:pPr algn="just"/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Арг1,Арг2 либо целые, либо переменные, конкретизированные целыми, оба аргумента должны быть определены. Иначе – ошибка.</a:t>
            </a:r>
          </a:p>
          <a:p>
            <a:pPr algn="just"/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Предикат выполнен, если Арг1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Арг2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иначе не выполнен.</a:t>
            </a:r>
          </a:p>
          <a:p>
            <a:pPr algn="just"/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Остальные предикаты сравнения получаются </a:t>
            </a:r>
          </a:p>
          <a:p>
            <a:pPr algn="just"/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 БОЛЬШЕ:</a:t>
            </a:r>
          </a:p>
          <a:p>
            <a:pPr algn="just"/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РАВНО(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X,Y)&lt;-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БОЛЬШЕ(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X,Y),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БОЛЬШЕ(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Y,X);</a:t>
            </a:r>
          </a:p>
          <a:p>
            <a:pPr algn="just"/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МЕНЬШЕ(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X,Y)&lt;-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БОЛЬШЕ(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Y,X);</a:t>
            </a:r>
          </a:p>
          <a:p>
            <a:pPr algn="just"/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МИР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(X,Y)&lt;-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НЕ(БОЛЬШЕ(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X,Y));</a:t>
            </a:r>
          </a:p>
        </p:txBody>
      </p:sp>
    </p:spTree>
    <p:extLst>
      <p:ext uri="{BB962C8B-B14F-4D97-AF65-F5344CB8AC3E}">
        <p14:creationId xmlns:p14="http://schemas.microsoft.com/office/powerpoint/2010/main" val="197057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483518"/>
            <a:ext cx="8928992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ПРОГРАММИРОВАНИЕ НА ПРОЛОГЕ-Д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60384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5AA43-DDBF-35BC-8189-7C41C93605CB}"/>
              </a:ext>
            </a:extLst>
          </p:cNvPr>
          <p:cNvSpPr txBox="1"/>
          <p:nvPr/>
        </p:nvSpPr>
        <p:spPr>
          <a:xfrm>
            <a:off x="349188" y="1059582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  <a:r>
              <a:rPr lang="ru-RU" sz="2400" dirty="0"/>
              <a:t> </a:t>
            </a:r>
          </a:p>
          <a:p>
            <a:pPr algn="just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2.2. НЕ(АРГ);</a:t>
            </a:r>
          </a:p>
          <a:p>
            <a:pPr algn="just"/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АРГ – обязательно должен быть предикатом. НЕ(АРГ) выполнен тогда и только тогда когда АРГ – не выполнен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ПРОГРАММИРОВАНИЕ НА ПРОЛОГЕ-Д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accent1"/>
                </a:solidFill>
              </a:rPr>
              <a:t>Пролог – </a:t>
            </a:r>
            <a:r>
              <a:rPr lang="ru-RU" sz="2400" dirty="0">
                <a:solidFill>
                  <a:schemeClr val="accent1"/>
                </a:solidFill>
              </a:rPr>
              <a:t>Д – это аббревиатура фразы ПРОграммирование в </a:t>
            </a:r>
            <a:r>
              <a:rPr lang="ru-RU" sz="2400" dirty="0" err="1">
                <a:solidFill>
                  <a:schemeClr val="accent1"/>
                </a:solidFill>
              </a:rPr>
              <a:t>ЛОГике</a:t>
            </a:r>
            <a:r>
              <a:rPr lang="ru-RU" sz="2400" dirty="0">
                <a:solidFill>
                  <a:schemeClr val="accent1"/>
                </a:solidFill>
              </a:rPr>
              <a:t> для Детей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/>
                </a:solidFill>
              </a:rPr>
              <a:t>Он был создан в СССР и поддерживает нисходящую парадигму технологий «искусственного интеллекта». Этот язык ориентирован на школьный курс информатики и был реализован  для всех типов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/>
                </a:solidFill>
              </a:rPr>
              <a:t>компьютеров тех времен. Сегодня,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/>
                </a:solidFill>
              </a:rPr>
              <a:t>этот язык достаточно широко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/>
                </a:solidFill>
              </a:rPr>
              <a:t>Используется в сфере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965879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483518"/>
            <a:ext cx="8928992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ПРОГРАММИРОВАНИЕ НА ПРОЛОГЕ-Д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60384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5AA43-DDBF-35BC-8189-7C41C93605CB}"/>
              </a:ext>
            </a:extLst>
          </p:cNvPr>
          <p:cNvSpPr txBox="1"/>
          <p:nvPr/>
        </p:nvSpPr>
        <p:spPr>
          <a:xfrm>
            <a:off x="349188" y="1059582"/>
            <a:ext cx="85689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  <a:r>
              <a:rPr lang="ru-RU" sz="2000" dirty="0"/>
              <a:t>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3. Предикат ОТСЕЧЕНИЕ - ! Предназначен для управления логическим выводом. Это предикат нужен для:</a:t>
            </a:r>
          </a:p>
          <a:p>
            <a:pPr marL="514350" indent="-514350" algn="just">
              <a:spcBef>
                <a:spcPts val="0"/>
              </a:spcBef>
              <a:buAutoNum type="arabicParenR"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Ограничение числа найденных решений, </a:t>
            </a:r>
          </a:p>
          <a:p>
            <a:pPr marL="514350" indent="-514350" algn="just">
              <a:spcBef>
                <a:spcPts val="0"/>
              </a:spcBef>
              <a:buAutoNum type="arabicParenR"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Нахождение некоторого особенного решения задачи,</a:t>
            </a:r>
          </a:p>
          <a:p>
            <a:pPr marL="514350" indent="-514350" algn="just">
              <a:spcBef>
                <a:spcPts val="0"/>
              </a:spcBef>
              <a:buAutoNum type="arabicParenR"/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Ограничение поиска для эффективной работы компьютера.</a:t>
            </a:r>
          </a:p>
          <a:p>
            <a:pPr algn="just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ОТСЕЧЕНИЕ ограничивает возможность поиска альтернатив с того момента, как была просмотрена цель обозначенная </a:t>
            </a:r>
          </a:p>
          <a:p>
            <a:pPr algn="just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символом !. </a:t>
            </a:r>
          </a:p>
          <a:p>
            <a:pPr algn="just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&lt;-A,B,V,!,G,E,D;</a:t>
            </a:r>
          </a:p>
          <a:p>
            <a:pPr algn="just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не выполнены цели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A,B,V,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то возврат </a:t>
            </a:r>
          </a:p>
          <a:p>
            <a:pPr algn="just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возможен, если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G,E,D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нет.</a:t>
            </a:r>
          </a:p>
        </p:txBody>
      </p:sp>
    </p:spTree>
    <p:extLst>
      <p:ext uri="{BB962C8B-B14F-4D97-AF65-F5344CB8AC3E}">
        <p14:creationId xmlns:p14="http://schemas.microsoft.com/office/powerpoint/2010/main" val="2828792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  <a:r>
              <a:rPr lang="ru-RU" sz="2400" dirty="0"/>
              <a:t>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АЛГОРИТМЫ ОБРАБОТКИ ДАННЫХ СРЕДСТВАМИ ЯЗЫКА ПРОЛОГ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Виды алгоритмов: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Линейные, 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Условные,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Циклические,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Рекурсия,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Подпрограммы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Линейные алгоритмы.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Последовательное выполнение действий.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79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  <a:r>
              <a:rPr lang="ru-RU" sz="2400" dirty="0"/>
              <a:t> 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Условные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2.1. Условная структура типа: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&lt;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логическое условие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 then &lt;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оператор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Прологе реализуется через дизъюнкцию в виде нескольких предложений: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P&lt;-…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предикат_реализующий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условие,!,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оператор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P&lt;-… ,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ИСТИНА;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read(n); if N&gt;10 then write (N);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Прологе: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ВВОД(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N),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БОЛЬШЕ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(N,10),!,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ВЫВОД(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ИСТИНА;</a:t>
            </a: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6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  <a:r>
              <a:rPr lang="ru-RU" sz="2000" dirty="0"/>
              <a:t> </a:t>
            </a: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2.2. Условная структура типа: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&lt;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логическое условие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 then &lt;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оператор1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&gt;else &lt;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оператор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2&gt;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Прологе реализуется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P&lt;-…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предикат_реализующий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условие,!,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оператор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1&gt;;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P&lt;-… , &lt;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оператор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2&gt;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read(N,M); if N&gt;M then write (N)else write (M)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Прологе: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ВВОД(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N,M),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БОЛЬШЕ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(N,M),!,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ВЫВОД(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ВЫВОД(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M)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0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  <a:r>
              <a:rPr lang="ru-RU" sz="2400" dirty="0"/>
              <a:t>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Условная структура типа: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case &lt;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арифметическое выражение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&gt;of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константа1: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оператор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1&gt;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константа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оператор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N&gt;;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Прологе: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P&lt;-&lt;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определение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X&gt;,Q(X);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Q(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константа 1)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&lt;-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оператор 1;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….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Q(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константа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&lt;-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оператор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83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  <a:r>
              <a:rPr lang="ru-RU" sz="2400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Рекурсия.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Рекурсивная структура состоит из рекурсивного правила и условия завершения рекурсии. Условие завершение рекурсии представляет собой альтернативное описание.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P&lt;-&lt;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условие завершения рекурсии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,!;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P&lt;-&lt;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тело рекурсии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&gt;,P;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03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</a:rPr>
              <a:t>ВЫВОДЫ: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</a:rPr>
              <a:t>1. Язык Пролог-Д актуален для изучения нисходящего подхода искусственного интеллекта;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</a:rPr>
              <a:t>2. Использование языка Пролог-Д использует простые синтаксические конструкции и позволяет моделировать основные алгоритмические структуры;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</a:rPr>
              <a:t>3. Существует большая база </a:t>
            </a:r>
            <a:r>
              <a:rPr lang="ru-RU" sz="2400" dirty="0" err="1">
                <a:solidFill>
                  <a:schemeClr val="accent1"/>
                </a:solidFill>
              </a:rPr>
              <a:t>мето</a:t>
            </a:r>
            <a:r>
              <a:rPr lang="ru-RU" sz="2400" dirty="0">
                <a:solidFill>
                  <a:schemeClr val="accent1"/>
                </a:solidFill>
              </a:rPr>
              <a:t>-</a:t>
            </a:r>
          </a:p>
          <a:p>
            <a:pPr marL="0" indent="0">
              <a:buNone/>
            </a:pPr>
            <a:r>
              <a:rPr lang="ru-RU" sz="2400" dirty="0" err="1">
                <a:solidFill>
                  <a:schemeClr val="accent1"/>
                </a:solidFill>
              </a:rPr>
              <a:t>дических</a:t>
            </a:r>
            <a:r>
              <a:rPr lang="ru-RU" sz="2400" dirty="0">
                <a:solidFill>
                  <a:schemeClr val="accent1"/>
                </a:solidFill>
              </a:rPr>
              <a:t> материалов </a:t>
            </a:r>
            <a:r>
              <a:rPr lang="ru-RU" sz="2400">
                <a:solidFill>
                  <a:schemeClr val="accent1"/>
                </a:solidFill>
              </a:rPr>
              <a:t>по Прологу-Д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24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7574"/>
            <a:ext cx="8928992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/>
                </a:solidFill>
              </a:rPr>
              <a:t>    </a:t>
            </a:r>
            <a:endParaRPr lang="ru-RU" sz="2800" b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4228CC4-B1FD-A744-FB11-09D1E60F4AA6}"/>
              </a:ext>
            </a:extLst>
          </p:cNvPr>
          <p:cNvSpPr txBox="1">
            <a:spLocks/>
          </p:cNvSpPr>
          <p:nvPr/>
        </p:nvSpPr>
        <p:spPr>
          <a:xfrm>
            <a:off x="18499" y="1211143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283697-7B0B-1327-DE0B-8ACB7973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220"/>
            <a:ext cx="8229600" cy="8572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СПАСИБО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837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2C7A604-3553-EC46-9C9B-BC71A0966027}"/>
              </a:ext>
            </a:extLst>
          </p:cNvPr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5" name="Изображение 4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</p:spPr>
        </p:pic>
        <p:pic>
          <p:nvPicPr>
            <p:cNvPr id="6" name="Изображение 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</p:spPr>
        </p:pic>
        <p:pic>
          <p:nvPicPr>
            <p:cNvPr id="8" name="Изображение 7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</p:spPr>
        </p:pic>
        <p:pic>
          <p:nvPicPr>
            <p:cNvPr id="9" name="Изображение 8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</p:spPr>
        </p:pic>
        <p:pic>
          <p:nvPicPr>
            <p:cNvPr id="10" name="Изображение 9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</p:spPr>
        </p:pic>
      </p:grpSp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0726" y="3723877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799" y="3723877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18946" y="3723877"/>
            <a:ext cx="504056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C67DF1-FE28-6C4C-96D1-2AD40D5AEC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72" y="3723877"/>
            <a:ext cx="504057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483518"/>
            <a:ext cx="8928992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ПРОГРАММИРОВАНИЕ НА ПРОЛОГЕ-Д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6038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/>
                </a:solidFill>
              </a:rPr>
              <a:t>Необходимо отметить, что существует несколько версий языка Пролог. Остановимся не некоторых из них.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en" sz="2400" b="1" dirty="0">
                <a:solidFill>
                  <a:schemeClr val="accent1"/>
                </a:solidFill>
              </a:rPr>
              <a:t>SWI-prolog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(</a:t>
            </a:r>
            <a:r>
              <a:rPr lang="en" sz="2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https://www.swi-prolog.org/</a:t>
            </a:r>
            <a:r>
              <a:rPr lang="ru-RU" sz="2400" dirty="0">
                <a:solidFill>
                  <a:schemeClr val="accent1"/>
                </a:solidFill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/>
                </a:solidFill>
              </a:rPr>
              <a:t>Аббревиатура </a:t>
            </a:r>
            <a:r>
              <a:rPr lang="en-US" sz="2400" dirty="0">
                <a:solidFill>
                  <a:schemeClr val="accent1"/>
                </a:solidFill>
              </a:rPr>
              <a:t>SWI </a:t>
            </a:r>
            <a:r>
              <a:rPr lang="ru-RU" sz="2400" dirty="0">
                <a:solidFill>
                  <a:schemeClr val="accent1"/>
                </a:solidFill>
              </a:rPr>
              <a:t>в переводе с голландского означает – Информатика общественных наук.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1"/>
                </a:solidFill>
              </a:rPr>
              <a:t>Сайт содержит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ссылки на загрузку оффлайновых версий для различных ОС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онлайновая версия размещена по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адресу: </a:t>
            </a:r>
            <a:r>
              <a:rPr lang="en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https://swish.swi-prolog.org/</a:t>
            </a:r>
            <a:br>
              <a:rPr lang="e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3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483518"/>
            <a:ext cx="8928992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ПРОГРАММИРОВАНИЕ НА ПРОЛОГЕ-Д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60384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GNU prolog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GNU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проект разработки свободного программного обеспечения. Пролог разработан как компилятор, содержащий средства отладки. Ссылки на ресурсы в сети Интернет: </a:t>
            </a:r>
            <a:r>
              <a:rPr lang="en" sz="2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http://gprolog.org/</a:t>
            </a:r>
            <a:r>
              <a:rPr lang="ru-RU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Возможна загрузка оффлайновых версий для различных ОС, есть онлайн версия: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2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https://ideone.com/</a:t>
            </a:r>
            <a:r>
              <a:rPr lang="en" sz="2400" dirty="0">
                <a:solidFill>
                  <a:schemeClr val="accent1"/>
                </a:solidFill>
              </a:rPr>
              <a:t> </a:t>
            </a:r>
            <a:r>
              <a:rPr lang="ru-RU" sz="2400" dirty="0">
                <a:solidFill>
                  <a:schemeClr val="accent1"/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24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https://www.jdoodle.com/</a:t>
            </a:r>
            <a:endParaRPr lang="en" sz="2400" dirty="0">
              <a:solidFill>
                <a:schemeClr val="accent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5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483518"/>
            <a:ext cx="8928992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ПРОГРАММИРОВАНИЕ НА ПРОЛОГЕ-Д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60384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Visual Prolog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Ссылка на ресурс сети Интернет: </a:t>
            </a:r>
            <a:r>
              <a:rPr lang="en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https://www.visual-prolog.com/</a:t>
            </a:r>
            <a:r>
              <a:rPr lang="e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Объектно-ориентированный пролог, являющийся развитием Турбо-пролога.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реализации логической парадигмы программирования применяются и библиотеки (Пример библиотеки языка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Python)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3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483518"/>
            <a:ext cx="8928992" cy="6480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ПРОГРАММИРОВАНИЕ НА ПРОЛОГЕ-Д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60384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48A87-4764-1927-7337-9B6AE4658F72}"/>
              </a:ext>
            </a:extLst>
          </p:cNvPr>
          <p:cNvSpPr txBox="1"/>
          <p:nvPr/>
        </p:nvSpPr>
        <p:spPr>
          <a:xfrm>
            <a:off x="395536" y="1131590"/>
            <a:ext cx="84969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</a:p>
          <a:p>
            <a:pPr indent="-342900">
              <a:buFontTx/>
              <a:buChar char="-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Открытый доступ в сети Интернет. Ссылки на скачивание: оффлайновую версию </a:t>
            </a:r>
            <a:r>
              <a:rPr lang="en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https://disk.yandex.ru/d/Ask_B6aV3ktlaQ</a:t>
            </a:r>
            <a:r>
              <a:rPr lang="en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онлайн, уроки и ссылка на скачивание </a:t>
            </a:r>
          </a:p>
          <a:p>
            <a:r>
              <a:rPr lang="en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http://cappa.csu.ru/courses/prolog/</a:t>
            </a:r>
            <a:endParaRPr lang="en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-342900">
              <a:buFontTx/>
              <a:buChar char="-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Наличие версий для различных ОС,</a:t>
            </a:r>
          </a:p>
          <a:p>
            <a:pPr indent="-342900">
              <a:buFontTx/>
              <a:buChar char="-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Наличие методической поддержки </a:t>
            </a: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 системы упражнений и задач для </a:t>
            </a:r>
          </a:p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учебных курсов),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Простой синтаксис,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56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059582"/>
                <a:ext cx="8712968" cy="374441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sz="2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ОСОБЕННОСТИ ЯЗЫКА ПРОЛОГ – Д.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Функционирование Пролога – Д основано на </a:t>
                </a:r>
                <a:r>
                  <a:rPr lang="ru-RU" sz="2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методе резолюции, 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который состоит в следующем: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Пусть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 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множество дизъюнктов и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 – 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дизъюнкт. Необходимо определить, является ли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логическим следствием из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S. 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Множество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дополняется отрицанием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6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U. 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Если окажется, что объединение множеств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и </a:t>
                </a:r>
                <a14:m>
                  <m:oMath xmlns:m="http://schemas.openxmlformats.org/officeDocument/2006/math">
                    <m:r>
                      <a:rPr lang="en-US" sz="26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ru-RU" sz="26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U}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противоречиво, то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логически следует из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 Пусть даны два дизъюнкта С1 и С2 из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,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а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L1 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и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L2 – 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комплементарные С1 и С2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 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и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называются комплементарными).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Дизъюнкция</a:t>
                </a:r>
                <a:r>
                  <a:rPr lang="ru-RU" sz="2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С1 и С2 (С1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С2), в которых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предварительно вычеркнуты литеры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L1 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и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L2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, называется </a:t>
                </a:r>
                <a:r>
                  <a:rPr lang="ru-RU" sz="26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резольвентой</a:t>
                </a:r>
                <a:r>
                  <a:rPr lang="ru-RU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.</a:t>
                </a:r>
                <a:endParaRPr lang="ru-RU" sz="26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059582"/>
                <a:ext cx="8712968" cy="3744415"/>
              </a:xfrm>
              <a:blipFill>
                <a:blip r:embed="rId3"/>
                <a:stretch>
                  <a:fillRect l="-727" t="-2703" r="-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71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9582"/>
            <a:ext cx="8712968" cy="3744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ОСОБЕННОСТИ ЯЗЫКА ПРОЛОГ – 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Принцип резолюции </a:t>
            </a: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основан на том, что резольвента дизъюнктов С1 и С2 является логическим следствием С1 и С2</a:t>
            </a:r>
            <a:r>
              <a:rPr lang="ru-RU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в результате многократного применения процесса построения резольвент получается пустой дизъюнкт (Л), то множество дизъюнктов </a:t>
            </a: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противоречиво</a:t>
            </a: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Более того, для противоречивого множества дизъюнктов многократно применяя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процесс построения резольвент всегда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Можно получить пустой дизъюнкт.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Рассмотрим пример:</a:t>
            </a:r>
            <a:endParaRPr lang="en-US" sz="2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6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ИСКУССТВЕННЫЙ ИНТЕЛЛЕКТ. ЛОГИКА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059582"/>
                <a:ext cx="8712968" cy="374441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2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ОСОБЕННОСТИ ЯЗЫКА ПРОЛОГ – Д.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Множество дизъюнктов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задано:</a:t>
                </a:r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ru-RU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Q1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Q2				(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ru-RU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Q3					(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ru-RU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Q3				(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ru-RU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ru-RU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				(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4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					(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5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Q1					(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6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Q3					(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7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Для доказательства, что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 – 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логическое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следствие из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 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к множеству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добавляется дизъюнкт </a:t>
                </a:r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					(</a:t>
                </a:r>
                <a:r>
                  <a:rPr lang="ru-RU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8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059582"/>
                <a:ext cx="8712968" cy="3744415"/>
              </a:xfrm>
              <a:blipFill>
                <a:blip r:embed="rId3"/>
                <a:stretch>
                  <a:fillRect l="-727" t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202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5897</TotalTime>
  <Words>2190</Words>
  <Application>Microsoft Macintosh PowerPoint</Application>
  <PresentationFormat>Экран (16:9)</PresentationFormat>
  <Paragraphs>291</Paragraphs>
  <Slides>28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Roboto Black</vt:lpstr>
      <vt:lpstr>Тема Office</vt:lpstr>
      <vt:lpstr>Презентация PowerPoint</vt:lpstr>
      <vt:lpstr>ПРОГРАММИРОВАНИЕ НА ПРОЛОГЕ-Д</vt:lpstr>
      <vt:lpstr>ПРОГРАММИРОВАНИЕ НА ПРОЛОГЕ-Д</vt:lpstr>
      <vt:lpstr>ПРОГРАММИРОВАНИЕ НА ПРОЛОГЕ-Д</vt:lpstr>
      <vt:lpstr>ПРОГРАММИРОВАНИЕ НА ПРОЛОГЕ-Д</vt:lpstr>
      <vt:lpstr>ПРОГРАММИРОВАНИЕ НА ПРОЛОГЕ-Д</vt:lpstr>
      <vt:lpstr>ИСКУССТВЕННЫЙ ИНТЕЛЛЕКТ. ЛОГИКА </vt:lpstr>
      <vt:lpstr>ИСКУССТВЕННЫЙ ИНТЕЛЛЕКТ. ЛОГИКА </vt:lpstr>
      <vt:lpstr>ИСКУССТВЕННЫЙ ИНТЕЛЛЕКТ. ЛОГИКА </vt:lpstr>
      <vt:lpstr>ИСКУССТВЕННЫЙ ИНТЕЛЛЕКТ. ЛОГИКА </vt:lpstr>
      <vt:lpstr>ИСКУССТВЕННЫЙ ИНТЕЛЛЕКТ. ЛОГИКА </vt:lpstr>
      <vt:lpstr>ИСКУССТВЕННЫЙ ИНТЕЛЛЕКТ. ЛОГИКА </vt:lpstr>
      <vt:lpstr>ИСКУССТВЕННЫЙ ИНТЕЛЛЕКТ. ЛОГИКА </vt:lpstr>
      <vt:lpstr>ИСКУССТВЕННЫЙ ИНТЕЛЛЕКТ. ЛОГИКА </vt:lpstr>
      <vt:lpstr>ИСКУССТВЕННЫЙ ИНТЕЛЛЕКТ. ЛОГИКА </vt:lpstr>
      <vt:lpstr>ПРОГРАММИРОВАНИЕ НА ПРОЛОГЕ-Д</vt:lpstr>
      <vt:lpstr>ПРОГРАММИРОВАНИЕ НА ПРОЛОГЕ-Д</vt:lpstr>
      <vt:lpstr>ПРОГРАММИРОВАНИЕ НА ПРОЛОГЕ-Д</vt:lpstr>
      <vt:lpstr>ПРОГРАММИРОВАНИЕ НА ПРОЛОГЕ-Д</vt:lpstr>
      <vt:lpstr>ПРОГРАММИРОВАНИЕ НА ПРОЛОГЕ-Д</vt:lpstr>
      <vt:lpstr>ИСКУССТВЕННЫЙ ИНТЕЛЛЕКТ. ЛОГИКА </vt:lpstr>
      <vt:lpstr>ИСКУССТВЕННЫЙ ИНТЕЛЛЕКТ. ЛОГИКА </vt:lpstr>
      <vt:lpstr>ИСКУССТВЕННЫЙ ИНТЕЛЛЕКТ. ЛОГИКА </vt:lpstr>
      <vt:lpstr>ИСКУССТВЕННЫЙ ИНТЕЛЛЕКТ. ЛОГИКА </vt:lpstr>
      <vt:lpstr>ИСКУССТВЕННЫЙ ИНТЕЛЛЕКТ. ЛОГИКА </vt:lpstr>
      <vt:lpstr>ИСКУССТВЕННЫЙ ИНТЕЛЛЕКТ. ЛОГИКА </vt:lpstr>
      <vt:lpstr>СПАСИБО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Сергей Григорьев</cp:lastModifiedBy>
  <cp:revision>63</cp:revision>
  <dcterms:created xsi:type="dcterms:W3CDTF">2019-11-08T08:59:02Z</dcterms:created>
  <dcterms:modified xsi:type="dcterms:W3CDTF">2022-08-24T18:20:15Z</dcterms:modified>
</cp:coreProperties>
</file>