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73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685800" y="1597819"/>
            <a:ext cx="7772400" cy="1102527"/>
          </a:xfrm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12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93" name="Уровень текста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94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6629400" y="205978"/>
            <a:ext cx="2057400" cy="4388647"/>
          </a:xfrm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102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457200" y="205978"/>
            <a:ext cx="6019800" cy="4388647"/>
          </a:xfrm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0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21" name="Уровень текста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2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722312" y="3305176"/>
            <a:ext cx="7772401" cy="1021564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t>Текст заголовка</a:t>
            </a:r>
          </a:p>
        </p:txBody>
      </p:sp>
      <p:sp>
        <p:nvSpPr>
          <p:cNvPr id="30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722312" y="2180033"/>
            <a:ext cx="7772401" cy="1125142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31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39" name="Уровень текста 1…"/>
          <p:cNvSpPr txBox="1">
            <a:spLocks noGrp="1"/>
          </p:cNvSpPr>
          <p:nvPr>
            <p:ph type="body" sz="half" idx="1"/>
          </p:nvPr>
        </p:nvSpPr>
        <p:spPr>
          <a:xfrm>
            <a:off x="457200" y="1200150"/>
            <a:ext cx="4038600" cy="3394474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8" indent="-320038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0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48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457200" y="1151333"/>
            <a:ext cx="4040188" cy="47982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9" name="Текст 4"/>
          <p:cNvSpPr>
            <a:spLocks noGrp="1"/>
          </p:cNvSpPr>
          <p:nvPr>
            <p:ph type="body" sz="quarter" idx="13"/>
          </p:nvPr>
        </p:nvSpPr>
        <p:spPr>
          <a:xfrm>
            <a:off x="4645026" y="1151333"/>
            <a:ext cx="4041781" cy="479828"/>
          </a:xfrm>
          <a:prstGeom prst="rect">
            <a:avLst/>
          </a:prstGeom>
        </p:spPr>
        <p:txBody>
          <a:bodyPr anchor="b"/>
          <a:lstStyle/>
          <a:p>
            <a:pPr marL="288035" indent="-288035" defTabSz="768095">
              <a:spcBef>
                <a:spcPts val="500"/>
              </a:spcBef>
              <a:defRPr sz="2688"/>
            </a:pPr>
            <a:endParaRPr/>
          </a:p>
        </p:txBody>
      </p:sp>
      <p:sp>
        <p:nvSpPr>
          <p:cNvPr id="50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58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457201" y="204785"/>
            <a:ext cx="3008317" cy="871541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Текст заголовка</a:t>
            </a:r>
          </a:p>
        </p:txBody>
      </p:sp>
      <p:sp>
        <p:nvSpPr>
          <p:cNvPr id="73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3575050" y="204788"/>
            <a:ext cx="5111750" cy="4389836"/>
          </a:xfrm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74" name="Текст 3"/>
          <p:cNvSpPr>
            <a:spLocks noGrp="1"/>
          </p:cNvSpPr>
          <p:nvPr>
            <p:ph type="body" sz="half" idx="13"/>
          </p:nvPr>
        </p:nvSpPr>
        <p:spPr>
          <a:xfrm>
            <a:off x="457200" y="1076326"/>
            <a:ext cx="3008316" cy="351829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404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Текст заголовка</a:t>
            </a:r>
          </a:p>
        </p:txBody>
      </p:sp>
      <p:sp>
        <p:nvSpPr>
          <p:cNvPr id="83" name="Рисунок 2"/>
          <p:cNvSpPr>
            <a:spLocks noGrp="1"/>
          </p:cNvSpPr>
          <p:nvPr>
            <p:ph type="pic" sz="half" idx="13"/>
          </p:nvPr>
        </p:nvSpPr>
        <p:spPr>
          <a:xfrm>
            <a:off x="1792288" y="459581"/>
            <a:ext cx="5486404" cy="30861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4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1792288" y="4025503"/>
            <a:ext cx="5486404" cy="603655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0">
              <a:spcBef>
                <a:spcPts val="300"/>
              </a:spcBef>
              <a:buSzTx/>
              <a:buFontTx/>
              <a:buNone/>
              <a:defRPr sz="1400"/>
            </a:lvl2pPr>
            <a:lvl3pPr marL="0" indent="0">
              <a:spcBef>
                <a:spcPts val="300"/>
              </a:spcBef>
              <a:buSzTx/>
              <a:buFontTx/>
              <a:buNone/>
              <a:defRPr sz="1400"/>
            </a:lvl3pPr>
            <a:lvl4pPr marL="0" indent="0">
              <a:spcBef>
                <a:spcPts val="300"/>
              </a:spcBef>
              <a:buSzTx/>
              <a:buFontTx/>
              <a:buNone/>
              <a:defRPr sz="1400"/>
            </a:lvl4pPr>
            <a:lvl5pPr marL="0" indent="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8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3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8422823" y="4769566"/>
            <a:ext cx="263978" cy="269237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denis_zubov@yourwayopen.ru" TargetMode="External"/><Relationship Id="rId2" Type="http://schemas.openxmlformats.org/officeDocument/2006/relationships/hyperlink" Target="http://www.yourwayopen.ru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urok.1sept.ru/" TargetMode="External"/><Relationship Id="rId13" Type="http://schemas.openxmlformats.org/officeDocument/2006/relationships/image" Target="../media/image7.emf"/><Relationship Id="rId18" Type="http://schemas.openxmlformats.org/officeDocument/2006/relationships/hyperlink" Target="https://www.instagram.com/pervoes/" TargetMode="External"/><Relationship Id="rId3" Type="http://schemas.openxmlformats.org/officeDocument/2006/relationships/image" Target="../media/image2.emf"/><Relationship Id="rId21" Type="http://schemas.openxmlformats.org/officeDocument/2006/relationships/image" Target="../media/image11.emf"/><Relationship Id="rId7" Type="http://schemas.openxmlformats.org/officeDocument/2006/relationships/image" Target="../media/image4.emf"/><Relationship Id="rId12" Type="http://schemas.openxmlformats.org/officeDocument/2006/relationships/hyperlink" Target="https://ok.ru/digital.september" TargetMode="External"/><Relationship Id="rId17" Type="http://schemas.openxmlformats.org/officeDocument/2006/relationships/image" Target="../media/image9.emf"/><Relationship Id="rId2" Type="http://schemas.openxmlformats.org/officeDocument/2006/relationships/hyperlink" Target="https://edu.1sept.ru/" TargetMode="External"/><Relationship Id="rId16" Type="http://schemas.openxmlformats.org/officeDocument/2006/relationships/hyperlink" Target="https://vk.com/digital.september" TargetMode="External"/><Relationship Id="rId20" Type="http://schemas.openxmlformats.org/officeDocument/2006/relationships/hyperlink" Target="https://www.youtube.com/user/PervoeSentyabrya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1sept.ru/" TargetMode="External"/><Relationship Id="rId11" Type="http://schemas.openxmlformats.org/officeDocument/2006/relationships/image" Target="../media/image6.emf"/><Relationship Id="rId5" Type="http://schemas.openxmlformats.org/officeDocument/2006/relationships/image" Target="../media/image3.emf"/><Relationship Id="rId15" Type="http://schemas.openxmlformats.org/officeDocument/2006/relationships/image" Target="../media/image8.emf"/><Relationship Id="rId10" Type="http://schemas.openxmlformats.org/officeDocument/2006/relationships/hyperlink" Target="https://ds.1sept.ru/" TargetMode="External"/><Relationship Id="rId19" Type="http://schemas.openxmlformats.org/officeDocument/2006/relationships/image" Target="../media/image10.emf"/><Relationship Id="rId4" Type="http://schemas.openxmlformats.org/officeDocument/2006/relationships/hyperlink" Target="https://video.1sept.ru/" TargetMode="External"/><Relationship Id="rId9" Type="http://schemas.openxmlformats.org/officeDocument/2006/relationships/image" Target="../media/image5.emf"/><Relationship Id="rId14" Type="http://schemas.openxmlformats.org/officeDocument/2006/relationships/hyperlink" Target="https://www.facebook.com/digital.septembe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Цикл вебинаров: «Трудности современного подростка»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 defTabSz="713230">
              <a:defRPr sz="3400"/>
            </a:lvl1pPr>
          </a:lstStyle>
          <a:p>
            <a:r>
              <a:t>«Трагедия в Казани. Пути осмысления». 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Особенности подросткового возраста"/>
          <p:cNvSpPr txBox="1">
            <a:spLocks noGrp="1"/>
          </p:cNvSpPr>
          <p:nvPr>
            <p:ph type="title"/>
          </p:nvPr>
        </p:nvSpPr>
        <p:spPr>
          <a:xfrm>
            <a:off x="457200" y="557692"/>
            <a:ext cx="8229600" cy="857254"/>
          </a:xfrm>
          <a:prstGeom prst="rect">
            <a:avLst/>
          </a:prstGeom>
        </p:spPr>
        <p:txBody>
          <a:bodyPr/>
          <a:lstStyle>
            <a:lvl1pPr defTabSz="546444">
              <a:defRPr sz="2500"/>
            </a:lvl1pPr>
          </a:lstStyle>
          <a:p>
            <a:r>
              <a:t>Коллективная травма. Сложные чувства. Позитивный смысл</a:t>
            </a:r>
          </a:p>
        </p:txBody>
      </p:sp>
      <p:sp>
        <p:nvSpPr>
          <p:cNvPr id="115" name="Половое созревание.…"/>
          <p:cNvSpPr txBox="1">
            <a:spLocks noGrp="1"/>
          </p:cNvSpPr>
          <p:nvPr>
            <p:ph type="body" idx="1"/>
          </p:nvPr>
        </p:nvSpPr>
        <p:spPr>
          <a:xfrm>
            <a:off x="19725" y="1448034"/>
            <a:ext cx="7921218" cy="3529164"/>
          </a:xfrm>
          <a:prstGeom prst="rect">
            <a:avLst/>
          </a:prstGeom>
        </p:spPr>
        <p:txBody>
          <a:bodyPr/>
          <a:lstStyle/>
          <a:p>
            <a:pPr marL="229852" indent="-229852" defTabSz="612940">
              <a:spcBef>
                <a:spcPts val="200"/>
              </a:spcBef>
              <a:defRPr sz="1600"/>
            </a:pPr>
            <a:r>
              <a:t>Беспомощность - «влиять на то, что можешь повлиять и принимать то, на что не можешь воздействовать»</a:t>
            </a:r>
          </a:p>
          <a:p>
            <a:pPr marL="229852" indent="-229852" defTabSz="612940">
              <a:spcBef>
                <a:spcPts val="200"/>
              </a:spcBef>
              <a:defRPr sz="1600"/>
            </a:pPr>
            <a:r>
              <a:t>Страх - защита от опасности, защита ценности</a:t>
            </a:r>
          </a:p>
          <a:p>
            <a:pPr marL="229852" indent="-229852" defTabSz="612940">
              <a:spcBef>
                <a:spcPts val="200"/>
              </a:spcBef>
              <a:defRPr sz="1600"/>
            </a:pPr>
            <a:r>
              <a:t>Злость - отстаивание психологических границ</a:t>
            </a:r>
          </a:p>
          <a:p>
            <a:pPr marL="229852" indent="-229852" defTabSz="612940">
              <a:spcBef>
                <a:spcPts val="200"/>
              </a:spcBef>
              <a:defRPr sz="1600"/>
            </a:pPr>
            <a:r>
              <a:t>Боль - сохранение витального</a:t>
            </a:r>
          </a:p>
          <a:p>
            <a:pPr marL="229852" indent="-229852" defTabSz="612940">
              <a:spcBef>
                <a:spcPts val="200"/>
              </a:spcBef>
              <a:defRPr sz="1600"/>
            </a:pPr>
            <a:r>
              <a:t>Отчаяние - потребность в глубинной опоре</a:t>
            </a:r>
          </a:p>
          <a:p>
            <a:pPr marL="229852" indent="-229852" defTabSz="612940">
              <a:spcBef>
                <a:spcPts val="200"/>
              </a:spcBef>
              <a:defRPr sz="1600"/>
            </a:pPr>
            <a:r>
              <a:t>Бессилие - возвращение к себе и поиск точки приложения сил</a:t>
            </a:r>
          </a:p>
          <a:p>
            <a:pPr marL="229852" indent="-229852" defTabSz="612940">
              <a:spcBef>
                <a:spcPts val="200"/>
              </a:spcBef>
              <a:defRPr sz="1600"/>
            </a:pPr>
            <a:r>
              <a:t>Стыд - защита самоуважения</a:t>
            </a:r>
          </a:p>
          <a:p>
            <a:pPr marL="229852" indent="-229852" defTabSz="612940">
              <a:spcBef>
                <a:spcPts val="200"/>
              </a:spcBef>
              <a:defRPr sz="1600"/>
            </a:pPr>
            <a:r>
              <a:t>Вина - компенсация действительного ущерба</a:t>
            </a:r>
          </a:p>
          <a:p>
            <a:pPr marL="229852" indent="-229852" defTabSz="612940">
              <a:spcBef>
                <a:spcPts val="200"/>
              </a:spcBef>
              <a:defRPr sz="1600"/>
            </a:pPr>
            <a:r>
              <a:t>Горе - отпускание </a:t>
            </a:r>
          </a:p>
          <a:p>
            <a:pPr marL="229852" indent="-229852" defTabSz="612940">
              <a:spcBef>
                <a:spcPts val="200"/>
              </a:spcBef>
              <a:defRPr sz="1600"/>
            </a:pPr>
            <a:r>
              <a:t>Тревога - внимание к какому-то процессу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Что такое «вторичная выгода»:"/>
          <p:cNvSpPr txBox="1">
            <a:spLocks noGrp="1"/>
          </p:cNvSpPr>
          <p:nvPr>
            <p:ph type="title"/>
          </p:nvPr>
        </p:nvSpPr>
        <p:spPr>
          <a:xfrm>
            <a:off x="457200" y="157172"/>
            <a:ext cx="8229600" cy="857252"/>
          </a:xfrm>
          <a:prstGeom prst="rect">
            <a:avLst/>
          </a:prstGeom>
        </p:spPr>
        <p:txBody>
          <a:bodyPr/>
          <a:lstStyle/>
          <a:p>
            <a:pPr>
              <a:defRPr sz="2000"/>
            </a:pPr>
            <a:r>
              <a:t>Посттравматическое стрессовое расстройство (ПТСР): </a:t>
            </a:r>
            <a:r>
              <a:rPr sz="2600"/>
              <a:t> </a:t>
            </a:r>
          </a:p>
        </p:txBody>
      </p:sp>
      <p:sp>
        <p:nvSpPr>
          <p:cNvPr id="118" name="Это то, что удерживает человека в том проблемном состоянии, которое он получил. В психоанализе понимается как преимущество, которое получает человек от уже сформированных симптомов."/>
          <p:cNvSpPr txBox="1">
            <a:spLocks noGrp="1"/>
          </p:cNvSpPr>
          <p:nvPr>
            <p:ph type="body" idx="1"/>
          </p:nvPr>
        </p:nvSpPr>
        <p:spPr>
          <a:xfrm>
            <a:off x="12700" y="988812"/>
            <a:ext cx="8427116" cy="3572276"/>
          </a:xfrm>
          <a:prstGeom prst="rect">
            <a:avLst/>
          </a:prstGeom>
        </p:spPr>
        <p:txBody>
          <a:bodyPr/>
          <a:lstStyle/>
          <a:p>
            <a:pPr marL="251121" indent="-251121" defTabSz="758951">
              <a:spcBef>
                <a:spcPts val="400"/>
              </a:spcBef>
              <a:defRPr sz="1700"/>
            </a:pPr>
            <a:r>
              <a:t>Психопатологическое репереживание, «флешбек»</a:t>
            </a:r>
          </a:p>
          <a:p>
            <a:pPr marL="251121" indent="-251121" defTabSz="758951">
              <a:spcBef>
                <a:spcPts val="400"/>
              </a:spcBef>
              <a:defRPr sz="1700"/>
            </a:pPr>
            <a:r>
              <a:t>Ночные кошмары</a:t>
            </a:r>
          </a:p>
          <a:p>
            <a:pPr marL="251121" indent="-251121" defTabSz="758951">
              <a:spcBef>
                <a:spcPts val="400"/>
              </a:spcBef>
              <a:defRPr sz="1700"/>
            </a:pPr>
            <a:r>
              <a:t>Посттравматическая диссоциация</a:t>
            </a:r>
          </a:p>
          <a:p>
            <a:pPr marL="251121" indent="-251121" defTabSz="758951">
              <a:spcBef>
                <a:spcPts val="400"/>
              </a:spcBef>
              <a:defRPr sz="1700"/>
            </a:pPr>
            <a:r>
              <a:t>Амнезия</a:t>
            </a:r>
          </a:p>
          <a:p>
            <a:pPr marL="251121" indent="-251121" defTabSz="758951">
              <a:spcBef>
                <a:spcPts val="400"/>
              </a:spcBef>
              <a:defRPr sz="1700"/>
            </a:pPr>
            <a:r>
              <a:t>Избегание всего, что может вызвать негативные эмоции</a:t>
            </a:r>
          </a:p>
          <a:p>
            <a:pPr marL="251121" indent="-251121" defTabSz="758951">
              <a:spcBef>
                <a:spcPts val="400"/>
              </a:spcBef>
              <a:defRPr sz="1700"/>
            </a:pPr>
            <a:r>
              <a:t>Раздражительность, гнев</a:t>
            </a:r>
          </a:p>
          <a:p>
            <a:pPr marL="251121" indent="-251121" defTabSz="758951">
              <a:spcBef>
                <a:spcPts val="400"/>
              </a:spcBef>
              <a:defRPr sz="1700"/>
            </a:pPr>
            <a:r>
              <a:t>Стыд и чувство вины, ощущение, что человек более не является полноправным членом общества. </a:t>
            </a:r>
          </a:p>
          <a:p>
            <a:pPr marL="251121" indent="-251121" defTabSz="758951">
              <a:spcBef>
                <a:spcPts val="400"/>
              </a:spcBef>
              <a:defRPr sz="1700"/>
            </a:pPr>
            <a:r>
              <a:t>Эмоциональное оскудение. Снижение способности испытывать положительные эмоции. 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Задачи возраста:"/>
          <p:cNvSpPr txBox="1">
            <a:spLocks noGrp="1"/>
          </p:cNvSpPr>
          <p:nvPr>
            <p:ph type="title"/>
          </p:nvPr>
        </p:nvSpPr>
        <p:spPr>
          <a:xfrm>
            <a:off x="457200" y="461658"/>
            <a:ext cx="8229600" cy="857251"/>
          </a:xfrm>
          <a:prstGeom prst="rect">
            <a:avLst/>
          </a:prstGeom>
        </p:spPr>
        <p:txBody>
          <a:bodyPr/>
          <a:lstStyle>
            <a:lvl1pPr defTabSz="539494">
              <a:defRPr sz="2500"/>
            </a:lvl1pPr>
          </a:lstStyle>
          <a:p>
            <a:r>
              <a:t>Множественность процессов. Невозможность простого решения проблемы</a:t>
            </a:r>
          </a:p>
        </p:txBody>
      </p:sp>
      <p:sp>
        <p:nvSpPr>
          <p:cNvPr id="121" name="Формирование устойчивых интересов…"/>
          <p:cNvSpPr txBox="1">
            <a:spLocks noGrp="1"/>
          </p:cNvSpPr>
          <p:nvPr>
            <p:ph type="body" idx="1"/>
          </p:nvPr>
        </p:nvSpPr>
        <p:spPr>
          <a:xfrm>
            <a:off x="154283" y="1366927"/>
            <a:ext cx="6863169" cy="3394476"/>
          </a:xfrm>
          <a:prstGeom prst="rect">
            <a:avLst/>
          </a:prstGeom>
        </p:spPr>
        <p:txBody>
          <a:bodyPr/>
          <a:lstStyle/>
          <a:p>
            <a:pPr marL="219453" indent="-219453" defTabSz="585215">
              <a:spcBef>
                <a:spcPts val="400"/>
              </a:spcBef>
              <a:defRPr sz="1900"/>
            </a:pPr>
            <a:r>
              <a:t>Проблемы семьи</a:t>
            </a:r>
          </a:p>
          <a:p>
            <a:pPr marL="219453" indent="-219453" defTabSz="585215">
              <a:spcBef>
                <a:spcPts val="400"/>
              </a:spcBef>
              <a:defRPr sz="1900"/>
            </a:pPr>
            <a:r>
              <a:t>Разграничение зон ответственности между гражданскими институтами</a:t>
            </a:r>
          </a:p>
          <a:p>
            <a:pPr marL="219453" indent="-219453" defTabSz="585215">
              <a:spcBef>
                <a:spcPts val="400"/>
              </a:spcBef>
              <a:defRPr sz="1900"/>
            </a:pPr>
            <a:r>
              <a:t>Отношение к болезни</a:t>
            </a:r>
          </a:p>
          <a:p>
            <a:pPr marL="219453" indent="-219453" defTabSz="585215">
              <a:spcBef>
                <a:spcPts val="400"/>
              </a:spcBef>
              <a:defRPr sz="1900"/>
            </a:pPr>
            <a:r>
              <a:t>«Убить дракона», механизм исключения</a:t>
            </a:r>
          </a:p>
          <a:p>
            <a:pPr marL="219453" indent="-219453" defTabSz="585215">
              <a:spcBef>
                <a:spcPts val="400"/>
              </a:spcBef>
              <a:defRPr sz="1900"/>
            </a:pPr>
            <a:r>
              <a:t>Механизм усиления деструктивного симптома, принципы процессуальной психотерапии А. Минделла</a:t>
            </a:r>
          </a:p>
          <a:p>
            <a:pPr marL="219453" indent="-219453" defTabSz="585215">
              <a:spcBef>
                <a:spcPts val="400"/>
              </a:spcBef>
              <a:defRPr sz="1900"/>
            </a:pPr>
            <a:r>
              <a:t>Наше внимание. Куда оно направлено?</a:t>
            </a:r>
          </a:p>
          <a:p>
            <a:pPr marL="219453" indent="-219453" defTabSz="585215">
              <a:spcBef>
                <a:spcPts val="400"/>
              </a:spcBef>
              <a:defRPr sz="1900"/>
            </a:pPr>
            <a:r>
              <a:t>Поиск интеграции через обращение к себе, поиск человечности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Основные причины нарушений гендерной идентичности:"/>
          <p:cNvSpPr txBox="1">
            <a:spLocks noGrp="1"/>
          </p:cNvSpPr>
          <p:nvPr>
            <p:ph type="title"/>
          </p:nvPr>
        </p:nvSpPr>
        <p:spPr>
          <a:xfrm>
            <a:off x="457200" y="409177"/>
            <a:ext cx="8229600" cy="857252"/>
          </a:xfrm>
          <a:prstGeom prst="rect">
            <a:avLst/>
          </a:prstGeom>
        </p:spPr>
        <p:txBody>
          <a:bodyPr/>
          <a:lstStyle>
            <a:lvl1pPr defTabSz="539494">
              <a:defRPr sz="2500"/>
            </a:lvl1pPr>
          </a:lstStyle>
          <a:p>
            <a:r>
              <a:t>Как каждый из нас должен измениться? В чём позитивное значение симптома?</a:t>
            </a:r>
          </a:p>
        </p:txBody>
      </p:sp>
      <p:sp>
        <p:nvSpPr>
          <p:cNvPr id="124" name="Табуированность тем секса и сексуальности в семье…"/>
          <p:cNvSpPr txBox="1">
            <a:spLocks noGrp="1"/>
          </p:cNvSpPr>
          <p:nvPr>
            <p:ph type="body" idx="1"/>
          </p:nvPr>
        </p:nvSpPr>
        <p:spPr>
          <a:xfrm>
            <a:off x="101600" y="1250950"/>
            <a:ext cx="7936952" cy="3394474"/>
          </a:xfrm>
          <a:prstGeom prst="rect">
            <a:avLst/>
          </a:prstGeom>
        </p:spPr>
        <p:txBody>
          <a:bodyPr/>
          <a:lstStyle/>
          <a:p>
            <a:pPr marL="339470" indent="-339470" defTabSz="905255">
              <a:spcBef>
                <a:spcPts val="500"/>
              </a:spcBef>
              <a:defRPr sz="2178"/>
            </a:pPr>
            <a:r>
              <a:t>Повышение критичности к психологическому насилию</a:t>
            </a:r>
          </a:p>
          <a:p>
            <a:pPr marL="339470" indent="-339470" defTabSz="905255">
              <a:spcBef>
                <a:spcPts val="500"/>
              </a:spcBef>
              <a:defRPr sz="2178"/>
            </a:pPr>
            <a:r>
              <a:t>Обучение навыкам дифференцирования и выражения эмоций</a:t>
            </a:r>
          </a:p>
          <a:p>
            <a:pPr marL="339470" indent="-339470" defTabSz="905255">
              <a:spcBef>
                <a:spcPts val="500"/>
              </a:spcBef>
              <a:defRPr sz="2178"/>
            </a:pPr>
            <a:r>
              <a:t>Обучение конструктивному самоотношению</a:t>
            </a:r>
          </a:p>
          <a:p>
            <a:pPr marL="339470" indent="-339470" defTabSz="905255">
              <a:spcBef>
                <a:spcPts val="500"/>
              </a:spcBef>
              <a:defRPr sz="2178"/>
            </a:pPr>
            <a:r>
              <a:t>Обучение навыкам построения здоровых психологических границ</a:t>
            </a:r>
          </a:p>
          <a:p>
            <a:pPr marL="339470" indent="-339470" defTabSz="905255">
              <a:spcBef>
                <a:spcPts val="500"/>
              </a:spcBef>
              <a:defRPr sz="2178"/>
            </a:pPr>
            <a:r>
              <a:t>Развитие эмпатии</a:t>
            </a:r>
          </a:p>
          <a:p>
            <a:pPr marL="339470" indent="-339470" defTabSz="905255">
              <a:spcBef>
                <a:spcPts val="500"/>
              </a:spcBef>
              <a:defRPr sz="2178"/>
            </a:pPr>
            <a:r>
              <a:t>профессиональное сообщество, близкие связи/ разобщённости и объектных отношений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Задачи возраста:"/>
          <p:cNvSpPr txBox="1">
            <a:spLocks noGrp="1"/>
          </p:cNvSpPr>
          <p:nvPr>
            <p:ph type="title"/>
          </p:nvPr>
        </p:nvSpPr>
        <p:spPr>
          <a:xfrm>
            <a:off x="457200" y="385458"/>
            <a:ext cx="8229600" cy="857251"/>
          </a:xfrm>
          <a:prstGeom prst="rect">
            <a:avLst/>
          </a:prstGeom>
        </p:spPr>
        <p:txBody>
          <a:bodyPr/>
          <a:lstStyle>
            <a:lvl1pPr defTabSz="539494">
              <a:defRPr sz="2500"/>
            </a:lvl1pPr>
          </a:lstStyle>
          <a:p>
            <a:r>
              <a:t> Забота о себе:</a:t>
            </a:r>
          </a:p>
        </p:txBody>
      </p:sp>
      <p:sp>
        <p:nvSpPr>
          <p:cNvPr id="127" name="Формирование устойчивых интересов…"/>
          <p:cNvSpPr txBox="1">
            <a:spLocks noGrp="1"/>
          </p:cNvSpPr>
          <p:nvPr>
            <p:ph type="body" idx="1"/>
          </p:nvPr>
        </p:nvSpPr>
        <p:spPr>
          <a:xfrm>
            <a:off x="293983" y="1112927"/>
            <a:ext cx="6196964" cy="3394476"/>
          </a:xfrm>
          <a:prstGeom prst="rect">
            <a:avLst/>
          </a:prstGeom>
        </p:spPr>
        <p:txBody>
          <a:bodyPr/>
          <a:lstStyle/>
          <a:p>
            <a:pPr marL="219453" indent="-219453" defTabSz="585215">
              <a:spcBef>
                <a:spcPts val="400"/>
              </a:spcBef>
              <a:defRPr sz="1800"/>
            </a:pPr>
            <a:r>
              <a:t>Эмоциональное отреагирование</a:t>
            </a:r>
          </a:p>
          <a:p>
            <a:pPr marL="219453" indent="-219453" defTabSz="585215">
              <a:spcBef>
                <a:spcPts val="400"/>
              </a:spcBef>
              <a:defRPr sz="1800"/>
            </a:pPr>
            <a:r>
              <a:t>Терапия творчеством</a:t>
            </a:r>
          </a:p>
          <a:p>
            <a:pPr marL="219453" indent="-219453" defTabSz="585215">
              <a:spcBef>
                <a:spcPts val="400"/>
              </a:spcBef>
              <a:defRPr sz="1800"/>
            </a:pPr>
            <a:r>
              <a:t>Физическая нагрузка</a:t>
            </a:r>
          </a:p>
          <a:p>
            <a:pPr marL="219453" indent="-219453" defTabSz="585215">
              <a:spcBef>
                <a:spcPts val="400"/>
              </a:spcBef>
              <a:defRPr sz="1800"/>
            </a:pPr>
            <a:r>
              <a:t>Близость, поддержка</a:t>
            </a:r>
          </a:p>
          <a:p>
            <a:pPr marL="219453" indent="-219453" defTabSz="585215">
              <a:spcBef>
                <a:spcPts val="400"/>
              </a:spcBef>
              <a:defRPr sz="1800"/>
            </a:pPr>
            <a:r>
              <a:t>Обращение за помощью</a:t>
            </a:r>
          </a:p>
          <a:p>
            <a:pPr marL="219453" indent="-219453" defTabSz="585215">
              <a:spcBef>
                <a:spcPts val="400"/>
              </a:spcBef>
              <a:defRPr sz="1800"/>
            </a:pPr>
            <a:r>
              <a:t>Дать время</a:t>
            </a:r>
          </a:p>
          <a:p>
            <a:pPr marL="219453" indent="-219453" defTabSz="585215">
              <a:spcBef>
                <a:spcPts val="400"/>
              </a:spcBef>
              <a:defRPr sz="1800"/>
            </a:pPr>
            <a:r>
              <a:t>Доверие собственным чувствам</a:t>
            </a:r>
          </a:p>
          <a:p>
            <a:pPr marL="219453" indent="-219453" defTabSz="585215">
              <a:spcBef>
                <a:spcPts val="400"/>
              </a:spcBef>
              <a:defRPr sz="1800"/>
            </a:pPr>
            <a:r>
              <a:t>Поиск смысла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Денис Зубов, частнопрактикующий психолог, +79296525754."/>
          <p:cNvSpPr txBox="1"/>
          <p:nvPr/>
        </p:nvSpPr>
        <p:spPr>
          <a:xfrm>
            <a:off x="713855" y="3141982"/>
            <a:ext cx="4532757" cy="1158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r>
              <a:t>Денис Зубов, интегративный психотерапевт, +79296525754.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/>
              </a:rPr>
              <a:t>www.yourwayopen.ru</a:t>
            </a:r>
            <a:r>
              <a:t>,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/>
              </a:rPr>
              <a:t>denis_zubov@yourwayopen.ru</a:t>
            </a:r>
          </a:p>
        </p:txBody>
      </p:sp>
      <p:sp>
        <p:nvSpPr>
          <p:cNvPr id="130" name="Спасибо! До встречи!"/>
          <p:cNvSpPr txBox="1"/>
          <p:nvPr/>
        </p:nvSpPr>
        <p:spPr>
          <a:xfrm>
            <a:off x="714722" y="1309454"/>
            <a:ext cx="4531023" cy="650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t>Спасибо! До встречи!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2339752" y="3147814"/>
            <a:ext cx="3960440" cy="360040"/>
          </a:xfrm>
        </p:spPr>
        <p:txBody>
          <a:bodyPr>
            <a:noAutofit/>
          </a:bodyPr>
          <a:lstStyle/>
          <a:p>
            <a:r>
              <a:rPr lang="ru-RU" sz="1800" dirty="0">
                <a:solidFill>
                  <a:srgbClr val="CE4A1F"/>
                </a:solidFill>
                <a:latin typeface="Roboto Black"/>
                <a:cs typeface="Roboto Black"/>
              </a:rPr>
              <a:t>Наши социальные сети</a:t>
            </a:r>
          </a:p>
        </p:txBody>
      </p:sp>
      <p:pic>
        <p:nvPicPr>
          <p:cNvPr id="5" name="Изображение 4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7864" y="1290230"/>
            <a:ext cx="1872208" cy="417424"/>
          </a:xfrm>
          <a:prstGeom prst="rect">
            <a:avLst/>
          </a:prstGeom>
        </p:spPr>
      </p:pic>
      <p:pic>
        <p:nvPicPr>
          <p:cNvPr id="6" name="Изображение 5">
            <a:hlinkClick r:id="rId4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24128" y="1290230"/>
            <a:ext cx="1872208" cy="417424"/>
          </a:xfrm>
          <a:prstGeom prst="rect">
            <a:avLst/>
          </a:prstGeom>
        </p:spPr>
      </p:pic>
      <p:pic>
        <p:nvPicPr>
          <p:cNvPr id="8" name="Изображение 7">
            <a:hlinkClick r:id="rId6"/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36104" y="1290230"/>
            <a:ext cx="1872208" cy="417424"/>
          </a:xfrm>
          <a:prstGeom prst="rect">
            <a:avLst/>
          </a:prstGeom>
        </p:spPr>
      </p:pic>
      <p:pic>
        <p:nvPicPr>
          <p:cNvPr id="9" name="Изображение 8">
            <a:hlinkClick r:id="rId8"/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411760" y="2010310"/>
            <a:ext cx="1872208" cy="417424"/>
          </a:xfrm>
          <a:prstGeom prst="rect">
            <a:avLst/>
          </a:prstGeom>
        </p:spPr>
      </p:pic>
      <p:pic>
        <p:nvPicPr>
          <p:cNvPr id="10" name="Изображение 9">
            <a:hlinkClick r:id="rId10"/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88024" y="2010310"/>
            <a:ext cx="1872208" cy="417424"/>
          </a:xfrm>
          <a:prstGeom prst="rect">
            <a:avLst/>
          </a:prstGeom>
        </p:spPr>
      </p:pic>
      <p:pic>
        <p:nvPicPr>
          <p:cNvPr id="11" name="Изображение 10">
            <a:hlinkClick r:id="rId12"/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627784" y="3723878"/>
            <a:ext cx="504056" cy="504056"/>
          </a:xfrm>
          <a:prstGeom prst="rect">
            <a:avLst/>
          </a:prstGeom>
        </p:spPr>
      </p:pic>
      <p:pic>
        <p:nvPicPr>
          <p:cNvPr id="12" name="Изображение 11">
            <a:hlinkClick r:id="rId14"/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103948" y="3723878"/>
            <a:ext cx="504056" cy="504056"/>
          </a:xfrm>
          <a:prstGeom prst="rect">
            <a:avLst/>
          </a:prstGeom>
        </p:spPr>
      </p:pic>
      <p:pic>
        <p:nvPicPr>
          <p:cNvPr id="13" name="Изображение 12">
            <a:hlinkClick r:id="rId16"/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3365866" y="3723878"/>
            <a:ext cx="504056" cy="504056"/>
          </a:xfrm>
          <a:prstGeom prst="rect">
            <a:avLst/>
          </a:prstGeom>
        </p:spPr>
      </p:pic>
      <p:pic>
        <p:nvPicPr>
          <p:cNvPr id="14" name="Изображение 13">
            <a:hlinkClick r:id="rId18"/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4842030" y="3723878"/>
            <a:ext cx="504056" cy="504056"/>
          </a:xfrm>
          <a:prstGeom prst="rect">
            <a:avLst/>
          </a:prstGeom>
        </p:spPr>
      </p:pic>
      <p:pic>
        <p:nvPicPr>
          <p:cNvPr id="15" name="Изображение 14">
            <a:hlinkClick r:id="rId20"/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5580112" y="3723878"/>
            <a:ext cx="504056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371551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Тема Office">
  <a:themeElements>
    <a:clrScheme name="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Тема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Тема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290</Words>
  <Application>Microsoft Office PowerPoint</Application>
  <PresentationFormat>Экран (16:9)</PresentationFormat>
  <Paragraphs>48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Helvetica</vt:lpstr>
      <vt:lpstr>Roboto Black</vt:lpstr>
      <vt:lpstr>Тема Office</vt:lpstr>
      <vt:lpstr>«Трагедия в Казани. Пути осмысления». </vt:lpstr>
      <vt:lpstr>Коллективная травма. Сложные чувства. Позитивный смысл</vt:lpstr>
      <vt:lpstr>Посттравматическое стрессовое расстройство (ПТСР):  </vt:lpstr>
      <vt:lpstr>Множественность процессов. Невозможность простого решения проблемы</vt:lpstr>
      <vt:lpstr>Как каждый из нас должен измениться? В чём позитивное значение симптома?</vt:lpstr>
      <vt:lpstr> Забота о себе: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«Трагедия в Казани. Пути осмысления». </dc:title>
  <cp:lastModifiedBy>Юрий Бределев</cp:lastModifiedBy>
  <cp:revision>1</cp:revision>
  <dcterms:modified xsi:type="dcterms:W3CDTF">2021-06-08T10:33:44Z</dcterms:modified>
</cp:coreProperties>
</file>