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534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88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842"/>
            <a:ext cx="9144000" cy="4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проекты издательства </a:t>
            </a:r>
            <a:br>
              <a:rPr lang="ru-RU" dirty="0" smtClean="0"/>
            </a:br>
            <a:r>
              <a:rPr lang="ru-RU" dirty="0" smtClean="0"/>
              <a:t>«Интеллект-центр»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Диагностика знаний учащихся по истории и обществознанию. </a:t>
            </a:r>
            <a:r>
              <a:rPr lang="ru-RU" sz="3200" dirty="0" smtClean="0"/>
              <a:t>Тематический и итоговый контроль.</a:t>
            </a:r>
          </a:p>
          <a:p>
            <a:pPr algn="ctr"/>
            <a:endParaRPr lang="ru-RU" sz="3200" dirty="0"/>
          </a:p>
          <a:p>
            <a:pPr algn="just"/>
            <a:r>
              <a:rPr lang="ru-RU" sz="3200" dirty="0" smtClean="0"/>
              <a:t>Автор: кандидат исторических наук, эксперт Московского центра качества образования, </a:t>
            </a:r>
            <a:r>
              <a:rPr lang="ru-RU" sz="3200" dirty="0" err="1" smtClean="0"/>
              <a:t>Кишенкова</a:t>
            </a:r>
            <a:r>
              <a:rPr lang="ru-RU" sz="3200" dirty="0" smtClean="0"/>
              <a:t> Ольга Викторовна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494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 smtClean="0"/>
              <a:t>Задания, представленные в каждом из вариантов, относятся к типу заданий с кратким ответом, которые ученику необходимо записать в виде слова, словосочетания, последовательности цифр или букв. Задания проверяют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 учеников хронологических умений, умения работать с исторической картой, иллюстративным материалом, фрагментом источника.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55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Включает в себя подборки заданий к изучению в школьном курсе Истории темы «Великая Отечественная война».</a:t>
            </a:r>
          </a:p>
          <a:p>
            <a:r>
              <a:rPr lang="ru-RU" b="1" dirty="0"/>
              <a:t>Тема 1. Советский Союз накануне Великой</a:t>
            </a:r>
          </a:p>
          <a:p>
            <a:r>
              <a:rPr lang="ru-RU" b="1" dirty="0"/>
              <a:t>Отечественной </a:t>
            </a:r>
            <a:r>
              <a:rPr lang="ru-RU" b="1" dirty="0" smtClean="0"/>
              <a:t>войны 1930 – 21 </a:t>
            </a:r>
            <a:r>
              <a:rPr lang="ru-RU" b="1" dirty="0"/>
              <a:t>июня 1941 гг</a:t>
            </a:r>
            <a:r>
              <a:rPr lang="ru-RU" b="1" dirty="0" smtClean="0"/>
              <a:t>.</a:t>
            </a:r>
          </a:p>
          <a:p>
            <a:r>
              <a:rPr lang="ru-RU" b="1" dirty="0"/>
              <a:t>Тема 2. Начальный период Великой отечественной</a:t>
            </a:r>
          </a:p>
          <a:p>
            <a:r>
              <a:rPr lang="ru-RU" b="1" dirty="0"/>
              <a:t>войны. 22 июня 1941 г. – 18 ноября 1942 г</a:t>
            </a:r>
            <a:r>
              <a:rPr lang="ru-RU" b="1" dirty="0" smtClean="0"/>
              <a:t>.</a:t>
            </a:r>
          </a:p>
          <a:p>
            <a:r>
              <a:rPr lang="ru-RU" b="1" dirty="0"/>
              <a:t>Тема 3. Битва за </a:t>
            </a:r>
            <a:r>
              <a:rPr lang="ru-RU" b="1" dirty="0" smtClean="0"/>
              <a:t>Москву. 30 сентября 1941 г. – 7 января 1942 г.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56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Тема 4. «Все для фронта! Все для победы!».</a:t>
            </a:r>
          </a:p>
          <a:p>
            <a:r>
              <a:rPr lang="ru-RU" b="1" dirty="0"/>
              <a:t>Единство тыла и фронта. Советская наука</a:t>
            </a:r>
          </a:p>
          <a:p>
            <a:r>
              <a:rPr lang="ru-RU" b="1" dirty="0"/>
              <a:t>и культура в годы Великой Отечественной войны</a:t>
            </a:r>
            <a:r>
              <a:rPr lang="ru-RU" b="1" dirty="0" smtClean="0"/>
              <a:t>».</a:t>
            </a:r>
          </a:p>
          <a:p>
            <a:r>
              <a:rPr lang="ru-RU" b="1" dirty="0"/>
              <a:t>Тема 5. «Оккупационный режим.</a:t>
            </a:r>
          </a:p>
          <a:p>
            <a:r>
              <a:rPr lang="ru-RU" b="1" dirty="0"/>
              <a:t>Фронт за линией фронта. Борьба в тылу врага</a:t>
            </a:r>
            <a:r>
              <a:rPr lang="ru-RU" b="1" dirty="0" smtClean="0"/>
              <a:t>»</a:t>
            </a:r>
          </a:p>
          <a:p>
            <a:r>
              <a:rPr lang="ru-RU" b="1" dirty="0"/>
              <a:t>Тема 6. Коренной перелом в ходе Великой</a:t>
            </a:r>
          </a:p>
          <a:p>
            <a:r>
              <a:rPr lang="ru-RU" b="1" dirty="0"/>
              <a:t>Отечественной войны (19 ноября 1942 – 30 декабря</a:t>
            </a:r>
          </a:p>
          <a:p>
            <a:r>
              <a:rPr lang="ru-RU" b="1" dirty="0"/>
              <a:t>1943 г.). Сталинградская и Курская битвы.</a:t>
            </a:r>
          </a:p>
          <a:p>
            <a:r>
              <a:rPr lang="ru-RU" b="1" dirty="0"/>
              <a:t>Битва за Днепр.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00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Тема 7. Завершающий период Великой Отечественной</a:t>
            </a:r>
          </a:p>
          <a:p>
            <a:r>
              <a:rPr lang="ru-RU" b="1" dirty="0"/>
              <a:t>войны (январь 1944 г. – 9 мая 1945 г.)</a:t>
            </a:r>
          </a:p>
          <a:p>
            <a:r>
              <a:rPr lang="ru-RU" b="1" dirty="0"/>
              <a:t>Разгром фашистской Германии. Победа СССР</a:t>
            </a:r>
          </a:p>
          <a:p>
            <a:r>
              <a:rPr lang="ru-RU" b="1" dirty="0"/>
              <a:t>в Великой Отечественной войне</a:t>
            </a:r>
            <a:r>
              <a:rPr lang="ru-RU" b="1" dirty="0" smtClean="0"/>
              <a:t>.</a:t>
            </a:r>
          </a:p>
          <a:p>
            <a:r>
              <a:rPr lang="ru-RU" b="1" dirty="0"/>
              <a:t>Тема 8. Завершение войны на Дальнем Востоке.</a:t>
            </a:r>
          </a:p>
          <a:p>
            <a:r>
              <a:rPr lang="ru-RU" b="1" dirty="0"/>
              <a:t>Разгром милитаристской Японии. Итоги</a:t>
            </a:r>
          </a:p>
          <a:p>
            <a:r>
              <a:rPr lang="ru-RU" b="1" dirty="0"/>
              <a:t>и последствия Великой Отечественной войны</a:t>
            </a:r>
            <a:r>
              <a:rPr lang="ru-RU" b="1" dirty="0" smtClean="0"/>
              <a:t>.</a:t>
            </a:r>
          </a:p>
          <a:p>
            <a:r>
              <a:rPr lang="ru-RU" b="1" dirty="0"/>
              <a:t>Тема 9. Образование и деятельность антифашистской</a:t>
            </a:r>
          </a:p>
          <a:p>
            <a:r>
              <a:rPr lang="ru-RU" b="1" dirty="0"/>
              <a:t>коалиции в период Второй мировой</a:t>
            </a:r>
          </a:p>
          <a:p>
            <a:r>
              <a:rPr lang="ru-RU" b="1" dirty="0"/>
              <a:t>и Великой Отечественной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71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для учителей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Материалы сборника можно использовать при подготовке и проведении тематической диагностики по военной истории России, тематических викторин, исторических марафонов.</a:t>
            </a:r>
          </a:p>
          <a:p>
            <a:r>
              <a:rPr lang="ru-RU" dirty="0" smtClean="0"/>
              <a:t>Тесты раздела 2 помогут учителю при проведении уроков по истории Великой Отечественной войны. Рекомендуем использовать задания для организации познавательной </a:t>
            </a:r>
            <a:r>
              <a:rPr lang="ru-RU" smtClean="0"/>
              <a:t>деятельности учащихся на уроках.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07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Всероссийским проверочным работам по обществознанию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Издательством Интеллект-центр и коллективом авторов подготовлены сборники диагностических работ в формате Всероссийских проверочных работ для 6-х и 7-х классов по курсу обществознания.</a:t>
            </a:r>
          </a:p>
          <a:p>
            <a:r>
              <a:rPr lang="ru-RU" dirty="0" smtClean="0"/>
              <a:t>Каждый сборник включает в себя 10 вариантов, разработанных в соответствии с демоверсией, разработанной специалистами федеральной предметной комиссии. ВПР вызывают немало дискуссий среди специалистов и педагогов, тем более актуально познакомиться и отработать представленные варианты с учащимися заранее.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55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ВПР 7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статье Ст.29 п.4. Конституции РФ записано: «Каждый имеет право свободно искать, получать, передавать, производить и распространять информацию любым законным способом». 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1.</a:t>
            </a:r>
            <a:r>
              <a:rPr lang="ru-RU" dirty="0"/>
              <a:t> Объясните, как вы понимаете право на свободу поиска информации?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Ответ._____________________________________________________________</a:t>
            </a:r>
          </a:p>
          <a:p>
            <a:r>
              <a:rPr lang="ru-RU" dirty="0"/>
              <a:t>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659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Взрослым людям необходимо искать информацию для выполнения своей работы, для участия в общественной жизни общества. В школьные годы поиск информации связан с учебой в школе. Проанализируйте свою деятельность по поиску информации и работе с ней в учебных целях и в свободное от учебы время. Составьте рассказ поиске Вами, получении, производстве, распространении информации, используя план.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Какую информацию Вы ищете для выполнения учебных заданий? Каковы Ваши основные источники информации для учебы?</a:t>
            </a:r>
          </a:p>
          <a:p>
            <a:r>
              <a:rPr lang="ru-RU" dirty="0"/>
              <a:t>2) Поиск какого типа информации для Вас важен во </a:t>
            </a:r>
            <a:r>
              <a:rPr lang="ru-RU" dirty="0" err="1"/>
              <a:t>внеучебное</a:t>
            </a:r>
            <a:r>
              <a:rPr lang="ru-RU" dirty="0"/>
              <a:t> время? В чем Вы видите важность и значимость для Вас и Ваших сверстников права на свободу получения различной информации?</a:t>
            </a:r>
          </a:p>
          <a:p>
            <a:r>
              <a:rPr lang="ru-RU" dirty="0"/>
              <a:t>Ответ.</a:t>
            </a:r>
          </a:p>
        </p:txBody>
      </p:sp>
    </p:spTree>
    <p:extLst>
      <p:ext uri="{BB962C8B-B14F-4D97-AF65-F5344CB8AC3E}">
        <p14:creationId xmlns:p14="http://schemas.microsoft.com/office/powerpoint/2010/main" val="205942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24942"/>
          </a:xfrm>
        </p:spPr>
        <p:txBody>
          <a:bodyPr>
            <a:noAutofit/>
          </a:bodyPr>
          <a:lstStyle/>
          <a:p>
            <a:r>
              <a:rPr lang="ru-RU" sz="2090" b="0" dirty="0" smtClean="0"/>
              <a:t/>
            </a:r>
            <a:br>
              <a:rPr lang="ru-RU" sz="2090" b="0" dirty="0" smtClean="0"/>
            </a:br>
            <a:endParaRPr lang="ru-RU" sz="209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189900"/>
              </p:ext>
            </p:extLst>
          </p:nvPr>
        </p:nvGraphicFramePr>
        <p:xfrm>
          <a:off x="457200" y="1844824"/>
          <a:ext cx="8229600" cy="3209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400"/>
                <a:gridCol w="7715200"/>
              </a:tblGrid>
              <a:tr h="439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40" baseline="0" dirty="0">
                          <a:effectLst/>
                        </a:rPr>
                        <a:t>Помогает обществу сохранять устойчивость и стабильность система социального контроля, при помощи которого общество и государство регулирует поведение отдельных индивидов и групп.</a:t>
                      </a:r>
                      <a:endParaRPr lang="ru-RU" sz="164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59" marR="9159" marT="0" marB="0" anchor="ctr"/>
                </a:tc>
              </a:tr>
              <a:tr h="439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40" baseline="0" dirty="0">
                          <a:effectLst/>
                        </a:rPr>
                        <a:t>Ценности для людей представляют собой особо значимые явления, которые становятся для них нравственными ориентирами в жизни.</a:t>
                      </a:r>
                      <a:endParaRPr lang="ru-RU" sz="164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59" marR="9159" marT="0" marB="0" anchor="ctr"/>
                </a:tc>
              </a:tr>
              <a:tr h="439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40" baseline="0" dirty="0">
                          <a:effectLst/>
                        </a:rPr>
                        <a:t>Одной из важнейших социальных ценностей является толерантность – терпимое, уважительное отношение людей друг к другу, независимо от их расовой и национальной принадлежности.</a:t>
                      </a:r>
                      <a:endParaRPr lang="ru-RU" sz="164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59" marR="9159" marT="0" marB="0" anchor="ctr"/>
                </a:tc>
              </a:tr>
              <a:tr h="439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40" baseline="0" dirty="0">
                          <a:effectLst/>
                        </a:rPr>
                        <a:t>Все виды социальных норм представляют собой общеобязательные правила поведения, закрепленные в законах, установлениях государства.</a:t>
                      </a:r>
                      <a:endParaRPr lang="ru-RU" sz="164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59" marR="9159" marT="0" marB="0" anchor="ctr"/>
                </a:tc>
              </a:tr>
              <a:tr h="439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40" baseline="0" dirty="0">
                          <a:effectLst/>
                        </a:rPr>
                        <a:t>Патриотизм как социальная ценность предполагает готовность подчиниться законам того государства, на территории которого находится человек.</a:t>
                      </a:r>
                      <a:endParaRPr lang="ru-RU" sz="164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59" marR="9159" marT="0" marB="0" anchor="ctr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63787"/>
            <a:ext cx="229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"/>
              </a:rPr>
              <a:t>.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9087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NewRoman"/>
              </a:rPr>
              <a:t>Выберите верные суждения и запишите 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NewRoman,Bold"/>
              </a:rPr>
              <a:t>цифры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NewRoman"/>
              </a:rPr>
              <a:t>, под которыми они указаны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16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на анализ и </a:t>
            </a:r>
            <a:r>
              <a:rPr lang="ru-RU" smtClean="0"/>
              <a:t>интерпретацию высказывания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Древнеримский историк </a:t>
            </a:r>
            <a:r>
              <a:rPr lang="ru-RU" dirty="0" err="1"/>
              <a:t>Публий</a:t>
            </a:r>
            <a:r>
              <a:rPr lang="ru-RU" dirty="0"/>
              <a:t> Корнелий Тацит писал: «Добрые нравы имеют большее значение, чем хорошие законы».</a:t>
            </a:r>
          </a:p>
          <a:p>
            <a:r>
              <a:rPr lang="ru-RU" dirty="0"/>
              <a:t>1. Как Вы понимаете смысл словосочетания «добрые нравы»?</a:t>
            </a:r>
          </a:p>
          <a:p>
            <a:r>
              <a:rPr lang="ru-RU" dirty="0"/>
              <a:t>Ответ.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2. Дайте своё объяснение смысла высказывания.</a:t>
            </a:r>
          </a:p>
          <a:p>
            <a:r>
              <a:rPr lang="ru-RU" dirty="0"/>
              <a:t>Ответ.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 dirty="0"/>
              <a:t>3. Как Вы думаете, почему хорошие законы должны дополнять собой добрые нравы?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35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Тематическая диагностика «Героические страницы истории </a:t>
            </a:r>
            <a:r>
              <a:rPr lang="ru-RU" dirty="0" smtClean="0"/>
              <a:t>Отечества»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2020 г. Россия торжественно отмечает 75-ю годовщину Победы советского народа в Великой Отечественной войне. Перед школой и учителями истории в этой связи поставлена задача обратить особое внимание на изучение военной истории, подвига советских людей в годы войны. Актуализируется музейная работа, подготовка исторических марафонов, викторин, исследовательских проектов. В этой связи автор и издательство подготовило пособие: Героические страницы истории Отечества.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95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925" y="908720"/>
            <a:ext cx="8229600" cy="5174035"/>
          </a:xfrm>
        </p:spPr>
        <p:txBody>
          <a:bodyPr>
            <a:normAutofit/>
          </a:bodyPr>
          <a:lstStyle/>
          <a:p>
            <a:r>
              <a:rPr lang="ru-RU" sz="1950" dirty="0" smtClean="0"/>
              <a:t>Гражданам Российской Федерации Михаилу 10 лет, а Владиславу 15 лет.</a:t>
            </a:r>
          </a:p>
          <a:p>
            <a:r>
              <a:rPr lang="ru-RU" sz="1950" dirty="0" smtClean="0"/>
              <a:t>Найдите в приведенном ниже перечне элементы гражданской дееспособности, отличающие правовой статус Владислава от статуса Михаила, и запишите </a:t>
            </a:r>
            <a:r>
              <a:rPr lang="ru-RU" sz="1950" b="1" dirty="0" smtClean="0"/>
              <a:t>цифры</a:t>
            </a:r>
            <a:r>
              <a:rPr lang="ru-RU" sz="1950" dirty="0" smtClean="0"/>
              <a:t>, под которыми они указаны.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18400"/>
              </p:ext>
            </p:extLst>
          </p:nvPr>
        </p:nvGraphicFramePr>
        <p:xfrm>
          <a:off x="456925" y="2564904"/>
          <a:ext cx="7992888" cy="293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834"/>
                <a:gridCol w="7602054"/>
              </a:tblGrid>
              <a:tr h="172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 dirty="0">
                          <a:effectLst/>
                        </a:rPr>
                        <a:t>1)</a:t>
                      </a:r>
                      <a:endParaRPr lang="ru-RU" sz="18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 dirty="0">
                          <a:effectLst/>
                        </a:rPr>
                        <a:t>открытие счета на свое имя в кредитной организации.</a:t>
                      </a:r>
                      <a:endParaRPr lang="ru-RU" sz="18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2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 dirty="0">
                          <a:effectLst/>
                        </a:rPr>
                        <a:t>2)</a:t>
                      </a:r>
                      <a:endParaRPr lang="ru-RU" sz="18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 dirty="0">
                          <a:effectLst/>
                        </a:rPr>
                        <a:t>распоряжение средствами, предоставленными родителями.</a:t>
                      </a:r>
                      <a:endParaRPr lang="ru-RU" sz="18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2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>
                          <a:effectLst/>
                        </a:rPr>
                        <a:t>3)</a:t>
                      </a:r>
                      <a:endParaRPr lang="ru-RU" sz="187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 dirty="0">
                          <a:effectLst/>
                        </a:rPr>
                        <a:t>заключение временного трудового договора с работодателем</a:t>
                      </a:r>
                      <a:endParaRPr lang="ru-RU" sz="18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2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>
                          <a:effectLst/>
                        </a:rPr>
                        <a:t>4)</a:t>
                      </a:r>
                      <a:endParaRPr lang="ru-RU" sz="187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 dirty="0">
                          <a:effectLst/>
                        </a:rPr>
                        <a:t>распоряжение авторскими правами на созданное литературное произведение</a:t>
                      </a:r>
                      <a:endParaRPr lang="ru-RU" sz="18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2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>
                          <a:effectLst/>
                        </a:rPr>
                        <a:t>5)</a:t>
                      </a:r>
                      <a:endParaRPr lang="ru-RU" sz="187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 dirty="0">
                          <a:effectLst/>
                        </a:rPr>
                        <a:t>совершение сделки, направленной на безвозмездное получение выгоды, не требующей нотариального удостоверения</a:t>
                      </a:r>
                      <a:endParaRPr lang="ru-RU" sz="18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5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>
                          <a:effectLst/>
                        </a:rPr>
                        <a:t>6)</a:t>
                      </a:r>
                      <a:endParaRPr lang="ru-RU" sz="187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70" baseline="0" dirty="0">
                          <a:effectLst/>
                        </a:rPr>
                        <a:t>совершение мелких бытовых сделок</a:t>
                      </a:r>
                      <a:endParaRPr lang="ru-RU" sz="18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41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с иллюстрацией</a:t>
            </a:r>
            <a:endParaRPr lang="ru-RU" dirty="0"/>
          </a:p>
        </p:txBody>
      </p:sp>
      <p:pic>
        <p:nvPicPr>
          <p:cNvPr id="5" name="Объект 4" descr="https://nedelya-v-okruge.ru/images/nedelya/2018/2-Fevral/19-25/obschestvo-1_vse-sportroty-budut-peredislocirovany-v-sochi_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51" y="1600200"/>
            <a:ext cx="681449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634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>Какой порядок подготовки к военной службе по призыву установлен Федеральным Законом о воинской обязанности и военной службе в РФ? а) с какого возраста осуществляется постановка на воинский учет и получение призывного свидетельства? (запишите возраст); б) какие элементы составляют подготовку к военной службе по призыву (запишите любой один из элементов)? </a:t>
            </a:r>
          </a:p>
          <a:p>
            <a:r>
              <a:rPr lang="ru-RU" sz="1600" dirty="0"/>
              <a:t>Ответ.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r>
              <a:rPr lang="ru-RU" sz="1600" dirty="0"/>
              <a:t>Какие основание отсрочки от призыва на военную службу предусмотрены российским законодательством? (назовите любые два основания). </a:t>
            </a:r>
          </a:p>
          <a:p>
            <a:r>
              <a:rPr lang="ru-RU" sz="1600" dirty="0"/>
              <a:t>Ответ: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4147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Задания, представленные в каждом из вариантов, относятся к типу заданий с кратким ответом, которые ученику необходимо записать в виде слова, словосочетания, последовательности цифр или букв, а также заданий с развернутым ответом, самостоятельно формулируемым самим учеником. Задания проверяют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 учеников умений анализировать социальную информацию, представленную в различных источниках, умения высказывать и аргументировать свою точку зрения по актуальным социальным проблемам.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59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пособия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Пособие включает в себя два раздела: в первом приводятся пять вариантов диагностической работы, в которую включены задания по военной истории России с древнейших времен до Великой Отечественной войны. Задания, включенные в варианты, разнообразны, ориентированы на проверку различных познавательных умений. В задания включены иллюстративные материалы, исторические источники, карты-схемы военных действий.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8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из Раздела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Прочитайте предложение.</a:t>
            </a:r>
          </a:p>
          <a:p>
            <a:r>
              <a:rPr lang="ru-RU" dirty="0"/>
              <a:t>«Защитники города ___________, что в Северской земле, </a:t>
            </a:r>
            <a:r>
              <a:rPr lang="ru-RU" dirty="0" smtClean="0"/>
              <a:t>оборонялись </a:t>
            </a:r>
            <a:r>
              <a:rPr lang="ru-RU" dirty="0"/>
              <a:t>от всего войска </a:t>
            </a:r>
            <a:r>
              <a:rPr lang="ru-RU" dirty="0" err="1"/>
              <a:t>Батыева</a:t>
            </a:r>
            <a:r>
              <a:rPr lang="ru-RU" dirty="0"/>
              <a:t> в течение семи недель. </a:t>
            </a:r>
            <a:r>
              <a:rPr lang="ru-RU" dirty="0" smtClean="0"/>
              <a:t>Потеряв множество </a:t>
            </a:r>
            <a:r>
              <a:rPr lang="ru-RU" dirty="0"/>
              <a:t>воинов под городскими стенами, ордынский полководец</a:t>
            </a:r>
          </a:p>
          <a:p>
            <a:r>
              <a:rPr lang="ru-RU" dirty="0"/>
              <a:t>назвал его «злой город»».</a:t>
            </a:r>
          </a:p>
          <a:p>
            <a:r>
              <a:rPr lang="ru-RU" dirty="0"/>
              <a:t>Запишите пропущенное слово.</a:t>
            </a:r>
          </a:p>
          <a:p>
            <a:r>
              <a:rPr lang="ru-RU" dirty="0"/>
              <a:t>Ответ: 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68569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24942"/>
          </a:xfrm>
        </p:spPr>
        <p:txBody>
          <a:bodyPr>
            <a:noAutofit/>
          </a:bodyPr>
          <a:lstStyle/>
          <a:p>
            <a:r>
              <a:rPr lang="ru-RU" sz="2090" b="0" dirty="0" smtClean="0"/>
              <a:t/>
            </a:r>
            <a:br>
              <a:rPr lang="ru-RU" sz="2090" b="0" dirty="0" smtClean="0"/>
            </a:br>
            <a:r>
              <a:rPr lang="ru-RU" sz="2090" b="0" dirty="0" smtClean="0"/>
              <a:t>Рассмотрите </a:t>
            </a:r>
            <a:r>
              <a:rPr lang="ru-RU" sz="2090" b="0" dirty="0"/>
              <a:t>марку, выпущенную в память об </a:t>
            </a:r>
            <a:r>
              <a:rPr lang="ru-RU" sz="2090" b="0" dirty="0" smtClean="0"/>
              <a:t/>
            </a:r>
            <a:br>
              <a:rPr lang="ru-RU" sz="2090" b="0" dirty="0" smtClean="0"/>
            </a:br>
            <a:r>
              <a:rPr lang="ru-RU" sz="2090" b="0" dirty="0" smtClean="0"/>
              <a:t>Александре Ярославиче</a:t>
            </a:r>
            <a:r>
              <a:rPr lang="ru-RU" sz="2090" b="0" dirty="0"/>
              <a:t>.</a:t>
            </a:r>
            <a:br>
              <a:rPr lang="ru-RU" sz="2090" b="0" dirty="0"/>
            </a:br>
            <a:r>
              <a:rPr lang="ru-RU" sz="2090" b="0" dirty="0"/>
              <a:t>Какие высказывания об изображённом на марке князе верны?</a:t>
            </a:r>
            <a:br>
              <a:rPr lang="ru-RU" sz="2090" b="0" dirty="0"/>
            </a:br>
            <a:endParaRPr lang="ru-RU" sz="209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879" y="2247741"/>
            <a:ext cx="6294241" cy="32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Иллюстрация к заданию по истории вооруженных сил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799" y="1974261"/>
            <a:ext cx="4568401" cy="37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0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извлечения из исторического источника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Прочитайте текст, извлечение из исторического источника: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Уже близко друг к другу подходят сильные полки, и </a:t>
            </a:r>
            <a:r>
              <a:rPr lang="ru-RU" dirty="0" smtClean="0"/>
              <a:t>тогда выехал </a:t>
            </a:r>
            <a:r>
              <a:rPr lang="ru-RU" dirty="0"/>
              <a:t>злой печенег (</a:t>
            </a:r>
            <a:r>
              <a:rPr lang="ru-RU" dirty="0" err="1"/>
              <a:t>Челубей</a:t>
            </a:r>
            <a:r>
              <a:rPr lang="ru-RU" dirty="0"/>
              <a:t>) из большого войска татарского, </a:t>
            </a:r>
            <a:r>
              <a:rPr lang="ru-RU" dirty="0" smtClean="0"/>
              <a:t>перед всеми </a:t>
            </a:r>
            <a:r>
              <a:rPr lang="ru-RU" dirty="0"/>
              <a:t>доблестью похваляясь. И увидел его Александр </a:t>
            </a:r>
            <a:r>
              <a:rPr lang="ru-RU" dirty="0" err="1"/>
              <a:t>Пересвет</a:t>
            </a:r>
            <a:r>
              <a:rPr lang="ru-RU" dirty="0"/>
              <a:t>, </a:t>
            </a:r>
            <a:r>
              <a:rPr lang="ru-RU" dirty="0" smtClean="0"/>
              <a:t>монах</a:t>
            </a:r>
            <a:r>
              <a:rPr lang="ru-RU" dirty="0"/>
              <a:t>, который был в полку Владимира Всеволодовича, и, </a:t>
            </a:r>
            <a:r>
              <a:rPr lang="ru-RU" dirty="0" smtClean="0"/>
              <a:t>выступив из </a:t>
            </a:r>
            <a:r>
              <a:rPr lang="ru-RU" dirty="0"/>
              <a:t>рядов, сказал: «Этот человек ищет подобного себе, я хочу с </a:t>
            </a:r>
            <a:r>
              <a:rPr lang="ru-RU" dirty="0" smtClean="0"/>
              <a:t>ним переведаться</a:t>
            </a:r>
            <a:r>
              <a:rPr lang="ru-RU" dirty="0"/>
              <a:t>!» И был на голове его шлем, как у архангела, </a:t>
            </a:r>
            <a:r>
              <a:rPr lang="ru-RU" dirty="0" smtClean="0"/>
              <a:t>вооружен же </a:t>
            </a:r>
            <a:r>
              <a:rPr lang="ru-RU" dirty="0"/>
              <a:t>он схимою по велению игумена Сергия… Печенег же </a:t>
            </a:r>
            <a:r>
              <a:rPr lang="ru-RU" dirty="0" smtClean="0"/>
              <a:t>устремился навстречу </a:t>
            </a:r>
            <a:r>
              <a:rPr lang="ru-RU" dirty="0"/>
              <a:t>ему, и христиане все воскликнули: «Боже, помоги </a:t>
            </a:r>
            <a:r>
              <a:rPr lang="ru-RU" dirty="0" smtClean="0"/>
              <a:t>рабу своему</a:t>
            </a:r>
            <a:r>
              <a:rPr lang="ru-RU" dirty="0"/>
              <a:t>!» И ударились крепко копьями, едва земля не </a:t>
            </a:r>
            <a:r>
              <a:rPr lang="ru-RU" dirty="0" smtClean="0"/>
              <a:t>проломилась под </a:t>
            </a:r>
            <a:r>
              <a:rPr lang="ru-RU" dirty="0"/>
              <a:t>ними, и свалились оба с коней на землю и скончались».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Какие </a:t>
            </a:r>
            <a:r>
              <a:rPr lang="ru-RU" dirty="0"/>
              <a:t>три высказывания о данном историческом событии </a:t>
            </a:r>
            <a:r>
              <a:rPr lang="ru-RU" dirty="0" smtClean="0"/>
              <a:t>верны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995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исторической карты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899" y="1600200"/>
            <a:ext cx="780420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3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задания по истории Великой Отечественной войне формата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Заполните пропуски в трёх предложениях, используя </a:t>
            </a:r>
            <a:r>
              <a:rPr lang="ru-RU" sz="1600" dirty="0" smtClean="0"/>
              <a:t>приведенный </a:t>
            </a:r>
            <a:r>
              <a:rPr lang="ru-RU" sz="1600" dirty="0"/>
              <a:t>ниже список пропущенных элементов: для каждого </a:t>
            </a:r>
            <a:r>
              <a:rPr lang="ru-RU" sz="1600" dirty="0" smtClean="0"/>
              <a:t>предложения</a:t>
            </a:r>
            <a:r>
              <a:rPr lang="ru-RU" sz="1600" dirty="0"/>
              <a:t>, обозначенного буквой и содержащего пропуск, </a:t>
            </a:r>
            <a:r>
              <a:rPr lang="ru-RU" sz="1600" dirty="0" smtClean="0"/>
              <a:t>выберите </a:t>
            </a:r>
            <a:r>
              <a:rPr lang="ru-RU" sz="1600" dirty="0"/>
              <a:t>номер нужного элемента.</a:t>
            </a:r>
          </a:p>
          <a:p>
            <a:r>
              <a:rPr lang="ru-RU" sz="1600" dirty="0"/>
              <a:t>А) Кодовое название ___________ получила операция, </a:t>
            </a:r>
            <a:r>
              <a:rPr lang="ru-RU" sz="1600" dirty="0" smtClean="0"/>
              <a:t>целью которой </a:t>
            </a:r>
            <a:r>
              <a:rPr lang="ru-RU" sz="1600" dirty="0"/>
              <a:t>было окружить 6-ю армию </a:t>
            </a:r>
            <a:r>
              <a:rPr lang="ru-RU" sz="1600" dirty="0" smtClean="0"/>
              <a:t>генерала-фельдмаршала Ф</a:t>
            </a:r>
            <a:r>
              <a:rPr lang="ru-RU" sz="1600" dirty="0"/>
              <a:t>. Паулюса в районе Сталинграда.</a:t>
            </a:r>
          </a:p>
          <a:p>
            <a:r>
              <a:rPr lang="ru-RU" sz="1600" dirty="0"/>
              <a:t>Б) Командующим 64-й армией, отличившейся в боях в </a:t>
            </a:r>
            <a:r>
              <a:rPr lang="ru-RU" sz="1600" dirty="0" smtClean="0"/>
              <a:t>районе Сталинграда</a:t>
            </a:r>
            <a:r>
              <a:rPr lang="ru-RU" sz="1600" dirty="0"/>
              <a:t>, был ___________.</a:t>
            </a:r>
          </a:p>
          <a:p>
            <a:r>
              <a:rPr lang="ru-RU" sz="1600" dirty="0"/>
              <a:t>В) Приказ № 227 «О мерах по укреплению дисциплины и </a:t>
            </a:r>
            <a:r>
              <a:rPr lang="ru-RU" sz="1600" dirty="0" smtClean="0"/>
              <a:t>порядка </a:t>
            </a:r>
            <a:r>
              <a:rPr lang="ru-RU" sz="1600" dirty="0"/>
              <a:t>в Красной Армии и запрещении самовольного </a:t>
            </a:r>
            <a:r>
              <a:rPr lang="ru-RU" sz="1600" dirty="0" smtClean="0"/>
              <a:t>отхода с </a:t>
            </a:r>
            <a:r>
              <a:rPr lang="ru-RU" sz="1600" dirty="0"/>
              <a:t>боевых позиций», получивший название «Ни шагу назад</a:t>
            </a:r>
            <a:r>
              <a:rPr lang="ru-RU" sz="1600" dirty="0" smtClean="0"/>
              <a:t>!» был </a:t>
            </a:r>
            <a:r>
              <a:rPr lang="ru-RU" sz="1600" dirty="0"/>
              <a:t>принят в июле ___________ .</a:t>
            </a:r>
          </a:p>
          <a:p>
            <a:r>
              <a:rPr lang="ru-RU" sz="1600" dirty="0"/>
              <a:t>1) «Искра»</a:t>
            </a:r>
          </a:p>
          <a:p>
            <a:r>
              <a:rPr lang="ru-RU" sz="1600" dirty="0"/>
              <a:t>2) К.К. Рокоссовский</a:t>
            </a:r>
          </a:p>
          <a:p>
            <a:r>
              <a:rPr lang="ru-RU" sz="1600" dirty="0"/>
              <a:t>3) 1942 г.</a:t>
            </a:r>
          </a:p>
          <a:p>
            <a:r>
              <a:rPr lang="ru-RU" sz="1600" dirty="0"/>
              <a:t>4) «Уран»</a:t>
            </a:r>
          </a:p>
          <a:p>
            <a:r>
              <a:rPr lang="ru-RU" sz="1600" dirty="0"/>
              <a:t>5) М.С. Шумилов</a:t>
            </a:r>
          </a:p>
          <a:p>
            <a:r>
              <a:rPr lang="ru-RU" sz="1600" dirty="0"/>
              <a:t>6) 1944 г.</a:t>
            </a:r>
          </a:p>
          <a:p>
            <a:r>
              <a:rPr lang="ru-RU" sz="1600" dirty="0"/>
              <a:t>Запишите в таблицу цифры под буквами, которыми </a:t>
            </a:r>
            <a:r>
              <a:rPr lang="ru-RU" sz="1600" dirty="0" smtClean="0"/>
              <a:t>обозначены иллюстрации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567860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100</TotalTime>
  <Words>1437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Презентация5</vt:lpstr>
      <vt:lpstr>Новые проекты издательства  «Интеллект-центр»</vt:lpstr>
      <vt:lpstr>Тематическая диагностика «Героические страницы истории Отечества»</vt:lpstr>
      <vt:lpstr>Структура пособия</vt:lpstr>
      <vt:lpstr>Примеры заданий из Раздела 1</vt:lpstr>
      <vt:lpstr> Рассмотрите марку, выпущенную в память об  Александре Ярославиче. Какие высказывания об изображённом на марке князе верны? </vt:lpstr>
      <vt:lpstr>Иллюстрация к заданию по истории вооруженных сил России</vt:lpstr>
      <vt:lpstr>Пример извлечения из исторического источника</vt:lpstr>
      <vt:lpstr>Пример исторической карты</vt:lpstr>
      <vt:lpstr>Пример задания по истории Великой Отечественной войне формата ЕГЭ</vt:lpstr>
      <vt:lpstr>Характеристика заданий</vt:lpstr>
      <vt:lpstr>Раздел 2</vt:lpstr>
      <vt:lpstr>Презентация PowerPoint</vt:lpstr>
      <vt:lpstr>Презентация PowerPoint</vt:lpstr>
      <vt:lpstr>Рекомендации для учителей истории</vt:lpstr>
      <vt:lpstr>Подготовка к Всероссийским проверочным работам по обществознанию</vt:lpstr>
      <vt:lpstr>Примеры заданий ВПР 7 класс</vt:lpstr>
      <vt:lpstr>Примеры заданий</vt:lpstr>
      <vt:lpstr> </vt:lpstr>
      <vt:lpstr>Задание на анализ и интерпретацию высказывания</vt:lpstr>
      <vt:lpstr>Презентация PowerPoint</vt:lpstr>
      <vt:lpstr>Пример задания с иллюстрацией</vt:lpstr>
      <vt:lpstr>Презентация PowerPoint</vt:lpstr>
      <vt:lpstr>Характеристика заданий</vt:lpstr>
    </vt:vector>
  </TitlesOfParts>
  <Company>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Елена Кудрявцева</cp:lastModifiedBy>
  <cp:revision>12</cp:revision>
  <dcterms:created xsi:type="dcterms:W3CDTF">2016-05-25T17:40:02Z</dcterms:created>
  <dcterms:modified xsi:type="dcterms:W3CDTF">2019-10-28T07:57:33Z</dcterms:modified>
</cp:coreProperties>
</file>