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72" r:id="rId4"/>
    <p:sldId id="360" r:id="rId5"/>
    <p:sldId id="335" r:id="rId6"/>
    <p:sldId id="269" r:id="rId7"/>
    <p:sldId id="344" r:id="rId8"/>
    <p:sldId id="361" r:id="rId9"/>
    <p:sldId id="362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14" r:id="rId21"/>
    <p:sldId id="317" r:id="rId22"/>
    <p:sldId id="357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1"/>
    <p:restoredTop sz="94595"/>
  </p:normalViewPr>
  <p:slideViewPr>
    <p:cSldViewPr snapToGrid="0" snapToObjects="1">
      <p:cViewPr>
        <p:scale>
          <a:sx n="74" d="100"/>
          <a:sy n="74" d="100"/>
        </p:scale>
        <p:origin x="-360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81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55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98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91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88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72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539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35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76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51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6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3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49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35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9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4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2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0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64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5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playlist?list=PLGhdhjnY0W-OTuZJIXI8qXF5TrtgXeup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3" y="399011"/>
            <a:ext cx="4497067" cy="5942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51702" y="3670325"/>
            <a:ext cx="69402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Никто не любит, когда его воспитывают... </a:t>
            </a:r>
          </a:p>
          <a:p>
            <a:r>
              <a:rPr lang="ru-RU" sz="2800" b="1" dirty="0"/>
              <a:t>Но ведь воспитывать нужно</a:t>
            </a:r>
            <a:r>
              <a:rPr lang="ru-RU" sz="2800" b="1" dirty="0" smtClean="0"/>
              <a:t>!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80382" y="5417972"/>
            <a:ext cx="4405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Обсуждение книги Симона Соловейчика </a:t>
            </a:r>
          </a:p>
          <a:p>
            <a:r>
              <a:rPr lang="ru-RU" b="1" dirty="0"/>
              <a:t>«</a:t>
            </a:r>
            <a:r>
              <a:rPr lang="ru-RU" b="1" dirty="0" err="1"/>
              <a:t>Непрописные</a:t>
            </a:r>
            <a:r>
              <a:rPr lang="ru-RU" b="1" dirty="0"/>
              <a:t> истины воспитания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80382" y="767663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25 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80382" y="1984233"/>
            <a:ext cx="24502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Часть </a:t>
            </a:r>
            <a:r>
              <a:rPr lang="ru-RU" sz="4400" b="1" dirty="0"/>
              <a:t>6</a:t>
            </a:r>
            <a:endParaRPr lang="ru-RU" sz="2400" b="1" dirty="0" smtClean="0"/>
          </a:p>
          <a:p>
            <a:r>
              <a:rPr lang="ru-RU" sz="2000" b="1" dirty="0" smtClean="0"/>
              <a:t>Видеоконференция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316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05666"/>
            <a:ext cx="9213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b="1" dirty="0"/>
              <a:t>Мы, по сути, первое поколение родителей, для которого научная педагогическая помощь – острая </a:t>
            </a:r>
            <a:r>
              <a:rPr lang="ru-RU" sz="3600" b="1" dirty="0" smtClean="0"/>
              <a:t>необходимость.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25 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2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05666"/>
            <a:ext cx="9213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b="1" dirty="0"/>
              <a:t>Воспитание ребенка – это подвиг бескорыстия, и только у бескорыстных людей вырастают хорошие </a:t>
            </a:r>
            <a:r>
              <a:rPr lang="ru-RU" sz="3600" b="1" dirty="0" smtClean="0"/>
              <a:t>дети!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25 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05666"/>
            <a:ext cx="92133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b="1" dirty="0"/>
              <a:t>Воспитание – работа без гарантированного результата, и чем больше будем мы требовать гарантий успеха, тем хуже будет </a:t>
            </a:r>
            <a:r>
              <a:rPr lang="ru-RU" sz="3600" b="1" dirty="0" smtClean="0"/>
              <a:t>результат.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25 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05666"/>
            <a:ext cx="92133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b="1" dirty="0"/>
              <a:t>В</a:t>
            </a:r>
            <a:r>
              <a:rPr lang="ru-RU" sz="3600" b="1" dirty="0" smtClean="0"/>
              <a:t>оспитание </a:t>
            </a:r>
            <a:r>
              <a:rPr lang="ru-RU" sz="3600" b="1" dirty="0"/>
              <a:t>требует риска, воспитание – дело мужественных </a:t>
            </a:r>
            <a:r>
              <a:rPr lang="ru-RU" sz="3600" b="1" dirty="0" smtClean="0"/>
              <a:t>людей. Сколько </a:t>
            </a:r>
            <a:r>
              <a:rPr lang="ru-RU" sz="3600" b="1" dirty="0"/>
              <a:t>мужества нужно, чтобы вырастить ребенка</a:t>
            </a:r>
            <a:r>
              <a:rPr lang="ru-RU" sz="3600" b="1" dirty="0" smtClean="0"/>
              <a:t>,</a:t>
            </a:r>
            <a:r>
              <a:rPr lang="de-DE" sz="3600" b="1" dirty="0" smtClean="0"/>
              <a:t> </a:t>
            </a:r>
            <a:r>
              <a:rPr lang="ru-RU" sz="3600" b="1" dirty="0" smtClean="0"/>
              <a:t>– </a:t>
            </a:r>
            <a:r>
              <a:rPr lang="ru-RU" sz="3600" b="1" dirty="0"/>
              <a:t>страшно и подумать!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25 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656519"/>
            <a:ext cx="9213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dirty="0"/>
              <a:t>Вера, надежда, любовь, бескорыстие, риск и терпение! </a:t>
            </a:r>
            <a:r>
              <a:rPr lang="ru-RU" sz="3600" dirty="0" smtClean="0"/>
              <a:t>Терпение</a:t>
            </a:r>
            <a:r>
              <a:rPr lang="ru-RU" sz="3600" dirty="0"/>
              <a:t>! </a:t>
            </a:r>
            <a:endParaRPr lang="ru-RU" sz="3600" dirty="0" smtClean="0"/>
          </a:p>
          <a:p>
            <a:pPr fontAlgn="ctr"/>
            <a:r>
              <a:rPr lang="ru-RU" sz="3600" b="1" dirty="0" smtClean="0"/>
              <a:t>Воспитание </a:t>
            </a:r>
            <a:r>
              <a:rPr lang="ru-RU" sz="3600" b="1" dirty="0"/>
              <a:t>– это </a:t>
            </a:r>
            <a:r>
              <a:rPr lang="ru-RU" sz="3600" b="1" dirty="0" smtClean="0"/>
              <a:t>терпение</a:t>
            </a:r>
            <a:r>
              <a:rPr lang="is-IS" sz="3600" b="1" dirty="0" smtClean="0"/>
              <a:t>…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25 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9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698" y="2527047"/>
            <a:ext cx="11406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dirty="0"/>
              <a:t>Где не хватает терпения – надо бы постараться </a:t>
            </a:r>
            <a:r>
              <a:rPr lang="ru-RU" sz="3600" dirty="0" smtClean="0"/>
              <a:t>понять</a:t>
            </a:r>
            <a:r>
              <a:rPr lang="is-IS" sz="3600" dirty="0" smtClean="0"/>
              <a:t>…</a:t>
            </a:r>
            <a:r>
              <a:rPr lang="ru-RU" sz="3600" dirty="0" smtClean="0"/>
              <a:t> </a:t>
            </a:r>
          </a:p>
          <a:p>
            <a:pPr fontAlgn="ctr"/>
            <a:r>
              <a:rPr lang="ru-RU" sz="3600" dirty="0"/>
              <a:t>Г</a:t>
            </a:r>
            <a:r>
              <a:rPr lang="ru-RU" sz="3600" dirty="0" smtClean="0"/>
              <a:t>де </a:t>
            </a:r>
            <a:r>
              <a:rPr lang="ru-RU" sz="3600" dirty="0"/>
              <a:t>не понимаю – постараюсь </a:t>
            </a:r>
            <a:r>
              <a:rPr lang="ru-RU" sz="3600" dirty="0" smtClean="0"/>
              <a:t>вытерпеть</a:t>
            </a:r>
            <a:r>
              <a:rPr lang="is-IS" sz="3600" dirty="0" smtClean="0"/>
              <a:t>…</a:t>
            </a:r>
            <a:r>
              <a:rPr lang="ru-RU" sz="3600" dirty="0" smtClean="0"/>
              <a:t> </a:t>
            </a:r>
          </a:p>
          <a:p>
            <a:pPr fontAlgn="ctr"/>
            <a:r>
              <a:rPr lang="ru-RU" sz="3600" b="1" dirty="0" smtClean="0"/>
              <a:t>И </a:t>
            </a:r>
            <a:r>
              <a:rPr lang="ru-RU" sz="3600" b="1" dirty="0"/>
              <a:t>всегда я принимаю ребенка, всегда </a:t>
            </a:r>
            <a:r>
              <a:rPr lang="ru-RU" sz="3600" b="1" dirty="0" smtClean="0"/>
              <a:t>люблю!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25 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7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21850"/>
            <a:ext cx="92133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200" b="1" dirty="0"/>
              <a:t>Терпения не хватает и потому, что кто-то внушил нам странную, ни на что не похожую педагогическую логику, выраженную во фразе: «Как сегодня, так и всегда</a:t>
            </a:r>
            <a:r>
              <a:rPr lang="ru-RU" sz="3200" b="1" dirty="0" smtClean="0"/>
              <a:t>»</a:t>
            </a:r>
            <a:r>
              <a:rPr lang="is-IS" sz="3200" b="1" dirty="0" smtClean="0"/>
              <a:t>…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25 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9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794083"/>
            <a:ext cx="9213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b="1" dirty="0"/>
              <a:t>Старый, вечный педагогический грех: </a:t>
            </a:r>
            <a:endParaRPr lang="ru-RU" sz="3600" b="1" dirty="0" smtClean="0"/>
          </a:p>
          <a:p>
            <a:pPr fontAlgn="ctr"/>
            <a:r>
              <a:rPr lang="ru-RU" sz="3600" b="1" dirty="0" smtClean="0"/>
              <a:t>мы </a:t>
            </a:r>
            <a:r>
              <a:rPr lang="ru-RU" sz="3600" b="1" dirty="0"/>
              <a:t>ждем от ребенка все и </a:t>
            </a:r>
            <a:r>
              <a:rPr lang="ru-RU" sz="3600" b="1" dirty="0" smtClean="0"/>
              <a:t>сейчас!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25 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9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518954"/>
            <a:ext cx="9213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b="1" dirty="0"/>
              <a:t>Есть суворовские законы – «быстрота и натиск», но есть и законы Кутузова, они лучше подходят к воспитанию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25 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5627" y="1661114"/>
            <a:ext cx="524957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3200" dirty="0">
                <a:solidFill>
                  <a:srgbClr val="FFFF00"/>
                </a:solidFill>
              </a:rPr>
              <a:t>Балованные дети? (1970)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3200" dirty="0">
                <a:solidFill>
                  <a:srgbClr val="FFFF00"/>
                </a:solidFill>
              </a:rPr>
              <a:t>Заботливые дети? (1974)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3200" dirty="0" smtClean="0">
                <a:solidFill>
                  <a:srgbClr val="FFFF00"/>
                </a:solidFill>
              </a:rPr>
              <a:t>Вежливые </a:t>
            </a:r>
            <a:r>
              <a:rPr lang="ru-RU" sz="3200" dirty="0">
                <a:solidFill>
                  <a:srgbClr val="FFFF00"/>
                </a:solidFill>
              </a:rPr>
              <a:t>дети</a:t>
            </a:r>
            <a:r>
              <a:rPr lang="ru-RU" sz="3200" dirty="0" smtClean="0">
                <a:solidFill>
                  <a:srgbClr val="FFFF00"/>
                </a:solidFill>
              </a:rPr>
              <a:t>? (1978)</a:t>
            </a:r>
            <a:endParaRPr lang="ru-RU" sz="3200" dirty="0">
              <a:solidFill>
                <a:srgbClr val="FFFF00"/>
              </a:solidFill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3200" dirty="0">
                <a:solidFill>
                  <a:srgbClr val="FFFF00"/>
                </a:solidFill>
              </a:rPr>
              <a:t>Щедрые дети? (1980)</a:t>
            </a:r>
            <a:endParaRPr lang="ru-RU" sz="3200" b="1" dirty="0"/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3200" dirty="0" smtClean="0">
                <a:solidFill>
                  <a:srgbClr val="FFFF00"/>
                </a:solidFill>
              </a:rPr>
              <a:t>Чуткие дети?</a:t>
            </a:r>
            <a:r>
              <a:rPr lang="ru-RU" sz="3200" dirty="0">
                <a:solidFill>
                  <a:srgbClr val="FFFF00"/>
                </a:solidFill>
              </a:rPr>
              <a:t> (</a:t>
            </a:r>
            <a:r>
              <a:rPr lang="ru-RU" sz="3200" dirty="0" smtClean="0">
                <a:solidFill>
                  <a:srgbClr val="FFFF00"/>
                </a:solidFill>
              </a:rPr>
              <a:t>1986)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 , 18 и 25 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8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18" y="1078899"/>
            <a:ext cx="9618132" cy="4111750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23126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080" y="2043486"/>
            <a:ext cx="97901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VI</a:t>
            </a:r>
            <a:r>
              <a:rPr lang="ru-RU" sz="3200" dirty="0" smtClean="0"/>
              <a:t>. </a:t>
            </a:r>
            <a:r>
              <a:rPr lang="ru-RU" sz="3200" b="1" dirty="0" smtClean="0"/>
              <a:t>Любимые не виноваты</a:t>
            </a:r>
          </a:p>
          <a:p>
            <a:endParaRPr lang="ru-RU" sz="2000" dirty="0" smtClean="0"/>
          </a:p>
          <a:p>
            <a:r>
              <a:rPr lang="ru-RU" sz="2000" dirty="0" smtClean="0"/>
              <a:t>         </a:t>
            </a:r>
            <a:r>
              <a:rPr lang="ru-RU" sz="2400" dirty="0" smtClean="0"/>
              <a:t>Много ли стоит то, за что мы боремся с детьми</a:t>
            </a:r>
            <a:endParaRPr lang="ru-RU" sz="2000" b="1" dirty="0"/>
          </a:p>
          <a:p>
            <a:pPr marL="514350" indent="-514350">
              <a:buAutoNum type="romanUcPeriod"/>
            </a:pPr>
            <a:endParaRPr lang="ru-RU" sz="2000" b="1" dirty="0"/>
          </a:p>
          <a:p>
            <a:pPr marL="457200" indent="-457200">
              <a:buFont typeface="Arial" charset="0"/>
              <a:buChar char="•"/>
            </a:pPr>
            <a:r>
              <a:rPr lang="ru-RU" sz="2400" dirty="0" smtClean="0"/>
              <a:t>Домашнее серебро в колодце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400" dirty="0" smtClean="0"/>
              <a:t>Домашняя окопная война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400" dirty="0" smtClean="0"/>
              <a:t>Насилие от бессилия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400" dirty="0" smtClean="0"/>
              <a:t>Опаснее, чем курение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400" dirty="0" smtClean="0"/>
              <a:t>Раздраженные родители?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400" dirty="0" smtClean="0"/>
              <a:t>Дурное влияние?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400" dirty="0" smtClean="0"/>
              <a:t>Трактат о милосердии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400" dirty="0" smtClean="0"/>
              <a:t>Три модели воспитания – привычные, но негодные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2080" y="424069"/>
            <a:ext cx="737413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Следующая </a:t>
            </a:r>
            <a:r>
              <a:rPr lang="ru-RU" dirty="0" smtClean="0"/>
              <a:t>седьмая </a:t>
            </a:r>
            <a:r>
              <a:rPr lang="ru-RU" dirty="0" smtClean="0"/>
              <a:t>видеоконференция по книге Симона Соловейчика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Непрописные</a:t>
            </a:r>
            <a:r>
              <a:rPr lang="ru-RU" dirty="0" smtClean="0"/>
              <a:t> истины воспитания» состоится 22 августа 2017 в 13.30</a:t>
            </a:r>
          </a:p>
          <a:p>
            <a:endParaRPr lang="ru-RU" dirty="0" smtClean="0"/>
          </a:p>
          <a:p>
            <a:r>
              <a:rPr lang="ru-RU" sz="2400" b="1" dirty="0" smtClean="0"/>
              <a:t>Содержание: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704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080" y="1645920"/>
            <a:ext cx="97901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Присоединяйтесь к нам в </a:t>
            </a:r>
            <a:r>
              <a:rPr lang="ru-RU" sz="3600" b="1" dirty="0" err="1"/>
              <a:t>соцсетях</a:t>
            </a:r>
            <a:r>
              <a:rPr lang="ru-RU" sz="3600" b="1" dirty="0"/>
              <a:t>!</a:t>
            </a:r>
          </a:p>
          <a:p>
            <a:pPr marL="514350" indent="-514350">
              <a:buAutoNum type="romanUcPeriod"/>
            </a:pPr>
            <a:endParaRPr lang="ru-RU" sz="2800" b="1" dirty="0"/>
          </a:p>
          <a:p>
            <a:pPr>
              <a:lnSpc>
                <a:spcPct val="150000"/>
              </a:lnSpc>
            </a:pPr>
            <a:r>
              <a:rPr lang="en-US" sz="3200" dirty="0"/>
              <a:t>https://www.facebook.com/digital.september/</a:t>
            </a:r>
            <a:endParaRPr lang="ru-RU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https://vk.com/digital.september</a:t>
            </a:r>
            <a:endParaRPr lang="ru-RU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https://ok.ru/digital.september</a:t>
            </a:r>
            <a:endParaRPr lang="ru-RU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youtube.com/</a:t>
            </a:r>
            <a:r>
              <a:rPr lang="en-US" sz="3200" dirty="0" err="1"/>
              <a:t>PervoeSentyabrya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58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</a:t>
            </a:r>
            <a:r>
              <a:rPr lang="ru-RU" sz="2800" dirty="0" err="1" smtClean="0"/>
              <a:t>Непрописные</a:t>
            </a:r>
            <a:r>
              <a:rPr lang="ru-RU" sz="2800" dirty="0" smtClean="0"/>
              <a:t> истины воспитания», М.: АСТ, 2017 </a:t>
            </a:r>
            <a:endParaRPr lang="en-US" sz="2800" dirty="0"/>
          </a:p>
          <a:p>
            <a:endParaRPr lang="ru-RU" sz="902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7" y="1699751"/>
            <a:ext cx="3249881" cy="4912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5735" y="3286446"/>
            <a:ext cx="6542077" cy="306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Новый книжный</a:t>
            </a:r>
          </a:p>
          <a:p>
            <a:endParaRPr lang="en-US" sz="3600" dirty="0"/>
          </a:p>
          <a:p>
            <a:r>
              <a:rPr lang="ru-RU" sz="3600" b="1" dirty="0" smtClean="0"/>
              <a:t>Читай-Город</a:t>
            </a:r>
          </a:p>
          <a:p>
            <a:endParaRPr lang="ru-RU" sz="902" dirty="0" smtClean="0"/>
          </a:p>
          <a:p>
            <a:endParaRPr lang="ru-RU" sz="3600" dirty="0"/>
          </a:p>
          <a:p>
            <a:pPr lvl="0"/>
            <a:r>
              <a:rPr lang="ru-RU" sz="3600" b="1" dirty="0" smtClean="0">
                <a:solidFill>
                  <a:prstClr val="white"/>
                </a:solidFill>
              </a:rPr>
              <a:t>Книжный лабиринт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735" y="1958787"/>
            <a:ext cx="693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Спрашивайте книгу во всех книжных магазинах страны и в том числе в в сетях книжной торговли: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551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58183"/>
            <a:ext cx="12192000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</a:t>
            </a:r>
            <a:r>
              <a:rPr lang="ru-RU" sz="2800" dirty="0" err="1" smtClean="0"/>
              <a:t>Непрописные</a:t>
            </a:r>
            <a:r>
              <a:rPr lang="ru-RU" sz="2800" dirty="0" smtClean="0"/>
              <a:t> истины воспитания», М.: АСТ, 2017 </a:t>
            </a:r>
            <a:endParaRPr lang="en-US" sz="2800" dirty="0"/>
          </a:p>
          <a:p>
            <a:endParaRPr lang="ru-RU" sz="902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7" y="1699751"/>
            <a:ext cx="3249881" cy="4912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2240" y="1851406"/>
            <a:ext cx="6542077" cy="435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/>
              <a:t>ЛитРес</a:t>
            </a:r>
            <a:r>
              <a:rPr lang="ru-RU" sz="3600" b="1" dirty="0"/>
              <a:t>:</a:t>
            </a:r>
          </a:p>
          <a:p>
            <a:r>
              <a:rPr lang="en-US" sz="2000" dirty="0" smtClean="0"/>
              <a:t>https</a:t>
            </a:r>
            <a:r>
              <a:rPr lang="en-US" sz="2000" dirty="0"/>
              <a:t>://www.litres.ru/simon-soloveychik/nepropisnye-istiny-vospitaniya-izbrannye-stati/</a:t>
            </a:r>
            <a:br>
              <a:rPr lang="en-US" sz="2000" dirty="0"/>
            </a:br>
            <a:endParaRPr lang="en-US" sz="2000" dirty="0"/>
          </a:p>
          <a:p>
            <a:r>
              <a:rPr lang="en-US" sz="3600" b="1" dirty="0" smtClean="0"/>
              <a:t>book24</a:t>
            </a:r>
            <a:endParaRPr lang="en-US" sz="2000" dirty="0"/>
          </a:p>
          <a:p>
            <a:r>
              <a:rPr lang="en-US" sz="2000" dirty="0" smtClean="0"/>
              <a:t>https://book24.ru/product/nepropisnye-istiny-vospitaniya-1389796/</a:t>
            </a:r>
            <a:r>
              <a:rPr lang="en-US" sz="902" dirty="0" smtClean="0"/>
              <a:t/>
            </a:r>
            <a:br>
              <a:rPr lang="en-US" sz="902" dirty="0" smtClean="0"/>
            </a:br>
            <a:endParaRPr lang="ru-RU" sz="902" dirty="0" smtClean="0"/>
          </a:p>
          <a:p>
            <a:endParaRPr lang="ru-RU" sz="2000" dirty="0"/>
          </a:p>
          <a:p>
            <a:pPr lvl="0"/>
            <a:r>
              <a:rPr lang="en-US" sz="3600" b="1" dirty="0" smtClean="0">
                <a:solidFill>
                  <a:prstClr val="white"/>
                </a:solidFill>
              </a:rPr>
              <a:t>YouTube</a:t>
            </a:r>
            <a:endParaRPr lang="en-US" sz="2000" dirty="0">
              <a:solidFill>
                <a:prstClr val="white"/>
              </a:solidFill>
            </a:endParaRPr>
          </a:p>
          <a:p>
            <a:pPr lvl="0"/>
            <a:r>
              <a:rPr lang="en-US" sz="2000" dirty="0">
                <a:solidFill>
                  <a:schemeClr val="tx1">
                    <a:lumMod val="95000"/>
                  </a:schemeClr>
                </a:solidFill>
                <a:hlinkClick r:id="rId4"/>
              </a:rPr>
              <a:t>https://www.youtube.com/playlist?list=PLGhdhjnY0W-OTuZJIXI8qXF5TrtgXeupt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768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Прошу считать меня человеком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25 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84282" y="3882887"/>
            <a:ext cx="5979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 воспитательной силе желаний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84282" y="1253284"/>
            <a:ext cx="4495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ГЛАВА </a:t>
            </a:r>
            <a:r>
              <a:rPr lang="en-US" sz="3600" dirty="0" smtClean="0"/>
              <a:t>V</a:t>
            </a:r>
            <a:r>
              <a:rPr lang="ru-RU" sz="3600" dirty="0" smtClean="0"/>
              <a:t> - продолжение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507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768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Прошу считать меня человеком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25 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84282" y="3882887"/>
            <a:ext cx="6170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Неисповедимы </a:t>
            </a:r>
            <a:r>
              <a:rPr lang="ru-RU" sz="3200" b="1" i="1" dirty="0">
                <a:solidFill>
                  <a:srgbClr val="FFFF00"/>
                </a:solidFill>
              </a:rPr>
              <a:t>пути </a:t>
            </a:r>
            <a:r>
              <a:rPr lang="ru-RU" sz="3200" b="1" i="1" dirty="0" smtClean="0">
                <a:solidFill>
                  <a:srgbClr val="FFFF00"/>
                </a:solidFill>
              </a:rPr>
              <a:t>педагогики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4282" y="1253284"/>
            <a:ext cx="4495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ГЛАВА </a:t>
            </a:r>
            <a:r>
              <a:rPr lang="en-US" sz="3600" dirty="0" smtClean="0"/>
              <a:t>V</a:t>
            </a:r>
            <a:r>
              <a:rPr lang="ru-RU" sz="3600" dirty="0" smtClean="0"/>
              <a:t> - продолжение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7577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080" y="1323298"/>
            <a:ext cx="97901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</a:t>
            </a:r>
            <a:r>
              <a:rPr lang="ru-RU" sz="3200" dirty="0" smtClean="0"/>
              <a:t>. </a:t>
            </a:r>
            <a:r>
              <a:rPr lang="ru-RU" sz="3200" b="1" dirty="0" smtClean="0"/>
              <a:t>Прошу считать меня человеком</a:t>
            </a:r>
          </a:p>
          <a:p>
            <a:r>
              <a:rPr lang="ru-RU" sz="2400" dirty="0" smtClean="0"/>
              <a:t>         </a:t>
            </a:r>
            <a:r>
              <a:rPr lang="ru-RU" sz="2800" dirty="0" smtClean="0"/>
              <a:t>О воспитательной силе желаний</a:t>
            </a:r>
          </a:p>
          <a:p>
            <a:endParaRPr lang="ru-RU" sz="2400" b="1" dirty="0"/>
          </a:p>
          <a:p>
            <a:pPr marL="514350" indent="-514350">
              <a:buAutoNum type="romanUcPeriod"/>
            </a:pPr>
            <a:r>
              <a:rPr lang="ru-RU" sz="2400" b="1" dirty="0" smtClean="0"/>
              <a:t>18 июля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/>
              <a:t>Вечный ремонт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/>
              <a:t>Балованные дети?</a:t>
            </a:r>
          </a:p>
          <a:p>
            <a:pPr marL="457200" indent="-457200">
              <a:buFont typeface="Arial" charset="0"/>
              <a:buChar char="•"/>
            </a:pPr>
            <a:endParaRPr lang="ru-RU" sz="2800" dirty="0" smtClean="0"/>
          </a:p>
          <a:p>
            <a:pPr marL="571500" indent="-571500">
              <a:buFont typeface="+mj-lt"/>
              <a:buAutoNum type="romanUcPeriod" startAt="2"/>
            </a:pPr>
            <a:r>
              <a:rPr lang="ru-RU" sz="2800" b="1" dirty="0" smtClean="0"/>
              <a:t>25 </a:t>
            </a:r>
            <a:r>
              <a:rPr lang="ru-RU" sz="2800" b="1" dirty="0"/>
              <a:t>июля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>
                <a:solidFill>
                  <a:srgbClr val="FFFF00"/>
                </a:solidFill>
              </a:rPr>
              <a:t>Заботливые дети?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>
                <a:solidFill>
                  <a:srgbClr val="FFFF00"/>
                </a:solidFill>
              </a:rPr>
              <a:t>За свой счет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>
                <a:solidFill>
                  <a:srgbClr val="FFFF00"/>
                </a:solidFill>
              </a:rPr>
              <a:t>Непохожие дети?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>
                <a:solidFill>
                  <a:srgbClr val="FFFF00"/>
                </a:solidFill>
              </a:rPr>
              <a:t>Бескорыстие. Риск. Терпение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25 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6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5627" y="1661114"/>
            <a:ext cx="52495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3200" dirty="0"/>
              <a:t>Балованные дети? (1970)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3200" dirty="0">
                <a:solidFill>
                  <a:srgbClr val="FFFF00"/>
                </a:solidFill>
              </a:rPr>
              <a:t>Заботливые дети? (1974)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3200" dirty="0" smtClean="0"/>
              <a:t>Вежливые </a:t>
            </a:r>
            <a:r>
              <a:rPr lang="ru-RU" sz="3200" dirty="0"/>
              <a:t>дети</a:t>
            </a:r>
            <a:r>
              <a:rPr lang="ru-RU" sz="3200" dirty="0" smtClean="0"/>
              <a:t>? (1978)</a:t>
            </a:r>
            <a:endParaRPr lang="ru-RU" sz="3200" dirty="0"/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3200" dirty="0"/>
              <a:t>Щедрые дети? (1980)</a:t>
            </a:r>
            <a:endParaRPr lang="ru-RU" sz="3200" b="1" dirty="0"/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3200" dirty="0" smtClean="0"/>
              <a:t>Чуткие дети?</a:t>
            </a:r>
            <a:r>
              <a:rPr lang="ru-RU" sz="3200" dirty="0"/>
              <a:t> (</a:t>
            </a:r>
            <a:r>
              <a:rPr lang="ru-RU" sz="3200" dirty="0" smtClean="0"/>
              <a:t>1986)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12,  18 и 25 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7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527046"/>
            <a:ext cx="9213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b="1" dirty="0"/>
              <a:t>Х</a:t>
            </a:r>
            <a:r>
              <a:rPr lang="ru-RU" sz="3600" b="1" dirty="0" smtClean="0"/>
              <a:t>арактер </a:t>
            </a:r>
            <a:r>
              <a:rPr lang="ru-RU" sz="3600" b="1" dirty="0"/>
              <a:t>воспитывает не столько работа</a:t>
            </a:r>
            <a:r>
              <a:rPr lang="ru-RU" sz="3600" b="1"/>
              <a:t>, </a:t>
            </a:r>
            <a:r>
              <a:rPr lang="ru-RU" sz="3600" b="1" smtClean="0"/>
              <a:t>сколько </a:t>
            </a:r>
            <a:r>
              <a:rPr lang="ru-RU" sz="3600" b="1" dirty="0"/>
              <a:t>забота </a:t>
            </a:r>
            <a:r>
              <a:rPr lang="ru-RU" sz="3600" b="1"/>
              <a:t>о </a:t>
            </a:r>
            <a:r>
              <a:rPr lang="ru-RU" sz="3600" b="1" smtClean="0"/>
              <a:t>работе – собственное </a:t>
            </a:r>
            <a:r>
              <a:rPr lang="ru-RU" sz="3600" b="1" dirty="0"/>
              <a:t>стремление выполнить </a:t>
            </a:r>
            <a:r>
              <a:rPr lang="ru-RU" sz="3600" b="1" dirty="0" smtClean="0"/>
              <a:t>ее...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25 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6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332837"/>
            <a:ext cx="92133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b="1" dirty="0"/>
              <a:t>В</a:t>
            </a:r>
            <a:r>
              <a:rPr lang="ru-RU" sz="3600" b="1" dirty="0" smtClean="0"/>
              <a:t> </a:t>
            </a:r>
            <a:r>
              <a:rPr lang="ru-RU" sz="3600" b="1" dirty="0"/>
              <a:t>хорошей семье никто никого не воспитывает – все живут дружно, каждый старается взять на себя работы побольше, вот и вся </a:t>
            </a:r>
            <a:r>
              <a:rPr lang="ru-RU" sz="3600" b="1" dirty="0" smtClean="0"/>
              <a:t>педагогика!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25 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9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332837"/>
            <a:ext cx="92133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b="1" dirty="0"/>
              <a:t>Если </a:t>
            </a:r>
            <a:r>
              <a:rPr lang="ru-RU" sz="3600" b="1" dirty="0" smtClean="0"/>
              <a:t>для </a:t>
            </a:r>
            <a:r>
              <a:rPr lang="ru-RU" sz="3600" b="1" dirty="0"/>
              <a:t>достижения </a:t>
            </a:r>
            <a:r>
              <a:rPr lang="ru-RU" sz="3600" b="1" dirty="0" smtClean="0"/>
              <a:t>своей </a:t>
            </a:r>
            <a:r>
              <a:rPr lang="ru-RU" sz="3600" b="1" dirty="0"/>
              <a:t>цели придется хоть кого-то потеснить, значит, эта цель не годится. Этой цели для нравственного человека как бы и не </a:t>
            </a:r>
            <a:r>
              <a:rPr lang="ru-RU" sz="3600" b="1" dirty="0" smtClean="0"/>
              <a:t>существует</a:t>
            </a:r>
            <a:r>
              <a:rPr lang="is-IS" sz="3600" b="1" dirty="0" smtClean="0"/>
              <a:t>…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25 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1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4314</TotalTime>
  <Words>802</Words>
  <Application>Microsoft Office PowerPoint</Application>
  <PresentationFormat>Произвольный</PresentationFormat>
  <Paragraphs>181</Paragraphs>
  <Slides>23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Анастасия Черепнева</cp:lastModifiedBy>
  <cp:revision>76</cp:revision>
  <dcterms:created xsi:type="dcterms:W3CDTF">2017-06-21T03:52:05Z</dcterms:created>
  <dcterms:modified xsi:type="dcterms:W3CDTF">2017-07-26T07:44:30Z</dcterms:modified>
</cp:coreProperties>
</file>