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9" r:id="rId2"/>
    <p:sldId id="330" r:id="rId3"/>
    <p:sldId id="331" r:id="rId4"/>
    <p:sldId id="342" r:id="rId5"/>
    <p:sldId id="388" r:id="rId6"/>
    <p:sldId id="446" r:id="rId7"/>
    <p:sldId id="290" r:id="rId8"/>
    <p:sldId id="374" r:id="rId9"/>
    <p:sldId id="344" r:id="rId10"/>
    <p:sldId id="345" r:id="rId11"/>
    <p:sldId id="347" r:id="rId12"/>
    <p:sldId id="260" r:id="rId13"/>
    <p:sldId id="265" r:id="rId14"/>
    <p:sldId id="266" r:id="rId15"/>
    <p:sldId id="268" r:id="rId16"/>
    <p:sldId id="269" r:id="rId17"/>
    <p:sldId id="272" r:id="rId18"/>
    <p:sldId id="274" r:id="rId19"/>
    <p:sldId id="398" r:id="rId20"/>
    <p:sldId id="292" r:id="rId21"/>
    <p:sldId id="333" r:id="rId22"/>
    <p:sldId id="334" r:id="rId23"/>
    <p:sldId id="335" r:id="rId24"/>
    <p:sldId id="338" r:id="rId25"/>
    <p:sldId id="339" r:id="rId26"/>
    <p:sldId id="357" r:id="rId27"/>
    <p:sldId id="444" r:id="rId28"/>
    <p:sldId id="447" r:id="rId29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04" autoAdjust="0"/>
    <p:restoredTop sz="96405"/>
  </p:normalViewPr>
  <p:slideViewPr>
    <p:cSldViewPr>
      <p:cViewPr>
        <p:scale>
          <a:sx n="130" d="100"/>
          <a:sy n="130" d="100"/>
        </p:scale>
        <p:origin x="-1074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C486D5-6C43-4E07-A3EE-E4184FBC5DCF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91F206D-4FFC-44A6-AC9C-EA23CD9001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130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689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8F58C867-1375-FC40-963E-B32E0F0342B1}" type="slidenum">
              <a:rPr lang="ru-RU" altLang="ru-RU"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1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2D2A-BD74-4C32-9293-853341D81A0E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D089E-89BD-451A-972C-E80BF62401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671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2E29-4397-4E50-A099-0E62513396AE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1388E-F565-45E7-8BDC-644ECD518F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77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47CD-A067-423C-9CEB-D3300DB08867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927F7-AF73-4AD7-BD85-B337688B21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91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534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1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28417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201496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61021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02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FC60-1BA0-4F29-8C4A-3D319D2B8609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7455B-4AFE-41FD-B47B-2FEAA1A4A3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950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5893-DA4B-4ED0-8918-09DFF9148BEA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69BCA-0B2B-4B32-8EBF-7493BDD196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06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2CF6-BA42-46C0-808D-559DE782FA89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6F02A-D724-4FE2-88A9-77E2619D46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99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7565-EC29-4B5B-8146-D9AC37A8C6B7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017AE-6823-4264-922B-E52E258F5C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50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4E45-BA7C-466E-BC07-8465FE3646D8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BC025-C0CD-4BEC-BB27-34A17F33C8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416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290B-4EBE-4E89-8901-4122AD76992F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1D1D-D54D-493C-9BBB-6CE506F470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701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A47C0-40D3-4A53-98C0-89024CA41FAA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7BFD3-0B7E-48E3-AB70-F47D7D7951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15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7959-9731-45BE-B382-1561BA2BEB12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62808-4B7A-41FD-883E-5C3EAE7FCD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39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8D45BA-5D6C-4165-88FD-5FF410A4B275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3CCCECB-F762-4302-883A-F575BF0D0CF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8" r:id="rId13"/>
    <p:sldLayoutId id="2147483669" r:id="rId14"/>
    <p:sldLayoutId id="2147483670" r:id="rId15"/>
    <p:sldLayoutId id="2147483672" r:id="rId16"/>
    <p:sldLayoutId id="2147483678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58.emf"/><Relationship Id="rId18" Type="http://schemas.openxmlformats.org/officeDocument/2006/relationships/image" Target="../media/image61.png"/><Relationship Id="rId3" Type="http://schemas.openxmlformats.org/officeDocument/2006/relationships/image" Target="../media/image53.emf"/><Relationship Id="rId7" Type="http://schemas.openxmlformats.org/officeDocument/2006/relationships/image" Target="../media/image55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60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57.emf"/><Relationship Id="rId5" Type="http://schemas.openxmlformats.org/officeDocument/2006/relationships/image" Target="../media/image54.emf"/><Relationship Id="rId15" Type="http://schemas.openxmlformats.org/officeDocument/2006/relationships/image" Target="../media/image59.emf"/><Relationship Id="rId10" Type="http://schemas.openxmlformats.org/officeDocument/2006/relationships/hyperlink" Target="https://ds.1sept.ru/" TargetMode="External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56.emf"/><Relationship Id="rId14" Type="http://schemas.openxmlformats.org/officeDocument/2006/relationships/hyperlink" Target="https://v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FECFAE-3803-F34D-98C2-9492A002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419622"/>
            <a:ext cx="7848872" cy="79208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Английский язык с второклассниками. </a:t>
            </a:r>
            <a:br>
              <a:rPr lang="ru-RU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посеешь…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8DA2840-BFF9-CC40-84D2-F68600D2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8520" y="2648403"/>
            <a:ext cx="8640960" cy="1003467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ru-RU" b="1" i="1" spc="37" dirty="0">
                <a:solidFill>
                  <a:srgbClr val="FF0000"/>
                </a:solidFill>
              </a:rPr>
              <a:t>Марианна</a:t>
            </a:r>
            <a:r>
              <a:rPr lang="en-US" b="1" i="1" spc="37" dirty="0">
                <a:solidFill>
                  <a:srgbClr val="FF0000"/>
                </a:solidFill>
              </a:rPr>
              <a:t>  </a:t>
            </a:r>
            <a:r>
              <a:rPr lang="ru-RU" b="1" i="1" spc="37" dirty="0">
                <a:solidFill>
                  <a:srgbClr val="FF0000"/>
                </a:solidFill>
              </a:rPr>
              <a:t>Юрьевна Кауфман автор</a:t>
            </a:r>
            <a:r>
              <a:rPr lang="en-US" b="1" i="1" spc="37" dirty="0">
                <a:solidFill>
                  <a:srgbClr val="FF0000"/>
                </a:solidFill>
              </a:rPr>
              <a:t> </a:t>
            </a:r>
            <a:r>
              <a:rPr lang="ru-RU" b="1" i="1" spc="37" dirty="0">
                <a:solidFill>
                  <a:srgbClr val="FF0000"/>
                </a:solidFill>
              </a:rPr>
              <a:t>курса «</a:t>
            </a:r>
            <a:r>
              <a:rPr lang="en-US" b="1" i="1" spc="37" dirty="0">
                <a:solidFill>
                  <a:srgbClr val="FF0000"/>
                </a:solidFill>
              </a:rPr>
              <a:t>Happy English.</a:t>
            </a:r>
            <a:r>
              <a:rPr lang="ru-RU" b="1" i="1" spc="37" dirty="0">
                <a:solidFill>
                  <a:srgbClr val="FF0000"/>
                </a:solidFill>
              </a:rPr>
              <a:t> </a:t>
            </a:r>
            <a:r>
              <a:rPr lang="en-US" b="1" i="1" spc="37" dirty="0" err="1">
                <a:solidFill>
                  <a:srgbClr val="FF0000"/>
                </a:solidFill>
              </a:rPr>
              <a:t>ru</a:t>
            </a:r>
            <a:r>
              <a:rPr lang="ru-RU" b="1" i="1" spc="37" dirty="0">
                <a:solidFill>
                  <a:srgbClr val="FF0000"/>
                </a:solidFill>
              </a:rPr>
              <a:t>» </a:t>
            </a:r>
            <a:r>
              <a:rPr lang="en-US" b="1" i="1" spc="37" dirty="0">
                <a:solidFill>
                  <a:srgbClr val="FF0000"/>
                </a:solidFill>
              </a:rPr>
              <a:t>Master of Arts  in Sociolinguistics</a:t>
            </a:r>
            <a:r>
              <a:rPr lang="ru-RU" b="1" i="1" spc="37" dirty="0">
                <a:solidFill>
                  <a:srgbClr val="FF0000"/>
                </a:solidFill>
              </a:rPr>
              <a:t> </a:t>
            </a:r>
            <a:r>
              <a:rPr lang="en-US" b="1" i="1" spc="37" dirty="0">
                <a:solidFill>
                  <a:srgbClr val="FF0000"/>
                </a:solidFill>
              </a:rPr>
              <a:t>University of Essex</a:t>
            </a:r>
            <a:endParaRPr lang="ru-RU" b="1" i="1" spc="3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12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p_6-7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8134" y="483518"/>
            <a:ext cx="6219758" cy="42772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8" name="Picture 6" descr="Z:\hr\1_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80" y="4090266"/>
            <a:ext cx="765572" cy="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Z:\hr\1_pen_23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02754"/>
            <a:ext cx="15120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6" cstate="print"/>
          <a:srcRect l="51174"/>
          <a:stretch>
            <a:fillRect/>
          </a:stretch>
        </p:blipFill>
        <p:spPr bwMode="auto">
          <a:xfrm>
            <a:off x="369869" y="627534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2995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10-11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98288" y="462185"/>
            <a:ext cx="6310313" cy="43418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9" name="Picture 4" descr="Z:\hr\1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2" y="3867894"/>
            <a:ext cx="888206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213439" y="483518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91387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ubs_new\Webinar\Kaufman\HEru21_12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2" y="483518"/>
            <a:ext cx="6279579" cy="43183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:\pubs_new\happy_english.ru\Webinar\2020\300920\HEru2S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46" y="483518"/>
            <a:ext cx="1289934" cy="14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8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pubs_new\Webinar\Kaufman\HEru21_22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18" y="459843"/>
            <a:ext cx="6318075" cy="43441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:\pubs_new\happy_english.ru\Webinar\2020\300920\HEru2S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59843"/>
            <a:ext cx="1289934" cy="14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1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pubs_new\Webinar\Kaufman\HEru21_24_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455499"/>
            <a:ext cx="6340552" cy="43602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435" y="455499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02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pubs_new\happy_english.ru\Webinar\2020\300920\HEru21_28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3518"/>
            <a:ext cx="6205025" cy="4266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984" y="472919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48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:\pubs_new\Webinar\Kaufman\HEru21_30_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40" y="465845"/>
            <a:ext cx="6308396" cy="4338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981" y="499834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779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pubs_new\Webinar\Kaufman\HEru21_36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89" y="470102"/>
            <a:ext cx="6303154" cy="4333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616" y="470102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41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:\pubs_new\Webinar\Kaufman\HEru21_40_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7268"/>
            <a:ext cx="6264696" cy="43074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6" y="472889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4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:\pubs_new\happy_english.ru\Webinar\2018\15.03\HEru2SB_p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3896" y="479349"/>
            <a:ext cx="3106095" cy="43192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97944" y="479350"/>
            <a:ext cx="43803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1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ЗНАКОМСТВО  С  АНГЛИЙСКОЙ  ГРАММАТИКОЙ</a:t>
            </a:r>
          </a:p>
        </p:txBody>
      </p:sp>
      <p:pic>
        <p:nvPicPr>
          <p:cNvPr id="6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211152" y="479350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3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5"/>
            <a:ext cx="1102179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1" y="3211358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1"/>
            <a:ext cx="1102364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6" y="3206075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8" y="1355295"/>
            <a:ext cx="1107713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00" y="3202775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1"/>
            <a:ext cx="940525" cy="1293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5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502941" y="346503"/>
            <a:ext cx="1777703" cy="785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1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Учебные ПОСОБИЯ</a:t>
            </a:r>
            <a:endParaRPr lang="ru-RU" sz="2251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6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8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8" y="805464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57834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:\pubs_new\Webinar\Kaufman\HEru21_76_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3518"/>
            <a:ext cx="6231891" cy="42855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483518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722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3518"/>
            <a:ext cx="3137716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3518"/>
            <a:ext cx="312880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3518"/>
            <a:ext cx="313217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3518"/>
            <a:ext cx="3137716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3518"/>
            <a:ext cx="311653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3518"/>
            <a:ext cx="312880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D1B95F-5811-0345-9B53-60A99D9BCFB5}"/>
              </a:ext>
            </a:extLst>
          </p:cNvPr>
          <p:cNvSpPr txBox="1"/>
          <p:nvPr/>
        </p:nvSpPr>
        <p:spPr>
          <a:xfrm>
            <a:off x="291830" y="868194"/>
            <a:ext cx="9923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		</a:t>
            </a:r>
            <a:r>
              <a:rPr lang="x-none" b="1" dirty="0"/>
              <a:t>Список использованной литературы</a:t>
            </a:r>
          </a:p>
          <a:p>
            <a:r>
              <a:rPr lang="en-US" b="1" dirty="0"/>
              <a:t>Кау</a:t>
            </a:r>
            <a:r>
              <a:rPr lang="ru-RU" b="1" dirty="0" err="1"/>
              <a:t>фман</a:t>
            </a:r>
            <a:r>
              <a:rPr lang="ru-RU" b="1" dirty="0"/>
              <a:t> К.И. Кауфман М.Ю. </a:t>
            </a:r>
            <a:r>
              <a:rPr lang="en-US" b="1" dirty="0"/>
              <a:t>Happy English.ru </a:t>
            </a:r>
            <a:r>
              <a:rPr lang="ru-RU" b="1" dirty="0"/>
              <a:t>для 2, 3,</a:t>
            </a:r>
            <a:r>
              <a:rPr lang="en-US" b="1" dirty="0"/>
              <a:t> 4</a:t>
            </a:r>
            <a:r>
              <a:rPr lang="ru-RU" b="1" dirty="0"/>
              <a:t> класса </a:t>
            </a:r>
          </a:p>
          <a:p>
            <a:r>
              <a:rPr lang="ru-RU" b="1" dirty="0" err="1"/>
              <a:t>Фгос</a:t>
            </a:r>
            <a:r>
              <a:rPr lang="en-US" b="1" dirty="0"/>
              <a:t> </a:t>
            </a:r>
            <a:r>
              <a:rPr lang="ru-RU" b="1" dirty="0"/>
              <a:t>стандарта начального общего образования от  31.05.</a:t>
            </a:r>
            <a:r>
              <a:rPr lang="en-US" b="1" dirty="0"/>
              <a:t>21</a:t>
            </a:r>
            <a:endParaRPr lang="ru-RU" b="1" dirty="0"/>
          </a:p>
          <a:p>
            <a:r>
              <a:rPr lang="ru-RU" b="1" dirty="0"/>
              <a:t>Примерная Рабочая Программа НОО от 27.09.21</a:t>
            </a:r>
          </a:p>
          <a:p>
            <a:r>
              <a:rPr lang="ru-RU" b="1" dirty="0"/>
              <a:t>Е.Н. Соловова  Методика обучения иностранным языкам. </a:t>
            </a:r>
          </a:p>
          <a:p>
            <a:r>
              <a:rPr lang="ru-RU" b="1" dirty="0"/>
              <a:t>Продвинутый курс.</a:t>
            </a:r>
          </a:p>
          <a:p>
            <a:r>
              <a:rPr lang="en-US" b="1" dirty="0"/>
              <a:t>R. Wayland Phonetics: A Practical Introduction</a:t>
            </a:r>
          </a:p>
          <a:p>
            <a:r>
              <a:rPr lang="en-US" b="1" dirty="0"/>
              <a:t>Henning Reetz Phonetics: Transcription, Production, Acoustics, and Perception</a:t>
            </a:r>
          </a:p>
          <a:p>
            <a:endParaRPr lang="en-US" b="1" dirty="0"/>
          </a:p>
          <a:p>
            <a:endParaRPr lang="ru-RU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5443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91780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2C7A604-3553-EC46-9C9B-BC71A0966027}"/>
              </a:ext>
            </a:extLst>
          </p:cNvPr>
          <p:cNvGrpSpPr/>
          <p:nvPr/>
        </p:nvGrpSpPr>
        <p:grpSpPr>
          <a:xfrm>
            <a:off x="1241884" y="1290230"/>
            <a:ext cx="6660232" cy="1137504"/>
            <a:chOff x="936104" y="1290230"/>
            <a:chExt cx="6660232" cy="1137504"/>
          </a:xfrm>
        </p:grpSpPr>
        <p:pic>
          <p:nvPicPr>
            <p:cNvPr id="5" name="Изображение 4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1290230"/>
              <a:ext cx="1872208" cy="417424"/>
            </a:xfrm>
            <a:prstGeom prst="rect">
              <a:avLst/>
            </a:prstGeom>
          </p:spPr>
        </p:pic>
        <p:pic>
          <p:nvPicPr>
            <p:cNvPr id="6" name="Изображение 5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4128" y="1290230"/>
              <a:ext cx="1872208" cy="417424"/>
            </a:xfrm>
            <a:prstGeom prst="rect">
              <a:avLst/>
            </a:prstGeom>
          </p:spPr>
        </p:pic>
        <p:pic>
          <p:nvPicPr>
            <p:cNvPr id="8" name="Изображение 7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104" y="1290230"/>
              <a:ext cx="1872208" cy="417424"/>
            </a:xfrm>
            <a:prstGeom prst="rect">
              <a:avLst/>
            </a:prstGeom>
          </p:spPr>
        </p:pic>
        <p:pic>
          <p:nvPicPr>
            <p:cNvPr id="9" name="Изображение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760" y="2010310"/>
              <a:ext cx="1872208" cy="417424"/>
            </a:xfrm>
            <a:prstGeom prst="rect">
              <a:avLst/>
            </a:prstGeom>
          </p:spPr>
        </p:pic>
        <p:pic>
          <p:nvPicPr>
            <p:cNvPr id="10" name="Изображение 9">
              <a:hlinkClick r:id="rId10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88024" y="2010310"/>
              <a:ext cx="1872208" cy="417424"/>
            </a:xfrm>
            <a:prstGeom prst="rect">
              <a:avLst/>
            </a:prstGeom>
          </p:spPr>
        </p:pic>
      </p:grpSp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0726" y="3723877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6799" y="3723877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8946" y="3723877"/>
            <a:ext cx="504056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C67DF1-FE28-6C4C-96D1-2AD40D5AEC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72" y="3723877"/>
            <a:ext cx="504057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5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1" y="1138998"/>
            <a:ext cx="2075691" cy="1373515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3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60" y="1138249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5" y="702286"/>
            <a:ext cx="2676111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1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7" y="2778987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1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60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7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4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6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23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Z:\коллаж\1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51174"/>
          <a:stretch>
            <a:fillRect/>
          </a:stretch>
        </p:blipFill>
        <p:spPr bwMode="auto">
          <a:xfrm>
            <a:off x="6300614" y="1851025"/>
            <a:ext cx="16557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2654245" y="1851670"/>
            <a:ext cx="3478513" cy="2304256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937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1485900" y="-13097"/>
            <a:ext cx="61722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2555776" y="202406"/>
            <a:ext cx="5597624" cy="121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altLang="ru-RU" sz="2400" b="1" spc="15" smtClean="0">
                <a:solidFill>
                  <a:schemeClr val="accent1">
                    <a:lumMod val="75000"/>
                  </a:schemeClr>
                </a:solidFill>
              </a:rPr>
              <a:t>ОСНОВНЫЕ ПРОБЛЕМЫ ПРИ ОБУЧЕНИИ</a:t>
            </a:r>
            <a:r>
              <a:rPr lang="en-US" altLang="ru-RU" sz="2400" b="1" spc="15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ru-RU" sz="2400" b="1" spc="15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altLang="ru-RU" sz="2400" b="1" spc="15" smtClean="0">
                <a:solidFill>
                  <a:schemeClr val="accent1">
                    <a:lumMod val="75000"/>
                  </a:schemeClr>
                </a:solidFill>
              </a:rPr>
              <a:t> МЛАДШИХ ШКОЛЬНИКОВ</a:t>
            </a:r>
            <a:endParaRPr lang="ru-RU" altLang="ru-RU" sz="2400" b="1" spc="1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одержимое 12"/>
          <p:cNvSpPr txBox="1">
            <a:spLocks/>
          </p:cNvSpPr>
          <p:nvPr/>
        </p:nvSpPr>
        <p:spPr bwMode="auto">
          <a:xfrm>
            <a:off x="1591866" y="1285875"/>
            <a:ext cx="656153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smtClean="0">
                <a:solidFill>
                  <a:srgbClr val="0D0D0D"/>
                </a:solidFill>
              </a:rPr>
              <a:t>Неумение читать на английском  и  зачастую на родном языке.</a:t>
            </a:r>
            <a:endParaRPr lang="en-US" altLang="ru-RU" sz="2100" smtClean="0">
              <a:solidFill>
                <a:srgbClr val="0D0D0D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smtClean="0">
                <a:solidFill>
                  <a:srgbClr val="0D0D0D"/>
                </a:solidFill>
              </a:rPr>
              <a:t>Несформированный понятийный аппарат на родном языке.</a:t>
            </a:r>
            <a:endParaRPr lang="en-US" altLang="ru-RU" sz="2100" smtClean="0">
              <a:solidFill>
                <a:srgbClr val="0D0D0D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smtClean="0">
                <a:solidFill>
                  <a:srgbClr val="0D0D0D"/>
                </a:solidFill>
              </a:rPr>
              <a:t>Несформированность абстрактного мышления.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smtClean="0">
                <a:solidFill>
                  <a:srgbClr val="0D0D0D"/>
                </a:solidFill>
              </a:rPr>
              <a:t>Несформированность основных УУД.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smtClean="0">
                <a:solidFill>
                  <a:srgbClr val="0D0D0D"/>
                </a:solidFill>
              </a:rPr>
              <a:t>Отсутствие мотивации выполнять</a:t>
            </a:r>
            <a:r>
              <a:rPr lang="en-US" altLang="ru-RU" sz="2100" smtClean="0">
                <a:solidFill>
                  <a:srgbClr val="0D0D0D"/>
                </a:solidFill>
              </a:rPr>
              <a:t> </a:t>
            </a:r>
            <a:r>
              <a:rPr lang="ru-RU" altLang="ru-RU" sz="2100" smtClean="0">
                <a:solidFill>
                  <a:srgbClr val="0D0D0D"/>
                </a:solidFill>
              </a:rPr>
              <a:t>тренировочные    упражнения.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smtClean="0">
                <a:solidFill>
                  <a:srgbClr val="0D0D0D"/>
                </a:solidFill>
              </a:rPr>
              <a:t>Проблемы с</a:t>
            </a:r>
            <a:r>
              <a:rPr lang="en-US" altLang="ru-RU" sz="2100" smtClean="0">
                <a:solidFill>
                  <a:srgbClr val="0D0D0D"/>
                </a:solidFill>
              </a:rPr>
              <a:t> </a:t>
            </a:r>
            <a:r>
              <a:rPr lang="ru-RU" altLang="ru-RU" sz="2100" smtClean="0">
                <a:solidFill>
                  <a:srgbClr val="0D0D0D"/>
                </a:solidFill>
              </a:rPr>
              <a:t>длительной концентрацией внимания.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smtClean="0">
                <a:solidFill>
                  <a:srgbClr val="0D0D0D"/>
                </a:solidFill>
              </a:rPr>
              <a:t>Отсутствие устойчивого результата.</a:t>
            </a:r>
          </a:p>
          <a:p>
            <a:pPr>
              <a:buFont typeface="Wingdings" pitchFamily="2" charset="2"/>
              <a:buChar char="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33880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221D4C7-4E14-5D58-4B8F-23ECE97384C6}"/>
              </a:ext>
            </a:extLst>
          </p:cNvPr>
          <p:cNvSpPr/>
          <p:nvPr/>
        </p:nvSpPr>
        <p:spPr>
          <a:xfrm>
            <a:off x="323528" y="843557"/>
            <a:ext cx="842493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Лексическая сторона речи </a:t>
            </a:r>
          </a:p>
          <a:p>
            <a:r>
              <a:rPr lang="ru-RU" sz="1050" dirty="0"/>
              <a:t>Распознавание и употребление в устной и письменной речи не менее 200 лексических единиц (слов, словосочетаний, речевых клише), обслуживающих ситуации общения в рамках тематического содержания речи для 2 класса. Распознавание в устной и письменной речи интернациональных слов (</a:t>
            </a:r>
            <a:r>
              <a:rPr lang="en-US" sz="1050" dirty="0"/>
              <a:t>doctor, film) </a:t>
            </a:r>
            <a:r>
              <a:rPr lang="ru-RU" sz="1050" dirty="0"/>
              <a:t>с помощью языковой догадки. </a:t>
            </a:r>
          </a:p>
          <a:p>
            <a:endParaRPr lang="ru-RU" sz="1050" dirty="0"/>
          </a:p>
          <a:p>
            <a:r>
              <a:rPr lang="ru-RU" sz="1050" dirty="0"/>
              <a:t>Грамматическая сторона речи </a:t>
            </a:r>
          </a:p>
          <a:p>
            <a:r>
              <a:rPr lang="ru-RU" sz="1050" dirty="0"/>
              <a:t>Распознавание в письменном и звучащем тексте и употребление в устной и письменной речи: изученных морфологических форм и синтаксических конструкций английского языка. Коммуникативные типы предложений: повествовательные (утвердительные, </a:t>
            </a:r>
            <a:r>
              <a:rPr lang="ru-RU" sz="1000" dirty="0"/>
              <a:t>отрицательные), вопросительные (общий, специальный вопрос), побудительные (в утвердительной форме). Нераспространённые и распространённые простые предложения. Предложения с начальным </a:t>
            </a:r>
            <a:r>
              <a:rPr lang="en-US" sz="1000" dirty="0"/>
              <a:t>It (It’s a red ball.). </a:t>
            </a:r>
            <a:r>
              <a:rPr lang="ru-RU" sz="1000" dirty="0"/>
              <a:t>Предложения с начальным </a:t>
            </a:r>
            <a:r>
              <a:rPr lang="en-US" sz="1000" dirty="0"/>
              <a:t>There + to be </a:t>
            </a:r>
            <a:r>
              <a:rPr lang="ru-RU" sz="1000" dirty="0"/>
              <a:t>в </a:t>
            </a:r>
            <a:r>
              <a:rPr lang="en-US" sz="1000" dirty="0"/>
              <a:t>Present Simple Tense (There is a cat in the room. Is there a cat in the room? — Yes, there is./No, there isn’t. There are four pens on the table. Are there four pens on the table? — Yes, there are./No, there aren’t. How many pens are there on the table? — There are four pens.). </a:t>
            </a:r>
            <a:r>
              <a:rPr lang="ru-RU" sz="1000" dirty="0"/>
              <a:t>Предложения с простым глагольным сказуемым (</a:t>
            </a:r>
            <a:r>
              <a:rPr lang="en-US" sz="1000" dirty="0"/>
              <a:t>They live in the country.), </a:t>
            </a:r>
            <a:r>
              <a:rPr lang="ru-RU" sz="1000" dirty="0"/>
              <a:t>составным именным сказуемым (</a:t>
            </a:r>
            <a:r>
              <a:rPr lang="en-US" sz="1000" dirty="0"/>
              <a:t>The box is small.) </a:t>
            </a:r>
            <a:r>
              <a:rPr lang="ru-RU" sz="1000" dirty="0"/>
              <a:t>и составным глагольным сказуемым (</a:t>
            </a:r>
            <a:r>
              <a:rPr lang="en-US" sz="1000" dirty="0"/>
              <a:t>I like to play with my cat. She can play the piano.). </a:t>
            </a:r>
            <a:r>
              <a:rPr lang="ru-RU" sz="1000" dirty="0"/>
              <a:t>Предложения с глаголом-связкой </a:t>
            </a:r>
            <a:r>
              <a:rPr lang="en-US" sz="1000" dirty="0"/>
              <a:t>to be </a:t>
            </a:r>
            <a:r>
              <a:rPr lang="ru-RU" sz="1000" dirty="0"/>
              <a:t>в </a:t>
            </a:r>
            <a:r>
              <a:rPr lang="en-US" sz="1000" dirty="0"/>
              <a:t>Present Simple Tense (My father is a doctor. Is it a red ball? — Yes, it is./No, it isn’t. ). </a:t>
            </a:r>
            <a:r>
              <a:rPr lang="ru-RU" sz="1000" dirty="0"/>
              <a:t>Предложения с краткими глагольными формами (</a:t>
            </a:r>
            <a:r>
              <a:rPr lang="en-US" sz="1000" dirty="0"/>
              <a:t>She can’t swim. I don’t like porridge.). </a:t>
            </a:r>
            <a:r>
              <a:rPr lang="ru-RU" sz="1000" dirty="0"/>
              <a:t>Побудительные предложения в утвердительной форме (</a:t>
            </a:r>
            <a:r>
              <a:rPr lang="en-US" sz="1000" dirty="0"/>
              <a:t>Come in, please.). </a:t>
            </a:r>
            <a:r>
              <a:rPr lang="ru-RU" sz="1000" dirty="0"/>
              <a:t>Глаголы в </a:t>
            </a:r>
            <a:r>
              <a:rPr lang="en-US" sz="1000" dirty="0"/>
              <a:t>Present Simple Tense </a:t>
            </a:r>
            <a:r>
              <a:rPr lang="ru-RU" sz="1000" dirty="0"/>
              <a:t>в повествовательных (утвердительных и отрицательных) и вопросительных (общий и специальный вопросы) предложениях. Глагольная конструкция </a:t>
            </a:r>
            <a:r>
              <a:rPr lang="en-US" sz="1000" dirty="0"/>
              <a:t>have got (I’ve got a cat. He’s/She’s got a cat. Have you got a cat? — Yes, I have./No, I haven’t. What have you got?). </a:t>
            </a:r>
            <a:r>
              <a:rPr lang="ru-RU" sz="1000" dirty="0"/>
              <a:t>Модальный глагол </a:t>
            </a:r>
            <a:r>
              <a:rPr lang="en-US" sz="1000" dirty="0"/>
              <a:t>can: </a:t>
            </a:r>
            <a:r>
              <a:rPr lang="ru-RU" sz="1000" dirty="0"/>
              <a:t>для выражения умения (</a:t>
            </a:r>
            <a:r>
              <a:rPr lang="en-US" sz="1000" dirty="0"/>
              <a:t>I can play tennis.) </a:t>
            </a:r>
            <a:r>
              <a:rPr lang="ru-RU" sz="1000" dirty="0"/>
              <a:t>и отсутствия умения (</a:t>
            </a:r>
            <a:r>
              <a:rPr lang="en-US" sz="1000" dirty="0"/>
              <a:t>I can’t play chess.); </a:t>
            </a:r>
            <a:r>
              <a:rPr lang="ru-RU" sz="1000" dirty="0"/>
              <a:t>для получения разрешения (</a:t>
            </a:r>
            <a:r>
              <a:rPr lang="en-US" sz="1000" dirty="0"/>
              <a:t>Can I go out?). </a:t>
            </a:r>
            <a:r>
              <a:rPr lang="ru-RU" sz="1000" dirty="0"/>
              <a:t>Определённый, неопределённый и нулевой артикли </a:t>
            </a:r>
            <a:r>
              <a:rPr lang="en-US" sz="1000" dirty="0"/>
              <a:t>c </a:t>
            </a:r>
            <a:r>
              <a:rPr lang="ru-RU" sz="1000" dirty="0"/>
              <a:t>именами существительными (наиболее распространённые случаи). Существительные во множественном числе, образованные по правилу и исключения (</a:t>
            </a:r>
            <a:r>
              <a:rPr lang="en-US" sz="1000" dirty="0"/>
              <a:t>a book — books; a man — men). </a:t>
            </a:r>
            <a:r>
              <a:rPr lang="ru-RU" sz="1000" dirty="0"/>
              <a:t>Личные местоимения (</a:t>
            </a:r>
            <a:r>
              <a:rPr lang="en-US" sz="1000" dirty="0"/>
              <a:t>I, you, he/she/it, we, they). </a:t>
            </a:r>
            <a:r>
              <a:rPr lang="ru-RU" sz="1000" dirty="0"/>
              <a:t>Притяжательные местоимения (</a:t>
            </a:r>
            <a:r>
              <a:rPr lang="en-US" sz="1000" dirty="0"/>
              <a:t>my, your, his/her/its, our, their). </a:t>
            </a:r>
            <a:r>
              <a:rPr lang="ru-RU" sz="1000" dirty="0"/>
              <a:t>Указательные местоимения (</a:t>
            </a:r>
            <a:r>
              <a:rPr lang="en-US" sz="1000" dirty="0"/>
              <a:t>this — these). </a:t>
            </a:r>
            <a:r>
              <a:rPr lang="ru-RU" sz="1000" dirty="0"/>
              <a:t>Количественные числительные (1–12). Вопросительные слова (</a:t>
            </a:r>
            <a:r>
              <a:rPr lang="en-US" sz="1000" dirty="0"/>
              <a:t>who, what, how, where, how many). </a:t>
            </a:r>
            <a:r>
              <a:rPr lang="ru-RU" sz="1000" dirty="0"/>
              <a:t>Предлоги места (</a:t>
            </a:r>
            <a:r>
              <a:rPr lang="en-US" sz="1000" dirty="0"/>
              <a:t>in, on, near, under). </a:t>
            </a:r>
            <a:r>
              <a:rPr lang="ru-RU" sz="1000" dirty="0"/>
              <a:t>Союзы </a:t>
            </a:r>
            <a:r>
              <a:rPr lang="en-US" sz="1000" dirty="0"/>
              <a:t>and </a:t>
            </a:r>
            <a:r>
              <a:rPr lang="ru-RU" sz="1000" dirty="0"/>
              <a:t>и </a:t>
            </a:r>
            <a:r>
              <a:rPr lang="en-US" sz="1000" dirty="0"/>
              <a:t>but (c </a:t>
            </a:r>
            <a:r>
              <a:rPr lang="ru-RU" sz="1000" dirty="0"/>
              <a:t>однородными членами).</a:t>
            </a:r>
            <a:endParaRPr lang="x-none" sz="10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B9E39D-7831-3A4F-DE48-8C28091CBD18}"/>
              </a:ext>
            </a:extLst>
          </p:cNvPr>
          <p:cNvSpPr txBox="1"/>
          <p:nvPr/>
        </p:nvSpPr>
        <p:spPr>
          <a:xfrm>
            <a:off x="2699792" y="41151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НОВЫЙ ФГОС 2022</a:t>
            </a:r>
          </a:p>
        </p:txBody>
      </p:sp>
    </p:spTree>
    <p:extLst>
      <p:ext uri="{BB962C8B-B14F-4D97-AF65-F5344CB8AC3E}">
        <p14:creationId xmlns:p14="http://schemas.microsoft.com/office/powerpoint/2010/main" val="188724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BF56C7D-22B0-8809-EDA1-C6030D9FCDC1}"/>
              </a:ext>
            </a:extLst>
          </p:cNvPr>
          <p:cNvSpPr/>
          <p:nvPr/>
        </p:nvSpPr>
        <p:spPr>
          <a:xfrm>
            <a:off x="971600" y="843558"/>
            <a:ext cx="58864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у</a:t>
            </a:r>
            <a:r>
              <a:rPr lang="x-none" sz="1400" b="1" dirty="0"/>
              <a:t>чащиеся умеют читать незнакомые слова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x-none" sz="1400" b="1" dirty="0"/>
              <a:t> </a:t>
            </a:r>
            <a:r>
              <a:rPr lang="ru-RU" sz="1400" b="1" dirty="0"/>
              <a:t>у</a:t>
            </a:r>
            <a:r>
              <a:rPr lang="x-none" sz="1400" b="1" dirty="0"/>
              <a:t>чащиеся читают без </a:t>
            </a:r>
            <a:r>
              <a:rPr lang="ru-RU" sz="1400" b="1" dirty="0"/>
              <a:t>ошибок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есть возможность отрабатывать навыки произношения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 учащиеся знают значение слов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есть возможность проводить словарные диктанты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появляется много абстрактной отвлеченной информации</a:t>
            </a:r>
            <a:r>
              <a:rPr lang="en-US" sz="1400" b="1" dirty="0"/>
              <a:t> </a:t>
            </a:r>
            <a:endParaRPr lang="ru-RU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необходимо учить правила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учащиеся забывают правила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учащиеся забывают слова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Остается мало времени на говорение (</a:t>
            </a:r>
            <a:r>
              <a:rPr lang="ru-RU" sz="1400" b="1" dirty="0" err="1"/>
              <a:t>некоммуникативно</a:t>
            </a:r>
            <a:r>
              <a:rPr lang="ru-RU" sz="1400" b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/>
              <a:t>Остается мало времени на отработку навыков аудирования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FC4477-FA7C-7764-1CB3-6BC605D4A82B}"/>
              </a:ext>
            </a:extLst>
          </p:cNvPr>
          <p:cNvSpPr txBox="1"/>
          <p:nvPr/>
        </p:nvSpPr>
        <p:spPr>
          <a:xfrm>
            <a:off x="2750497" y="656617"/>
            <a:ext cx="6338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  <a:latin typeface="Book Antiqua" panose="02040602050305030304" pitchFamily="18" charset="0"/>
              </a:rPr>
              <a:t>Сознательный Подход или Обучение Целым Словом?</a:t>
            </a:r>
          </a:p>
        </p:txBody>
      </p:sp>
    </p:spTree>
    <p:extLst>
      <p:ext uri="{BB962C8B-B14F-4D97-AF65-F5344CB8AC3E}">
        <p14:creationId xmlns:p14="http://schemas.microsoft.com/office/powerpoint/2010/main" val="112673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9DAE149-3018-9146-BA64-154C72B4721D}"/>
              </a:ext>
            </a:extLst>
          </p:cNvPr>
          <p:cNvSpPr txBox="1"/>
          <p:nvPr/>
        </p:nvSpPr>
        <p:spPr>
          <a:xfrm>
            <a:off x="2627784" y="771550"/>
            <a:ext cx="17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Осознанность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1ACBF611-B7E3-ED48-A32E-69F5E0405A02}"/>
              </a:ext>
            </a:extLst>
          </p:cNvPr>
          <p:cNvCxnSpPr>
            <a:cxnSpLocks/>
          </p:cNvCxnSpPr>
          <p:nvPr/>
        </p:nvCxnSpPr>
        <p:spPr>
          <a:xfrm>
            <a:off x="4211960" y="1272120"/>
            <a:ext cx="1008111" cy="939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07EF9761-4110-EF42-9A3A-117E4D6E8766}"/>
              </a:ext>
            </a:extLst>
          </p:cNvPr>
          <p:cNvCxnSpPr>
            <a:cxnSpLocks/>
          </p:cNvCxnSpPr>
          <p:nvPr/>
        </p:nvCxnSpPr>
        <p:spPr>
          <a:xfrm flipH="1">
            <a:off x="1763688" y="1299635"/>
            <a:ext cx="1080120" cy="1034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43228424-DEC0-1A44-85C8-21D8315C35C1}"/>
              </a:ext>
            </a:extLst>
          </p:cNvPr>
          <p:cNvCxnSpPr>
            <a:cxnSpLocks/>
          </p:cNvCxnSpPr>
          <p:nvPr/>
        </p:nvCxnSpPr>
        <p:spPr>
          <a:xfrm flipH="1">
            <a:off x="3563888" y="1272120"/>
            <a:ext cx="72008" cy="1061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8688B63-ADCB-9C4E-B5B4-2DB16A681278}"/>
              </a:ext>
            </a:extLst>
          </p:cNvPr>
          <p:cNvSpPr txBox="1"/>
          <p:nvPr/>
        </p:nvSpPr>
        <p:spPr>
          <a:xfrm>
            <a:off x="467545" y="2433099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Доступность объяснений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2F60030-F846-7D4F-A793-B80049BDA4EE}"/>
              </a:ext>
            </a:extLst>
          </p:cNvPr>
          <p:cNvSpPr txBox="1"/>
          <p:nvPr/>
        </p:nvSpPr>
        <p:spPr>
          <a:xfrm>
            <a:off x="2555777" y="2334022"/>
            <a:ext cx="1728193" cy="93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</a:t>
            </a:r>
            <a:r>
              <a:rPr lang="x-none" dirty="0"/>
              <a:t>пора на письменный текст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788B070-9F1C-8648-8B7B-E6CB7DF14358}"/>
              </a:ext>
            </a:extLst>
          </p:cNvPr>
          <p:cNvSpPr txBox="1"/>
          <p:nvPr/>
        </p:nvSpPr>
        <p:spPr>
          <a:xfrm>
            <a:off x="5136543" y="2488758"/>
            <a:ext cx="137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Мотивация</a:t>
            </a:r>
          </a:p>
        </p:txBody>
      </p:sp>
    </p:spTree>
    <p:extLst>
      <p:ext uri="{BB962C8B-B14F-4D97-AF65-F5344CB8AC3E}">
        <p14:creationId xmlns:p14="http://schemas.microsoft.com/office/powerpoint/2010/main" val="160991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_4-5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68314"/>
            <a:ext cx="6282645" cy="43203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3" name="Picture 4" descr="Z:\hr\1_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0" y="3939902"/>
            <a:ext cx="917972" cy="8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Z:\hr\1_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25912"/>
            <a:ext cx="770334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5" cstate="print"/>
          <a:srcRect l="51174"/>
          <a:stretch>
            <a:fillRect/>
          </a:stretch>
        </p:blipFill>
        <p:spPr bwMode="auto">
          <a:xfrm>
            <a:off x="534945" y="467940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55537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что посеешь" id="{25353B50-6AC3-3048-96FD-78F7EEA1893E}" vid="{B9288595-0ED8-7640-BD73-03CA687D5DE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9</TotalTime>
  <Words>653</Words>
  <Application>Microsoft Office PowerPoint</Application>
  <PresentationFormat>Экран (16:9)</PresentationFormat>
  <Paragraphs>48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Английский язык с второклассниками.  Что посеешь…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Английский язык с второклассниками.  Что посеешь…</dc:title>
  <dc:creator>Microsoft Office User</dc:creator>
  <cp:lastModifiedBy>Арсений Соловейчик</cp:lastModifiedBy>
  <cp:revision>4</cp:revision>
  <dcterms:created xsi:type="dcterms:W3CDTF">2022-09-11T19:01:41Z</dcterms:created>
  <dcterms:modified xsi:type="dcterms:W3CDTF">2022-09-12T09:45:37Z</dcterms:modified>
</cp:coreProperties>
</file>