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27" r:id="rId4"/>
    <p:sldId id="328" r:id="rId5"/>
    <p:sldId id="259" r:id="rId6"/>
    <p:sldId id="322" r:id="rId7"/>
    <p:sldId id="334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AAC28B-FC39-4F7B-906D-3948137809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8C7183-D704-417F-AAE9-C61287C24E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B0C41E-0D62-4D60-989E-CED279881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4B2F81-49BF-4A23-B3E6-576515A17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BC916A-B063-4B3D-A033-1E4C337AC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190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0F0430-F9B7-421F-B402-C1D1E35EF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9654AD-8DB6-44A3-AFB4-C6C5717DF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DFED6F-41B3-4587-90DA-E03A6251B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C6D99-CD5F-4A4B-9013-ACE610EA3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D0976C-6C28-499E-B2F8-8B09A48E5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653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C21EEF-B43E-446B-99F8-841E38056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239762-A7AC-42A4-B552-35B8375AE0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E62DAF-6C61-40CB-954C-FD91090C5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71F6C5-7A11-4781-962E-7F7997B8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5B3C4C-FAEF-41A1-AFD5-9FC106C8A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61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0BF31E-9FB4-4D49-A5C7-C36D20CE0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108D1A-08FD-4BFF-9B22-2E396D9859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8D92CA-A2E8-40DC-B40A-288A52BFB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187A06-AF76-4F55-8C9E-C7B17EA5E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90C219-D942-4032-976C-B5EE80C00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218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C5748-9255-4C23-B848-43604EF24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42CCE9-93F4-4613-8727-4A113FE46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4C45D-18CD-436A-8356-EE97F1499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E8372B-A418-41C4-B29F-D2DDDF69B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BC996F-1B21-469F-96E4-54A1F1128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023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C1444D-A5DA-4A47-A96A-0A428B3FA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3EE852-4EDB-467B-BCAB-22972775B1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C5AD36-7DE1-40D6-B7C2-67473299D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6ED92-E369-4A42-90E5-789625EE7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11D831-CE80-4454-A3F0-32D9E528E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88A63F-02B2-40A5-8753-EC046CA03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101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C2C2AB-E9F5-4A96-9F27-218A85A2C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1879A53-68E4-49F6-A2D3-484C0D759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DA08AC-78F1-4DCE-BDD4-8C53EEA306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43B1D2-16BE-49EC-8ECD-19C2E79B33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EB982EB-54E4-433D-BBAE-DD54F3A36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C7633D2-CEFE-4EF0-9207-46FFC1B87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465EC25-BE34-4811-A1C9-9BC82321E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1F3AB5C-18C5-420E-AC45-62ADDCBEF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337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1F87C7-93DC-403C-87DC-105446832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C07951-2A58-4D60-8DE0-04B502741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D81357-8DC4-4560-A860-0C9435453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78D813-1479-4A7B-8324-BA82D8B1A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0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E91E489-DE43-4528-9DAB-1E51E830E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268D77E-41AF-4912-BCD0-EAAA4A7B9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46351A-7B1F-4719-A23F-D5CF512F8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800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4DA986-3BCE-46CC-99E6-084380FDC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36FF81-CCD9-4C90-B825-455076991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7F5D6D6-5233-4673-B05E-8C6CF0686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F1B19F-9776-4FA5-B175-5312539E0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342B93F-35BE-4143-AA2B-DB6BB6976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A778A2-1829-4A15-94A8-44A73D9B2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9696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E2789-73AB-4164-A5AB-DB34128D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E7CEC9-9D6F-4262-9AD5-02A6080C08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88A92B-4D07-4B55-825E-D6820AE7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7013F2-8FFD-426F-A34B-36102151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C76D82-4F63-4AE4-B050-A8A2F85BD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400338E-F41F-483F-A094-5321D0BB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50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8F1D4E-5AE8-4ADA-A419-5DC0A9F43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A9179F1-DEA0-4F7B-A8A4-6BA372BF4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9072FC-2699-4D25-A156-A87BDA39E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EBB3A-2078-4453-8E1C-5A881CA50F5C}" type="datetimeFigureOut">
              <a:rPr lang="ru-RU" smtClean="0"/>
              <a:t>08.04.2020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344A11-8CC5-4484-9289-09EEB65A25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02824B-A183-4A59-8B3C-F6FFD2196B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AE7AB-2DAA-4E00-9125-DE84659BEF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4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777aa77.ru/2017-arash-af10-hybrid.php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8C6B9F-CCE7-43A5-8E44-53A54BADD0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1855" y="1841454"/>
            <a:ext cx="9519821" cy="2387600"/>
          </a:xfrm>
        </p:spPr>
        <p:txBody>
          <a:bodyPr>
            <a:normAutofit fontScale="90000"/>
          </a:bodyPr>
          <a:lstStyle/>
          <a:p>
            <a:pPr algn="l"/>
            <a:br>
              <a:rPr lang="ru-RU" dirty="0"/>
            </a:br>
            <a:r>
              <a:rPr lang="ru-RU" sz="5300" b="1" cap="small" dirty="0"/>
              <a:t>Современные технологии организации продуктивной проектной деятельности школьников</a:t>
            </a: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2C3D34-71B7-4244-B6FC-1A1E0AB188F3}"/>
              </a:ext>
            </a:extLst>
          </p:cNvPr>
          <p:cNvSpPr/>
          <p:nvPr/>
        </p:nvSpPr>
        <p:spPr>
          <a:xfrm>
            <a:off x="7028155" y="5332340"/>
            <a:ext cx="4592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Карпушин Николай Яковлевич</a:t>
            </a:r>
          </a:p>
          <a:p>
            <a:r>
              <a:rPr lang="ru-RU" dirty="0"/>
              <a:t>Доктор педагогических наук</a:t>
            </a:r>
          </a:p>
          <a:p>
            <a:r>
              <a:rPr lang="ru-RU" dirty="0"/>
              <a:t>Заместитель Генерального директора ООО "Мобильное электронное образование"</a:t>
            </a:r>
          </a:p>
        </p:txBody>
      </p:sp>
    </p:spTree>
    <p:extLst>
      <p:ext uri="{BB962C8B-B14F-4D97-AF65-F5344CB8AC3E}">
        <p14:creationId xmlns:p14="http://schemas.microsoft.com/office/powerpoint/2010/main" val="114109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249DC52-AA32-497C-AD2B-28C056C77641}"/>
              </a:ext>
            </a:extLst>
          </p:cNvPr>
          <p:cNvSpPr/>
          <p:nvPr/>
        </p:nvSpPr>
        <p:spPr>
          <a:xfrm>
            <a:off x="0" y="0"/>
            <a:ext cx="910336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24EA3-35E0-4690-8CA2-77275C6CD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09880"/>
            <a:ext cx="9073804" cy="6238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D57647-9392-4D68-985C-871EE30218C2}"/>
              </a:ext>
            </a:extLst>
          </p:cNvPr>
          <p:cNvSpPr txBox="1"/>
          <p:nvPr/>
        </p:nvSpPr>
        <p:spPr>
          <a:xfrm flipH="1">
            <a:off x="9281159" y="368776"/>
            <a:ext cx="131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ПРОЕКТ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D9639-1BFA-44F7-BC7B-32C76D78A64E}"/>
              </a:ext>
            </a:extLst>
          </p:cNvPr>
          <p:cNvSpPr txBox="1"/>
          <p:nvPr/>
        </p:nvSpPr>
        <p:spPr>
          <a:xfrm>
            <a:off x="9281159" y="1087120"/>
            <a:ext cx="1899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метапредметный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046001-7BB5-432F-92CA-8FF365DEA4DE}"/>
              </a:ext>
            </a:extLst>
          </p:cNvPr>
          <p:cNvSpPr txBox="1"/>
          <p:nvPr/>
        </p:nvSpPr>
        <p:spPr>
          <a:xfrm>
            <a:off x="9281159" y="2078098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межтерриториальный 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43718B2-4D8F-4FB0-A67C-264AEF728EBE}"/>
              </a:ext>
            </a:extLst>
          </p:cNvPr>
          <p:cNvSpPr/>
          <p:nvPr/>
        </p:nvSpPr>
        <p:spPr>
          <a:xfrm>
            <a:off x="9245299" y="3968232"/>
            <a:ext cx="2917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 тьторами и наставниками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961A53-10CD-4533-A1AA-9C8BF84F4320}"/>
              </a:ext>
            </a:extLst>
          </p:cNvPr>
          <p:cNvSpPr/>
          <p:nvPr/>
        </p:nvSpPr>
        <p:spPr>
          <a:xfrm>
            <a:off x="9245299" y="3069076"/>
            <a:ext cx="233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удаленном доступе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5F1AE1-8A36-47A3-B68D-94947C0F85B8}"/>
              </a:ext>
            </a:extLst>
          </p:cNvPr>
          <p:cNvSpPr txBox="1"/>
          <p:nvPr/>
        </p:nvSpPr>
        <p:spPr>
          <a:xfrm>
            <a:off x="9281159" y="4959210"/>
            <a:ext cx="2438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стажерской практикой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FF7286-80F9-4352-9B8C-696A021F78F5}"/>
              </a:ext>
            </a:extLst>
          </p:cNvPr>
          <p:cNvSpPr txBox="1"/>
          <p:nvPr/>
        </p:nvSpPr>
        <p:spPr>
          <a:xfrm>
            <a:off x="9281159" y="5950188"/>
            <a:ext cx="2207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готовым продуктом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9DA002C-B399-49E4-A465-68EB4E86C206}"/>
              </a:ext>
            </a:extLst>
          </p:cNvPr>
          <p:cNvSpPr/>
          <p:nvPr/>
        </p:nvSpPr>
        <p:spPr>
          <a:xfrm>
            <a:off x="4036775" y="4163627"/>
            <a:ext cx="1029810" cy="38174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6B49131F-2DB6-489D-BEC6-11841DBFA8C7}"/>
              </a:ext>
            </a:extLst>
          </p:cNvPr>
          <p:cNvSpPr/>
          <p:nvPr/>
        </p:nvSpPr>
        <p:spPr>
          <a:xfrm rot="10800000">
            <a:off x="4145872" y="3175358"/>
            <a:ext cx="594804" cy="507284"/>
          </a:xfrm>
          <a:prstGeom prst="triangl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524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064962-025E-402C-A0E7-30E6F64C2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6696" y="1107580"/>
            <a:ext cx="6502796" cy="45004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8F3576-D46D-42CA-9B3D-0D0D7121DBC8}"/>
              </a:ext>
            </a:extLst>
          </p:cNvPr>
          <p:cNvSpPr txBox="1"/>
          <p:nvPr/>
        </p:nvSpPr>
        <p:spPr>
          <a:xfrm>
            <a:off x="9392575" y="4429958"/>
            <a:ext cx="13789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Среда обучения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C78AAE-B7D1-4E06-A102-4B7867AED9AD}"/>
              </a:ext>
            </a:extLst>
          </p:cNvPr>
          <p:cNvSpPr txBox="1"/>
          <p:nvPr/>
        </p:nvSpPr>
        <p:spPr>
          <a:xfrm>
            <a:off x="9687018" y="4023065"/>
            <a:ext cx="2398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Профессиональное развитие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2C136-56E0-4C6F-A076-3C2F7D2F0B16}"/>
              </a:ext>
            </a:extLst>
          </p:cNvPr>
          <p:cNvSpPr txBox="1"/>
          <p:nvPr/>
        </p:nvSpPr>
        <p:spPr>
          <a:xfrm>
            <a:off x="9702602" y="3649135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Учебные планы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31D447-54D2-4860-944C-94CF60931C97}"/>
              </a:ext>
            </a:extLst>
          </p:cNvPr>
          <p:cNvSpPr txBox="1"/>
          <p:nvPr/>
        </p:nvSpPr>
        <p:spPr>
          <a:xfrm>
            <a:off x="9400305" y="3248159"/>
            <a:ext cx="2640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Стандарты и контроль качества 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F65FA20-AFF0-4312-89CC-4C4D853ECF62}"/>
              </a:ext>
            </a:extLst>
          </p:cNvPr>
          <p:cNvCxnSpPr>
            <a:cxnSpLocks/>
            <a:stCxn id="3" idx="1"/>
            <a:endCxn id="24" idx="6"/>
          </p:cNvCxnSpPr>
          <p:nvPr/>
        </p:nvCxnSpPr>
        <p:spPr>
          <a:xfrm flipH="1">
            <a:off x="7554435" y="4568458"/>
            <a:ext cx="1838140" cy="40738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45AEFAE-5545-4A45-B1C6-5A0AF070B378}"/>
              </a:ext>
            </a:extLst>
          </p:cNvPr>
          <p:cNvCxnSpPr>
            <a:cxnSpLocks/>
            <a:stCxn id="4" idx="1"/>
            <a:endCxn id="21" idx="6"/>
          </p:cNvCxnSpPr>
          <p:nvPr/>
        </p:nvCxnSpPr>
        <p:spPr>
          <a:xfrm flipH="1">
            <a:off x="7207725" y="4161565"/>
            <a:ext cx="2479293" cy="48172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B3098618-C703-4A3F-A1CC-D8900D171062}"/>
              </a:ext>
            </a:extLst>
          </p:cNvPr>
          <p:cNvCxnSpPr>
            <a:cxnSpLocks/>
            <a:stCxn id="5" idx="1"/>
            <a:endCxn id="19" idx="6"/>
          </p:cNvCxnSpPr>
          <p:nvPr/>
        </p:nvCxnSpPr>
        <p:spPr>
          <a:xfrm flipH="1">
            <a:off x="6899115" y="3787635"/>
            <a:ext cx="2803487" cy="54150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2A923297-5B34-4FC7-85DA-82D61BAF6358}"/>
              </a:ext>
            </a:extLst>
          </p:cNvPr>
          <p:cNvCxnSpPr>
            <a:cxnSpLocks/>
            <a:stCxn id="6" idx="1"/>
            <a:endCxn id="16" idx="6"/>
          </p:cNvCxnSpPr>
          <p:nvPr/>
        </p:nvCxnSpPr>
        <p:spPr>
          <a:xfrm flipH="1">
            <a:off x="6516210" y="3386659"/>
            <a:ext cx="2884095" cy="52823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Овал 15">
            <a:extLst>
              <a:ext uri="{FF2B5EF4-FFF2-40B4-BE49-F238E27FC236}">
                <a16:creationId xmlns:a16="http://schemas.microsoft.com/office/drawing/2014/main" id="{F3401666-2DB2-42EE-A47B-7FE338C052A1}"/>
              </a:ext>
            </a:extLst>
          </p:cNvPr>
          <p:cNvSpPr/>
          <p:nvPr/>
        </p:nvSpPr>
        <p:spPr>
          <a:xfrm>
            <a:off x="6469380" y="3892037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D22BA2C-3A28-4AE6-8299-0F10A5A8D4DB}"/>
              </a:ext>
            </a:extLst>
          </p:cNvPr>
          <p:cNvSpPr/>
          <p:nvPr/>
        </p:nvSpPr>
        <p:spPr>
          <a:xfrm>
            <a:off x="6848475" y="4303456"/>
            <a:ext cx="50640" cy="513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1B10FFD-9AC4-4C76-AC7C-86C7E57ED822}"/>
              </a:ext>
            </a:extLst>
          </p:cNvPr>
          <p:cNvSpPr/>
          <p:nvPr/>
        </p:nvSpPr>
        <p:spPr>
          <a:xfrm>
            <a:off x="7157085" y="4617604"/>
            <a:ext cx="50640" cy="513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8523BFF-1684-4B6C-B091-B328C365AA2E}"/>
              </a:ext>
            </a:extLst>
          </p:cNvPr>
          <p:cNvSpPr/>
          <p:nvPr/>
        </p:nvSpPr>
        <p:spPr>
          <a:xfrm>
            <a:off x="7503795" y="4950160"/>
            <a:ext cx="50640" cy="5137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D19EB733-68DB-4586-991E-59AACCD5579F}"/>
              </a:ext>
            </a:extLst>
          </p:cNvPr>
          <p:cNvSpPr/>
          <p:nvPr/>
        </p:nvSpPr>
        <p:spPr>
          <a:xfrm>
            <a:off x="5147137" y="321963"/>
            <a:ext cx="1557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 обучения и новаторства</a:t>
            </a:r>
            <a:endParaRPr lang="ru-RU" sz="12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59916E64-B9A4-4FC6-81FC-E9431A96DE6A}"/>
              </a:ext>
            </a:extLst>
          </p:cNvPr>
          <p:cNvSpPr/>
          <p:nvPr/>
        </p:nvSpPr>
        <p:spPr>
          <a:xfrm>
            <a:off x="9270944" y="1928280"/>
            <a:ext cx="2969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7030A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навыки в области информации, средств связи и технологий</a:t>
            </a:r>
            <a:endParaRPr lang="ru-RU" sz="12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24B96FB-E7F0-44DF-9C2E-FBBE17D2970A}"/>
              </a:ext>
            </a:extLst>
          </p:cNvPr>
          <p:cNvSpPr/>
          <p:nvPr/>
        </p:nvSpPr>
        <p:spPr>
          <a:xfrm>
            <a:off x="7429647" y="2570743"/>
            <a:ext cx="46830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59CC9419-E576-4FB8-ADAB-7F496DD2B9D6}"/>
              </a:ext>
            </a:extLst>
          </p:cNvPr>
          <p:cNvCxnSpPr>
            <a:cxnSpLocks/>
            <a:stCxn id="34" idx="1"/>
            <a:endCxn id="35" idx="6"/>
          </p:cNvCxnSpPr>
          <p:nvPr/>
        </p:nvCxnSpPr>
        <p:spPr>
          <a:xfrm flipH="1">
            <a:off x="7476477" y="2159113"/>
            <a:ext cx="1794467" cy="43449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5BC8F9A8-F9A8-40A8-9EDD-112F1CC080DA}"/>
              </a:ext>
            </a:extLst>
          </p:cNvPr>
          <p:cNvCxnSpPr>
            <a:cxnSpLocks/>
            <a:stCxn id="32" idx="2"/>
            <a:endCxn id="50" idx="0"/>
          </p:cNvCxnSpPr>
          <p:nvPr/>
        </p:nvCxnSpPr>
        <p:spPr>
          <a:xfrm>
            <a:off x="5926082" y="783628"/>
            <a:ext cx="0" cy="9718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Овал 49">
            <a:extLst>
              <a:ext uri="{FF2B5EF4-FFF2-40B4-BE49-F238E27FC236}">
                <a16:creationId xmlns:a16="http://schemas.microsoft.com/office/drawing/2014/main" id="{5E784AEE-4319-4FDD-ADC2-B9F2B5D9303F}"/>
              </a:ext>
            </a:extLst>
          </p:cNvPr>
          <p:cNvSpPr/>
          <p:nvPr/>
        </p:nvSpPr>
        <p:spPr>
          <a:xfrm>
            <a:off x="5902667" y="1755483"/>
            <a:ext cx="46830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DB68A612-3B34-4BE8-9F4C-50C0FC5EF489}"/>
              </a:ext>
            </a:extLst>
          </p:cNvPr>
          <p:cNvSpPr/>
          <p:nvPr/>
        </p:nvSpPr>
        <p:spPr>
          <a:xfrm>
            <a:off x="4290207" y="2662183"/>
            <a:ext cx="46830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DE70D27B-7040-4B9E-92BB-0268D40D30ED}"/>
              </a:ext>
            </a:extLst>
          </p:cNvPr>
          <p:cNvSpPr/>
          <p:nvPr/>
        </p:nvSpPr>
        <p:spPr>
          <a:xfrm>
            <a:off x="498172" y="1855015"/>
            <a:ext cx="1790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C00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профессиональные и жизненные навыки</a:t>
            </a:r>
            <a:endParaRPr lang="ru-RU" sz="1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E1B96D37-7F55-4A72-84DC-739E0EC3F963}"/>
              </a:ext>
            </a:extLst>
          </p:cNvPr>
          <p:cNvCxnSpPr>
            <a:cxnSpLocks/>
            <a:stCxn id="59" idx="3"/>
            <a:endCxn id="58" idx="1"/>
          </p:cNvCxnSpPr>
          <p:nvPr/>
        </p:nvCxnSpPr>
        <p:spPr>
          <a:xfrm>
            <a:off x="2288885" y="2085848"/>
            <a:ext cx="2008180" cy="5830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46E91313-BFA5-4248-A69B-4B04534563BC}"/>
              </a:ext>
            </a:extLst>
          </p:cNvPr>
          <p:cNvSpPr/>
          <p:nvPr/>
        </p:nvSpPr>
        <p:spPr>
          <a:xfrm>
            <a:off x="323246" y="3515233"/>
            <a:ext cx="2006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B05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инвариант и вариативные предметы учебного плана</a:t>
            </a:r>
            <a:endParaRPr lang="ru-RU" sz="1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65" name="Овал 64">
            <a:extLst>
              <a:ext uri="{FF2B5EF4-FFF2-40B4-BE49-F238E27FC236}">
                <a16:creationId xmlns:a16="http://schemas.microsoft.com/office/drawing/2014/main" id="{2C4A0D46-E126-49A9-BD96-5640706AA9C4}"/>
              </a:ext>
            </a:extLst>
          </p:cNvPr>
          <p:cNvSpPr/>
          <p:nvPr/>
        </p:nvSpPr>
        <p:spPr>
          <a:xfrm>
            <a:off x="5311922" y="3074102"/>
            <a:ext cx="46830" cy="45719"/>
          </a:xfrm>
          <a:prstGeom prst="ellipse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7" name="Прямая соединительная линия 66">
            <a:extLst>
              <a:ext uri="{FF2B5EF4-FFF2-40B4-BE49-F238E27FC236}">
                <a16:creationId xmlns:a16="http://schemas.microsoft.com/office/drawing/2014/main" id="{8DAAFD50-0493-42EB-AD82-98D0AB444663}"/>
              </a:ext>
            </a:extLst>
          </p:cNvPr>
          <p:cNvCxnSpPr>
            <a:cxnSpLocks/>
            <a:stCxn id="63" idx="3"/>
            <a:endCxn id="65" idx="2"/>
          </p:cNvCxnSpPr>
          <p:nvPr/>
        </p:nvCxnSpPr>
        <p:spPr>
          <a:xfrm flipV="1">
            <a:off x="2330056" y="3096962"/>
            <a:ext cx="2981866" cy="74143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100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5DFC83-C40D-4551-868C-576C45D01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70" y="1265909"/>
            <a:ext cx="6351124" cy="4304651"/>
          </a:xfrm>
          <a:prstGeom prst="rect">
            <a:avLst/>
          </a:prstGeom>
          <a:ln>
            <a:solidFill>
              <a:schemeClr val="tx1"/>
            </a:solidFill>
            <a:headEnd type="none" w="med" len="med"/>
            <a:tailEnd type="none" w="med" len="med"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3373BC-BABB-48F3-8159-84EC95BC2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759" y="1329367"/>
            <a:ext cx="5669280" cy="425195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86935-18CE-4038-B30C-17AD2F1078AC}"/>
              </a:ext>
            </a:extLst>
          </p:cNvPr>
          <p:cNvSpPr txBox="1"/>
          <p:nvPr/>
        </p:nvSpPr>
        <p:spPr>
          <a:xfrm>
            <a:off x="242141" y="50671"/>
            <a:ext cx="130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места для студентов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20244-81DE-4191-899C-87FE62A77232}"/>
              </a:ext>
            </a:extLst>
          </p:cNvPr>
          <p:cNvSpPr txBox="1"/>
          <p:nvPr/>
        </p:nvSpPr>
        <p:spPr>
          <a:xfrm>
            <a:off x="2410816" y="397169"/>
            <a:ext cx="1066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учебные технологии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891AD8-49B9-4514-B334-31935A28F4A9}"/>
              </a:ext>
            </a:extLst>
          </p:cNvPr>
          <p:cNvSpPr txBox="1"/>
          <p:nvPr/>
        </p:nvSpPr>
        <p:spPr>
          <a:xfrm>
            <a:off x="1574251" y="50671"/>
            <a:ext cx="14574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проблемное обучение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E19A9B-4FF1-4CFF-A271-1FCE9F121B96}"/>
              </a:ext>
            </a:extLst>
          </p:cNvPr>
          <p:cNvSpPr txBox="1"/>
          <p:nvPr/>
        </p:nvSpPr>
        <p:spPr>
          <a:xfrm>
            <a:off x="1151461" y="572233"/>
            <a:ext cx="11932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место для учителя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3AA9F02D-211F-4D32-9D64-DA17BD54FC51}"/>
              </a:ext>
            </a:extLst>
          </p:cNvPr>
          <p:cNvSpPr/>
          <p:nvPr/>
        </p:nvSpPr>
        <p:spPr>
          <a:xfrm>
            <a:off x="1919690" y="2271462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8A48DD16-5084-474C-93BD-8C6E660DDCE2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1748081" y="1033898"/>
            <a:ext cx="195024" cy="123756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F4A3D137-20D2-4E6B-9821-93B01FA29126}"/>
              </a:ext>
            </a:extLst>
          </p:cNvPr>
          <p:cNvSpPr/>
          <p:nvPr/>
        </p:nvSpPr>
        <p:spPr>
          <a:xfrm>
            <a:off x="517610" y="2356806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35A3403D-606B-432D-88CC-9CDC6871FF1D}"/>
              </a:ext>
            </a:extLst>
          </p:cNvPr>
          <p:cNvCxnSpPr>
            <a:cxnSpLocks/>
            <a:stCxn id="4" idx="1"/>
            <a:endCxn id="13" idx="0"/>
          </p:cNvCxnSpPr>
          <p:nvPr/>
        </p:nvCxnSpPr>
        <p:spPr>
          <a:xfrm>
            <a:off x="242141" y="281504"/>
            <a:ext cx="298884" cy="20753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B0622FE5-5B5F-4D15-BD6B-0F20F2F0B5A0}"/>
              </a:ext>
            </a:extLst>
          </p:cNvPr>
          <p:cNvCxnSpPr>
            <a:cxnSpLocks/>
            <a:stCxn id="7" idx="2"/>
            <a:endCxn id="29" idx="7"/>
          </p:cNvCxnSpPr>
          <p:nvPr/>
        </p:nvCxnSpPr>
        <p:spPr>
          <a:xfrm>
            <a:off x="2302952" y="512336"/>
            <a:ext cx="605400" cy="140387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>
            <a:extLst>
              <a:ext uri="{FF2B5EF4-FFF2-40B4-BE49-F238E27FC236}">
                <a16:creationId xmlns:a16="http://schemas.microsoft.com/office/drawing/2014/main" id="{20640A48-2CA7-4387-9882-4A162E3C18C5}"/>
              </a:ext>
            </a:extLst>
          </p:cNvPr>
          <p:cNvSpPr/>
          <p:nvPr/>
        </p:nvSpPr>
        <p:spPr>
          <a:xfrm>
            <a:off x="2868380" y="1909512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DB65FA3-FAB0-4CD6-A8E2-604D9DDC0D97}"/>
              </a:ext>
            </a:extLst>
          </p:cNvPr>
          <p:cNvSpPr/>
          <p:nvPr/>
        </p:nvSpPr>
        <p:spPr>
          <a:xfrm>
            <a:off x="2861522" y="163246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22C29AC2-BFD7-49C9-9006-43E11A1576B5}"/>
              </a:ext>
            </a:extLst>
          </p:cNvPr>
          <p:cNvCxnSpPr>
            <a:cxnSpLocks/>
            <a:stCxn id="6" idx="2"/>
            <a:endCxn id="33" idx="7"/>
          </p:cNvCxnSpPr>
          <p:nvPr/>
        </p:nvCxnSpPr>
        <p:spPr>
          <a:xfrm flipH="1">
            <a:off x="2901494" y="858834"/>
            <a:ext cx="42443" cy="7803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EC7000B7-3F05-4457-B911-4CFD97D7EA38}"/>
              </a:ext>
            </a:extLst>
          </p:cNvPr>
          <p:cNvSpPr txBox="1"/>
          <p:nvPr/>
        </p:nvSpPr>
        <p:spPr>
          <a:xfrm>
            <a:off x="4891001" y="198128"/>
            <a:ext cx="10554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оценивание</a:t>
            </a:r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51318D63-20EB-4135-8490-78D6B0E1641A}"/>
              </a:ext>
            </a:extLst>
          </p:cNvPr>
          <p:cNvSpPr/>
          <p:nvPr/>
        </p:nvSpPr>
        <p:spPr>
          <a:xfrm>
            <a:off x="4424255" y="1639158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123D733F-562B-4F6C-86C4-6674DA834EE5}"/>
              </a:ext>
            </a:extLst>
          </p:cNvPr>
          <p:cNvSpPr/>
          <p:nvPr/>
        </p:nvSpPr>
        <p:spPr>
          <a:xfrm>
            <a:off x="4424255" y="2349186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BB5F742E-217F-4BC9-AEF3-81CB76A97DE9}"/>
              </a:ext>
            </a:extLst>
          </p:cNvPr>
          <p:cNvSpPr/>
          <p:nvPr/>
        </p:nvSpPr>
        <p:spPr>
          <a:xfrm>
            <a:off x="4425655" y="2489084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079A9B1E-DCE1-49B3-9866-43317D3E479A}"/>
              </a:ext>
            </a:extLst>
          </p:cNvPr>
          <p:cNvSpPr/>
          <p:nvPr/>
        </p:nvSpPr>
        <p:spPr>
          <a:xfrm>
            <a:off x="3683847" y="1516907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DD13AC25-EC8E-44C2-A9CA-6403A21E876E}"/>
              </a:ext>
            </a:extLst>
          </p:cNvPr>
          <p:cNvSpPr/>
          <p:nvPr/>
        </p:nvSpPr>
        <p:spPr>
          <a:xfrm>
            <a:off x="3105362" y="291262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E05EFE65-FD14-47BF-914C-3953D934C429}"/>
              </a:ext>
            </a:extLst>
          </p:cNvPr>
          <p:cNvSpPr/>
          <p:nvPr/>
        </p:nvSpPr>
        <p:spPr>
          <a:xfrm>
            <a:off x="845551" y="388036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id="{8D473544-4D2D-4492-85E1-10DE35E3751A}"/>
              </a:ext>
            </a:extLst>
          </p:cNvPr>
          <p:cNvSpPr/>
          <p:nvPr/>
        </p:nvSpPr>
        <p:spPr>
          <a:xfrm>
            <a:off x="1284182" y="372034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id="{5C061D02-76FE-4B42-9DD7-D31599E471A5}"/>
              </a:ext>
            </a:extLst>
          </p:cNvPr>
          <p:cNvSpPr/>
          <p:nvPr/>
        </p:nvSpPr>
        <p:spPr>
          <a:xfrm>
            <a:off x="1627082" y="412420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BC049159-11F5-427D-8BAA-FB7F410EF968}"/>
              </a:ext>
            </a:extLst>
          </p:cNvPr>
          <p:cNvSpPr/>
          <p:nvPr/>
        </p:nvSpPr>
        <p:spPr>
          <a:xfrm>
            <a:off x="4271222" y="4201104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CBE9A7FF-73A2-4A1B-924C-C4E5FAC6FC1C}"/>
              </a:ext>
            </a:extLst>
          </p:cNvPr>
          <p:cNvSpPr/>
          <p:nvPr/>
        </p:nvSpPr>
        <p:spPr>
          <a:xfrm>
            <a:off x="4713182" y="3797244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27883AC8-45B9-4925-BABD-C62F2AB18046}"/>
              </a:ext>
            </a:extLst>
          </p:cNvPr>
          <p:cNvSpPr/>
          <p:nvPr/>
        </p:nvSpPr>
        <p:spPr>
          <a:xfrm>
            <a:off x="5254202" y="410134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CA0BB74A-16A6-41EB-916B-2158B45675B2}"/>
              </a:ext>
            </a:extLst>
          </p:cNvPr>
          <p:cNvSpPr/>
          <p:nvPr/>
        </p:nvSpPr>
        <p:spPr>
          <a:xfrm>
            <a:off x="1131830" y="493192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39F64EA8-7439-4EE8-9395-CDF462E16375}"/>
              </a:ext>
            </a:extLst>
          </p:cNvPr>
          <p:cNvSpPr/>
          <p:nvPr/>
        </p:nvSpPr>
        <p:spPr>
          <a:xfrm>
            <a:off x="4817289" y="4886204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19C43F9A-0B4B-4B16-8D4A-64D593923446}"/>
              </a:ext>
            </a:extLst>
          </p:cNvPr>
          <p:cNvSpPr/>
          <p:nvPr/>
        </p:nvSpPr>
        <p:spPr>
          <a:xfrm>
            <a:off x="541025" y="5411983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ED79E5B6-9C0D-4C7C-AD9A-D644C5CFE874}"/>
              </a:ext>
            </a:extLst>
          </p:cNvPr>
          <p:cNvSpPr/>
          <p:nvPr/>
        </p:nvSpPr>
        <p:spPr>
          <a:xfrm>
            <a:off x="5456185" y="5362472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59" name="Прямая соединительная линия 58">
            <a:extLst>
              <a:ext uri="{FF2B5EF4-FFF2-40B4-BE49-F238E27FC236}">
                <a16:creationId xmlns:a16="http://schemas.microsoft.com/office/drawing/2014/main" id="{6594E156-640F-454B-9805-4B0B097A75A6}"/>
              </a:ext>
            </a:extLst>
          </p:cNvPr>
          <p:cNvCxnSpPr>
            <a:cxnSpLocks/>
            <a:stCxn id="42" idx="1"/>
            <a:endCxn id="43" idx="7"/>
          </p:cNvCxnSpPr>
          <p:nvPr/>
        </p:nvCxnSpPr>
        <p:spPr>
          <a:xfrm flipH="1">
            <a:off x="4464227" y="336628"/>
            <a:ext cx="426774" cy="130922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F22D0883-85D8-4279-B17F-740B8B13C14F}"/>
              </a:ext>
            </a:extLst>
          </p:cNvPr>
          <p:cNvSpPr txBox="1"/>
          <p:nvPr/>
        </p:nvSpPr>
        <p:spPr>
          <a:xfrm>
            <a:off x="4993636" y="513513"/>
            <a:ext cx="27301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управление проектной командой</a:t>
            </a:r>
          </a:p>
        </p:txBody>
      </p: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7D37011D-9BF8-47D9-9112-F4F9ACB0A9A6}"/>
              </a:ext>
            </a:extLst>
          </p:cNvPr>
          <p:cNvCxnSpPr>
            <a:cxnSpLocks/>
            <a:stCxn id="61" idx="1"/>
            <a:endCxn id="44" idx="7"/>
          </p:cNvCxnSpPr>
          <p:nvPr/>
        </p:nvCxnSpPr>
        <p:spPr>
          <a:xfrm flipH="1">
            <a:off x="4464227" y="652013"/>
            <a:ext cx="529409" cy="170386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E935BFAB-72DE-437F-B496-2F7FEDE041C0}"/>
              </a:ext>
            </a:extLst>
          </p:cNvPr>
          <p:cNvSpPr txBox="1"/>
          <p:nvPr/>
        </p:nvSpPr>
        <p:spPr>
          <a:xfrm>
            <a:off x="4973589" y="789918"/>
            <a:ext cx="2102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планирование времени</a:t>
            </a:r>
          </a:p>
        </p:txBody>
      </p:sp>
      <p:cxnSp>
        <p:nvCxnSpPr>
          <p:cNvPr id="71" name="Прямая соединительная линия 70">
            <a:extLst>
              <a:ext uri="{FF2B5EF4-FFF2-40B4-BE49-F238E27FC236}">
                <a16:creationId xmlns:a16="http://schemas.microsoft.com/office/drawing/2014/main" id="{08A8E9F2-F635-4BBD-8B2C-570FB64BD2D7}"/>
              </a:ext>
            </a:extLst>
          </p:cNvPr>
          <p:cNvCxnSpPr>
            <a:cxnSpLocks/>
            <a:stCxn id="69" idx="1"/>
            <a:endCxn id="45" idx="7"/>
          </p:cNvCxnSpPr>
          <p:nvPr/>
        </p:nvCxnSpPr>
        <p:spPr>
          <a:xfrm flipH="1">
            <a:off x="4465627" y="928418"/>
            <a:ext cx="507962" cy="156736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30EB186-1689-4D9C-AE09-93425DE0C6D6}"/>
              </a:ext>
            </a:extLst>
          </p:cNvPr>
          <p:cNvSpPr txBox="1"/>
          <p:nvPr/>
        </p:nvSpPr>
        <p:spPr>
          <a:xfrm>
            <a:off x="3592059" y="419170"/>
            <a:ext cx="725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умение задать вопрос</a:t>
            </a:r>
          </a:p>
        </p:txBody>
      </p: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id="{67567244-1149-49EF-BD45-4269486252F1}"/>
              </a:ext>
            </a:extLst>
          </p:cNvPr>
          <p:cNvCxnSpPr>
            <a:cxnSpLocks/>
            <a:stCxn id="78" idx="2"/>
            <a:endCxn id="46" idx="3"/>
          </p:cNvCxnSpPr>
          <p:nvPr/>
        </p:nvCxnSpPr>
        <p:spPr>
          <a:xfrm flipH="1">
            <a:off x="3690705" y="1065501"/>
            <a:ext cx="264351" cy="49043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145F09D1-B2EC-40D5-8328-23649F5B6349}"/>
              </a:ext>
            </a:extLst>
          </p:cNvPr>
          <p:cNvSpPr txBox="1"/>
          <p:nvPr/>
        </p:nvSpPr>
        <p:spPr>
          <a:xfrm>
            <a:off x="3471192" y="102606"/>
            <a:ext cx="1288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Comic Sans MS" panose="030F0702030302020204" pitchFamily="66" charset="0"/>
              </a:rPr>
              <a:t>со-управление</a:t>
            </a:r>
          </a:p>
        </p:txBody>
      </p:sp>
      <p:cxnSp>
        <p:nvCxnSpPr>
          <p:cNvPr id="93" name="Прямая соединительная линия 92">
            <a:extLst>
              <a:ext uri="{FF2B5EF4-FFF2-40B4-BE49-F238E27FC236}">
                <a16:creationId xmlns:a16="http://schemas.microsoft.com/office/drawing/2014/main" id="{5B55EC21-4A97-4C86-8AB4-039E2ABC6D46}"/>
              </a:ext>
            </a:extLst>
          </p:cNvPr>
          <p:cNvCxnSpPr>
            <a:cxnSpLocks/>
            <a:stCxn id="91" idx="1"/>
            <a:endCxn id="47" idx="0"/>
          </p:cNvCxnSpPr>
          <p:nvPr/>
        </p:nvCxnSpPr>
        <p:spPr>
          <a:xfrm flipH="1">
            <a:off x="3128777" y="241106"/>
            <a:ext cx="342415" cy="267151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FED3789E-BD4F-4AD6-A721-2AF1205A409B}"/>
              </a:ext>
            </a:extLst>
          </p:cNvPr>
          <p:cNvSpPr txBox="1"/>
          <p:nvPr/>
        </p:nvSpPr>
        <p:spPr>
          <a:xfrm>
            <a:off x="8501535" y="102606"/>
            <a:ext cx="1659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Проектная модель обучения в 21 веке</a:t>
            </a:r>
          </a:p>
        </p:txBody>
      </p:sp>
      <p:sp>
        <p:nvSpPr>
          <p:cNvPr id="99" name="Овал 98">
            <a:extLst>
              <a:ext uri="{FF2B5EF4-FFF2-40B4-BE49-F238E27FC236}">
                <a16:creationId xmlns:a16="http://schemas.microsoft.com/office/drawing/2014/main" id="{4906278B-A67B-4163-A572-4B8574DF110D}"/>
              </a:ext>
            </a:extLst>
          </p:cNvPr>
          <p:cNvSpPr/>
          <p:nvPr/>
        </p:nvSpPr>
        <p:spPr>
          <a:xfrm>
            <a:off x="6816585" y="2912622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0" name="Овал 99">
            <a:extLst>
              <a:ext uri="{FF2B5EF4-FFF2-40B4-BE49-F238E27FC236}">
                <a16:creationId xmlns:a16="http://schemas.microsoft.com/office/drawing/2014/main" id="{580C705E-D4E7-41F0-AD91-DC06A1D5FD4C}"/>
              </a:ext>
            </a:extLst>
          </p:cNvPr>
          <p:cNvSpPr/>
          <p:nvPr/>
        </p:nvSpPr>
        <p:spPr>
          <a:xfrm>
            <a:off x="9307983" y="1519955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CE215292-3CCF-4B70-B718-86C39422D7B6}"/>
              </a:ext>
            </a:extLst>
          </p:cNvPr>
          <p:cNvSpPr/>
          <p:nvPr/>
        </p:nvSpPr>
        <p:spPr>
          <a:xfrm>
            <a:off x="7075684" y="4741422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2" name="Овал 101">
            <a:extLst>
              <a:ext uri="{FF2B5EF4-FFF2-40B4-BE49-F238E27FC236}">
                <a16:creationId xmlns:a16="http://schemas.microsoft.com/office/drawing/2014/main" id="{19C0999A-0457-4055-AC04-0424C120B5B9}"/>
              </a:ext>
            </a:extLst>
          </p:cNvPr>
          <p:cNvSpPr/>
          <p:nvPr/>
        </p:nvSpPr>
        <p:spPr>
          <a:xfrm>
            <a:off x="10516857" y="5259582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3" name="Овал 102">
            <a:extLst>
              <a:ext uri="{FF2B5EF4-FFF2-40B4-BE49-F238E27FC236}">
                <a16:creationId xmlns:a16="http://schemas.microsoft.com/office/drawing/2014/main" id="{941F6804-179C-4077-BCBA-1DEC10B78C5D}"/>
              </a:ext>
            </a:extLst>
          </p:cNvPr>
          <p:cNvSpPr/>
          <p:nvPr/>
        </p:nvSpPr>
        <p:spPr>
          <a:xfrm>
            <a:off x="9261153" y="5168142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4" name="Овал 103">
            <a:extLst>
              <a:ext uri="{FF2B5EF4-FFF2-40B4-BE49-F238E27FC236}">
                <a16:creationId xmlns:a16="http://schemas.microsoft.com/office/drawing/2014/main" id="{FA58DEFC-2D72-40AB-917F-8AE544D29822}"/>
              </a:ext>
            </a:extLst>
          </p:cNvPr>
          <p:cNvSpPr/>
          <p:nvPr/>
        </p:nvSpPr>
        <p:spPr>
          <a:xfrm>
            <a:off x="10272310" y="2326326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DF59300C-D5AF-4F33-90A0-E9E96521861D}"/>
              </a:ext>
            </a:extLst>
          </p:cNvPr>
          <p:cNvSpPr/>
          <p:nvPr/>
        </p:nvSpPr>
        <p:spPr>
          <a:xfrm>
            <a:off x="11102073" y="1954145"/>
            <a:ext cx="46830" cy="45719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07" name="Прямая соединительная линия 106">
            <a:extLst>
              <a:ext uri="{FF2B5EF4-FFF2-40B4-BE49-F238E27FC236}">
                <a16:creationId xmlns:a16="http://schemas.microsoft.com/office/drawing/2014/main" id="{FFBBCD38-5DF3-42A6-8F95-03540E6FCC8A}"/>
              </a:ext>
            </a:extLst>
          </p:cNvPr>
          <p:cNvCxnSpPr>
            <a:cxnSpLocks/>
            <a:stCxn id="97" idx="2"/>
            <a:endCxn id="100" idx="0"/>
          </p:cNvCxnSpPr>
          <p:nvPr/>
        </p:nvCxnSpPr>
        <p:spPr>
          <a:xfrm>
            <a:off x="9331398" y="564271"/>
            <a:ext cx="0" cy="95568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8B147861-E0AD-4AA9-8FDD-7F8D7A12E3E6}"/>
              </a:ext>
            </a:extLst>
          </p:cNvPr>
          <p:cNvSpPr txBox="1"/>
          <p:nvPr/>
        </p:nvSpPr>
        <p:spPr>
          <a:xfrm>
            <a:off x="7826441" y="652012"/>
            <a:ext cx="16597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omic Sans MS" panose="030F0702030302020204" pitchFamily="66" charset="0"/>
              </a:rPr>
              <a:t>«попутный ветер» – поддержка школы и социума</a:t>
            </a:r>
          </a:p>
        </p:txBody>
      </p: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9BCA4B25-B358-44EC-8F28-B164036B6996}"/>
              </a:ext>
            </a:extLst>
          </p:cNvPr>
          <p:cNvCxnSpPr>
            <a:cxnSpLocks/>
            <a:stCxn id="110" idx="2"/>
            <a:endCxn id="99" idx="7"/>
          </p:cNvCxnSpPr>
          <p:nvPr/>
        </p:nvCxnSpPr>
        <p:spPr>
          <a:xfrm flipH="1">
            <a:off x="6856557" y="1229093"/>
            <a:ext cx="1799747" cy="16902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017F7B78-875C-4730-BB1F-2FA18453D303}"/>
              </a:ext>
            </a:extLst>
          </p:cNvPr>
          <p:cNvSpPr txBox="1"/>
          <p:nvPr/>
        </p:nvSpPr>
        <p:spPr>
          <a:xfrm>
            <a:off x="9451546" y="610954"/>
            <a:ext cx="165972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omic Sans MS" panose="030F0702030302020204" pitchFamily="66" charset="0"/>
              </a:rPr>
              <a:t>«встречный ветер» – отсутствие поддержки от школы и социума</a:t>
            </a:r>
          </a:p>
        </p:txBody>
      </p:sp>
      <p:cxnSp>
        <p:nvCxnSpPr>
          <p:cNvPr id="117" name="Прямая соединительная линия 116">
            <a:extLst>
              <a:ext uri="{FF2B5EF4-FFF2-40B4-BE49-F238E27FC236}">
                <a16:creationId xmlns:a16="http://schemas.microsoft.com/office/drawing/2014/main" id="{72DA312F-B90C-4BD9-B5B7-6979B09E8444}"/>
              </a:ext>
            </a:extLst>
          </p:cNvPr>
          <p:cNvCxnSpPr>
            <a:cxnSpLocks/>
            <a:stCxn id="115" idx="2"/>
            <a:endCxn id="104" idx="0"/>
          </p:cNvCxnSpPr>
          <p:nvPr/>
        </p:nvCxnSpPr>
        <p:spPr>
          <a:xfrm>
            <a:off x="10281409" y="1188035"/>
            <a:ext cx="14316" cy="113829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>
            <a:extLst>
              <a:ext uri="{FF2B5EF4-FFF2-40B4-BE49-F238E27FC236}">
                <a16:creationId xmlns:a16="http://schemas.microsoft.com/office/drawing/2014/main" id="{42BF54EC-569A-4629-B815-B713058D974C}"/>
              </a:ext>
            </a:extLst>
          </p:cNvPr>
          <p:cNvSpPr txBox="1"/>
          <p:nvPr/>
        </p:nvSpPr>
        <p:spPr>
          <a:xfrm>
            <a:off x="10822914" y="102606"/>
            <a:ext cx="1284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>
                <a:latin typeface="Comic Sans MS" panose="030F0702030302020204" pitchFamily="66" charset="0"/>
              </a:rPr>
              <a:t>ЦЕЛЬ</a:t>
            </a:r>
          </a:p>
          <a:p>
            <a:pPr algn="ctr"/>
            <a:r>
              <a:rPr lang="ru-RU" sz="1050" b="1" dirty="0">
                <a:latin typeface="Comic Sans MS" panose="030F0702030302020204" pitchFamily="66" charset="0"/>
              </a:rPr>
              <a:t>Навыки 21 века</a:t>
            </a:r>
          </a:p>
        </p:txBody>
      </p:sp>
      <p:cxnSp>
        <p:nvCxnSpPr>
          <p:cNvPr id="122" name="Прямая соединительная линия 121">
            <a:extLst>
              <a:ext uri="{FF2B5EF4-FFF2-40B4-BE49-F238E27FC236}">
                <a16:creationId xmlns:a16="http://schemas.microsoft.com/office/drawing/2014/main" id="{868C444E-4503-46D4-AC1A-8835F6739DB2}"/>
              </a:ext>
            </a:extLst>
          </p:cNvPr>
          <p:cNvCxnSpPr>
            <a:cxnSpLocks/>
            <a:endCxn id="105" idx="0"/>
          </p:cNvCxnSpPr>
          <p:nvPr/>
        </p:nvCxnSpPr>
        <p:spPr>
          <a:xfrm flipH="1">
            <a:off x="11125488" y="472385"/>
            <a:ext cx="370528" cy="148176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TextBox 126">
            <a:extLst>
              <a:ext uri="{FF2B5EF4-FFF2-40B4-BE49-F238E27FC236}">
                <a16:creationId xmlns:a16="http://schemas.microsoft.com/office/drawing/2014/main" id="{7B863AC4-905C-4D04-8BF8-8A4C39146C77}"/>
              </a:ext>
            </a:extLst>
          </p:cNvPr>
          <p:cNvSpPr txBox="1"/>
          <p:nvPr/>
        </p:nvSpPr>
        <p:spPr>
          <a:xfrm>
            <a:off x="2484964" y="6329906"/>
            <a:ext cx="109337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omic Sans MS" panose="030F0702030302020204" pitchFamily="66" charset="0"/>
              </a:rPr>
              <a:t>ДЕЙСТВИЕ 4</a:t>
            </a:r>
          </a:p>
        </p:txBody>
      </p:sp>
      <p:sp>
        <p:nvSpPr>
          <p:cNvPr id="129" name="Прямоугольник 128">
            <a:extLst>
              <a:ext uri="{FF2B5EF4-FFF2-40B4-BE49-F238E27FC236}">
                <a16:creationId xmlns:a16="http://schemas.microsoft.com/office/drawing/2014/main" id="{2C190E60-48DD-4C67-A1A3-3F65BAE2447D}"/>
              </a:ext>
            </a:extLst>
          </p:cNvPr>
          <p:cNvSpPr/>
          <p:nvPr/>
        </p:nvSpPr>
        <p:spPr>
          <a:xfrm>
            <a:off x="204332" y="6074354"/>
            <a:ext cx="172675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latin typeface="Comic Sans MS" panose="030F0702030302020204" pitchFamily="66" charset="0"/>
              </a:rPr>
              <a:t>«КОЛЕСО СТУДЕНТА»</a:t>
            </a:r>
          </a:p>
        </p:txBody>
      </p:sp>
      <p:sp>
        <p:nvSpPr>
          <p:cNvPr id="130" name="Прямоугольник 129">
            <a:extLst>
              <a:ext uri="{FF2B5EF4-FFF2-40B4-BE49-F238E27FC236}">
                <a16:creationId xmlns:a16="http://schemas.microsoft.com/office/drawing/2014/main" id="{F497B994-51C9-4148-8556-FE9BA3C856C4}"/>
              </a:ext>
            </a:extLst>
          </p:cNvPr>
          <p:cNvSpPr/>
          <p:nvPr/>
        </p:nvSpPr>
        <p:spPr>
          <a:xfrm>
            <a:off x="4669611" y="6068005"/>
            <a:ext cx="161294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b="1" dirty="0">
                <a:latin typeface="Comic Sans MS" panose="030F0702030302020204" pitchFamily="66" charset="0"/>
              </a:rPr>
              <a:t>«КОЛЕСО УЧИТЕЛЯ»</a:t>
            </a:r>
          </a:p>
        </p:txBody>
      </p:sp>
      <p:sp>
        <p:nvSpPr>
          <p:cNvPr id="131" name="Прямоугольник 130">
            <a:extLst>
              <a:ext uri="{FF2B5EF4-FFF2-40B4-BE49-F238E27FC236}">
                <a16:creationId xmlns:a16="http://schemas.microsoft.com/office/drawing/2014/main" id="{D499718E-9F82-4492-A710-A1CD5CAE5B54}"/>
              </a:ext>
            </a:extLst>
          </p:cNvPr>
          <p:cNvSpPr/>
          <p:nvPr/>
        </p:nvSpPr>
        <p:spPr>
          <a:xfrm>
            <a:off x="2478997" y="5799770"/>
            <a:ext cx="10166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cap="all" dirty="0">
                <a:latin typeface="Comic Sans MS" panose="030F0702030302020204" pitchFamily="66" charset="0"/>
              </a:rPr>
              <a:t>действие 1</a:t>
            </a:r>
          </a:p>
        </p:txBody>
      </p:sp>
      <p:sp>
        <p:nvSpPr>
          <p:cNvPr id="132" name="Прямоугольник 131">
            <a:extLst>
              <a:ext uri="{FF2B5EF4-FFF2-40B4-BE49-F238E27FC236}">
                <a16:creationId xmlns:a16="http://schemas.microsoft.com/office/drawing/2014/main" id="{BDB203F2-D8C8-4893-8CD9-B4E75A9F2E94}"/>
              </a:ext>
            </a:extLst>
          </p:cNvPr>
          <p:cNvSpPr/>
          <p:nvPr/>
        </p:nvSpPr>
        <p:spPr>
          <a:xfrm>
            <a:off x="2478997" y="5982586"/>
            <a:ext cx="10374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cap="all" dirty="0">
                <a:latin typeface="Comic Sans MS" panose="030F0702030302020204" pitchFamily="66" charset="0"/>
              </a:rPr>
              <a:t>действие 2</a:t>
            </a:r>
          </a:p>
        </p:txBody>
      </p:sp>
      <p:sp>
        <p:nvSpPr>
          <p:cNvPr id="133" name="Прямоугольник 132">
            <a:extLst>
              <a:ext uri="{FF2B5EF4-FFF2-40B4-BE49-F238E27FC236}">
                <a16:creationId xmlns:a16="http://schemas.microsoft.com/office/drawing/2014/main" id="{AA41196D-88DC-46EC-A5DD-BF1321E52F41}"/>
              </a:ext>
            </a:extLst>
          </p:cNvPr>
          <p:cNvSpPr/>
          <p:nvPr/>
        </p:nvSpPr>
        <p:spPr>
          <a:xfrm>
            <a:off x="2471335" y="6155939"/>
            <a:ext cx="103746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cap="all" dirty="0">
                <a:latin typeface="Comic Sans MS" panose="030F0702030302020204" pitchFamily="66" charset="0"/>
              </a:rPr>
              <a:t>действие </a:t>
            </a:r>
            <a:r>
              <a:rPr lang="ru-RU" sz="1050" dirty="0">
                <a:latin typeface="Comic Sans MS" panose="030F0702030302020204" pitchFamily="66" charset="0"/>
              </a:rPr>
              <a:t>3</a:t>
            </a:r>
          </a:p>
        </p:txBody>
      </p:sp>
      <p:cxnSp>
        <p:nvCxnSpPr>
          <p:cNvPr id="135" name="Прямая соединительная линия 134">
            <a:extLst>
              <a:ext uri="{FF2B5EF4-FFF2-40B4-BE49-F238E27FC236}">
                <a16:creationId xmlns:a16="http://schemas.microsoft.com/office/drawing/2014/main" id="{BBAD15FB-EA84-4802-8AB9-556430515063}"/>
              </a:ext>
            </a:extLst>
          </p:cNvPr>
          <p:cNvCxnSpPr>
            <a:cxnSpLocks/>
            <a:stCxn id="127" idx="3"/>
            <a:endCxn id="55" idx="3"/>
          </p:cNvCxnSpPr>
          <p:nvPr/>
        </p:nvCxnSpPr>
        <p:spPr>
          <a:xfrm flipV="1">
            <a:off x="3578340" y="4925228"/>
            <a:ext cx="1245807" cy="153163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Прямая соединительная линия 138">
            <a:extLst>
              <a:ext uri="{FF2B5EF4-FFF2-40B4-BE49-F238E27FC236}">
                <a16:creationId xmlns:a16="http://schemas.microsoft.com/office/drawing/2014/main" id="{885BC399-1F58-40B3-8DFE-35526437904B}"/>
              </a:ext>
            </a:extLst>
          </p:cNvPr>
          <p:cNvCxnSpPr>
            <a:cxnSpLocks/>
            <a:stCxn id="130" idx="0"/>
            <a:endCxn id="57" idx="4"/>
          </p:cNvCxnSpPr>
          <p:nvPr/>
        </p:nvCxnSpPr>
        <p:spPr>
          <a:xfrm flipV="1">
            <a:off x="5476082" y="5408191"/>
            <a:ext cx="3518" cy="65981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Прямая соединительная линия 142">
            <a:extLst>
              <a:ext uri="{FF2B5EF4-FFF2-40B4-BE49-F238E27FC236}">
                <a16:creationId xmlns:a16="http://schemas.microsoft.com/office/drawing/2014/main" id="{3DCA0A38-2155-4A63-A57F-CDEA814F884A}"/>
              </a:ext>
            </a:extLst>
          </p:cNvPr>
          <p:cNvCxnSpPr>
            <a:cxnSpLocks/>
            <a:stCxn id="133" idx="3"/>
          </p:cNvCxnSpPr>
          <p:nvPr/>
        </p:nvCxnSpPr>
        <p:spPr>
          <a:xfrm flipV="1">
            <a:off x="3508798" y="4147063"/>
            <a:ext cx="1743954" cy="213583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Прямая соединительная линия 147">
            <a:extLst>
              <a:ext uri="{FF2B5EF4-FFF2-40B4-BE49-F238E27FC236}">
                <a16:creationId xmlns:a16="http://schemas.microsoft.com/office/drawing/2014/main" id="{5AC6D846-CAB5-45C5-8935-0E7E4910DC78}"/>
              </a:ext>
            </a:extLst>
          </p:cNvPr>
          <p:cNvCxnSpPr>
            <a:stCxn id="132" idx="3"/>
            <a:endCxn id="52" idx="0"/>
          </p:cNvCxnSpPr>
          <p:nvPr/>
        </p:nvCxnSpPr>
        <p:spPr>
          <a:xfrm flipV="1">
            <a:off x="3516460" y="3797244"/>
            <a:ext cx="1220137" cy="23123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Прямая соединительная линия 149">
            <a:extLst>
              <a:ext uri="{FF2B5EF4-FFF2-40B4-BE49-F238E27FC236}">
                <a16:creationId xmlns:a16="http://schemas.microsoft.com/office/drawing/2014/main" id="{E2018473-72B8-490A-B4BD-96013A52D84A}"/>
              </a:ext>
            </a:extLst>
          </p:cNvPr>
          <p:cNvCxnSpPr>
            <a:stCxn id="131" idx="3"/>
            <a:endCxn id="51" idx="2"/>
          </p:cNvCxnSpPr>
          <p:nvPr/>
        </p:nvCxnSpPr>
        <p:spPr>
          <a:xfrm flipV="1">
            <a:off x="3495622" y="4223964"/>
            <a:ext cx="775600" cy="17027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Прямая соединительная линия 152">
            <a:extLst>
              <a:ext uri="{FF2B5EF4-FFF2-40B4-BE49-F238E27FC236}">
                <a16:creationId xmlns:a16="http://schemas.microsoft.com/office/drawing/2014/main" id="{3A37F3F2-BBA1-4A64-A3D7-76FECB838A35}"/>
              </a:ext>
            </a:extLst>
          </p:cNvPr>
          <p:cNvCxnSpPr/>
          <p:nvPr/>
        </p:nvCxnSpPr>
        <p:spPr>
          <a:xfrm flipH="1" flipV="1">
            <a:off x="892381" y="3926082"/>
            <a:ext cx="1578954" cy="199511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Прямая соединительная линия 154">
            <a:extLst>
              <a:ext uri="{FF2B5EF4-FFF2-40B4-BE49-F238E27FC236}">
                <a16:creationId xmlns:a16="http://schemas.microsoft.com/office/drawing/2014/main" id="{F849D0F2-0630-4B4A-B1E3-AFAE86A4CC2F}"/>
              </a:ext>
            </a:extLst>
          </p:cNvPr>
          <p:cNvCxnSpPr>
            <a:stCxn id="132" idx="1"/>
            <a:endCxn id="49" idx="3"/>
          </p:cNvCxnSpPr>
          <p:nvPr/>
        </p:nvCxnSpPr>
        <p:spPr>
          <a:xfrm flipH="1" flipV="1">
            <a:off x="1291040" y="3759367"/>
            <a:ext cx="1187957" cy="235017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Прямая соединительная линия 156">
            <a:extLst>
              <a:ext uri="{FF2B5EF4-FFF2-40B4-BE49-F238E27FC236}">
                <a16:creationId xmlns:a16="http://schemas.microsoft.com/office/drawing/2014/main" id="{6D630BE3-9B1A-4EA2-80C0-A7EB57CEAC46}"/>
              </a:ext>
            </a:extLst>
          </p:cNvPr>
          <p:cNvCxnSpPr>
            <a:stCxn id="133" idx="1"/>
            <a:endCxn id="50" idx="7"/>
          </p:cNvCxnSpPr>
          <p:nvPr/>
        </p:nvCxnSpPr>
        <p:spPr>
          <a:xfrm flipH="1" flipV="1">
            <a:off x="1667054" y="4130898"/>
            <a:ext cx="804281" cy="215199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Прямая соединительная линия 158">
            <a:extLst>
              <a:ext uri="{FF2B5EF4-FFF2-40B4-BE49-F238E27FC236}">
                <a16:creationId xmlns:a16="http://schemas.microsoft.com/office/drawing/2014/main" id="{EB6A690C-D320-4336-8F8F-9A17EB66140B}"/>
              </a:ext>
            </a:extLst>
          </p:cNvPr>
          <p:cNvCxnSpPr>
            <a:stCxn id="127" idx="1"/>
          </p:cNvCxnSpPr>
          <p:nvPr/>
        </p:nvCxnSpPr>
        <p:spPr>
          <a:xfrm flipH="1" flipV="1">
            <a:off x="1130380" y="4923637"/>
            <a:ext cx="1354584" cy="153322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Прямая соединительная линия 160">
            <a:extLst>
              <a:ext uri="{FF2B5EF4-FFF2-40B4-BE49-F238E27FC236}">
                <a16:creationId xmlns:a16="http://schemas.microsoft.com/office/drawing/2014/main" id="{E26F7391-F5BD-41EB-B49C-7FBCFB145534}"/>
              </a:ext>
            </a:extLst>
          </p:cNvPr>
          <p:cNvCxnSpPr>
            <a:cxnSpLocks/>
            <a:stCxn id="129" idx="0"/>
            <a:endCxn id="56" idx="4"/>
          </p:cNvCxnSpPr>
          <p:nvPr/>
        </p:nvCxnSpPr>
        <p:spPr>
          <a:xfrm flipH="1" flipV="1">
            <a:off x="564440" y="5457702"/>
            <a:ext cx="503270" cy="61665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TextBox 162">
            <a:extLst>
              <a:ext uri="{FF2B5EF4-FFF2-40B4-BE49-F238E27FC236}">
                <a16:creationId xmlns:a16="http://schemas.microsoft.com/office/drawing/2014/main" id="{0AC2841D-0C06-483D-ADB0-C27E6B27471F}"/>
              </a:ext>
            </a:extLst>
          </p:cNvPr>
          <p:cNvSpPr txBox="1"/>
          <p:nvPr/>
        </p:nvSpPr>
        <p:spPr>
          <a:xfrm>
            <a:off x="6724768" y="5713443"/>
            <a:ext cx="16597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omic Sans MS" panose="030F0702030302020204" pitchFamily="66" charset="0"/>
              </a:rPr>
              <a:t>НАКЛОН ВЛЕВО: инструкции учителя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64005AD1-2D8E-4627-AB99-E16605B77792}"/>
              </a:ext>
            </a:extLst>
          </p:cNvPr>
          <p:cNvSpPr txBox="1"/>
          <p:nvPr/>
        </p:nvSpPr>
        <p:spPr>
          <a:xfrm>
            <a:off x="10066964" y="5696087"/>
            <a:ext cx="199348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dirty="0">
                <a:latin typeface="Comic Sans MS" panose="030F0702030302020204" pitchFamily="66" charset="0"/>
              </a:rPr>
              <a:t>НАКЛОН ВПРАВО: коллективный процесс принятия решений</a:t>
            </a:r>
          </a:p>
        </p:txBody>
      </p:sp>
      <p:cxnSp>
        <p:nvCxnSpPr>
          <p:cNvPr id="166" name="Прямая соединительная линия 165">
            <a:extLst>
              <a:ext uri="{FF2B5EF4-FFF2-40B4-BE49-F238E27FC236}">
                <a16:creationId xmlns:a16="http://schemas.microsoft.com/office/drawing/2014/main" id="{D181F838-A27B-416A-81CE-F2A3F541A788}"/>
              </a:ext>
            </a:extLst>
          </p:cNvPr>
          <p:cNvCxnSpPr>
            <a:cxnSpLocks/>
            <a:stCxn id="163" idx="0"/>
            <a:endCxn id="101" idx="4"/>
          </p:cNvCxnSpPr>
          <p:nvPr/>
        </p:nvCxnSpPr>
        <p:spPr>
          <a:xfrm flipH="1" flipV="1">
            <a:off x="7099099" y="4787141"/>
            <a:ext cx="455532" cy="9263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Прямая соединительная линия 167">
            <a:extLst>
              <a:ext uri="{FF2B5EF4-FFF2-40B4-BE49-F238E27FC236}">
                <a16:creationId xmlns:a16="http://schemas.microsoft.com/office/drawing/2014/main" id="{585F6873-37E9-4B1B-A5F5-B251ABC1D7AC}"/>
              </a:ext>
            </a:extLst>
          </p:cNvPr>
          <p:cNvCxnSpPr>
            <a:cxnSpLocks/>
            <a:stCxn id="164" idx="0"/>
            <a:endCxn id="102" idx="3"/>
          </p:cNvCxnSpPr>
          <p:nvPr/>
        </p:nvCxnSpPr>
        <p:spPr>
          <a:xfrm flipH="1" flipV="1">
            <a:off x="10523715" y="5298606"/>
            <a:ext cx="539989" cy="39748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771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Овал 12">
            <a:extLst>
              <a:ext uri="{FF2B5EF4-FFF2-40B4-BE49-F238E27FC236}">
                <a16:creationId xmlns:a16="http://schemas.microsoft.com/office/drawing/2014/main" id="{316AAEB7-CA9E-4FA6-B72E-6C52710DA330}"/>
              </a:ext>
            </a:extLst>
          </p:cNvPr>
          <p:cNvSpPr/>
          <p:nvPr/>
        </p:nvSpPr>
        <p:spPr>
          <a:xfrm>
            <a:off x="5264458" y="2703250"/>
            <a:ext cx="1621094" cy="144262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Круг: прозрачная заливка 2">
            <a:extLst>
              <a:ext uri="{FF2B5EF4-FFF2-40B4-BE49-F238E27FC236}">
                <a16:creationId xmlns:a16="http://schemas.microsoft.com/office/drawing/2014/main" id="{63846906-77F2-421A-B2B2-3C9213A2CADF}"/>
              </a:ext>
            </a:extLst>
          </p:cNvPr>
          <p:cNvSpPr/>
          <p:nvPr/>
        </p:nvSpPr>
        <p:spPr>
          <a:xfrm>
            <a:off x="4075176" y="1499616"/>
            <a:ext cx="4041648" cy="3886200"/>
          </a:xfrm>
          <a:prstGeom prst="donut">
            <a:avLst>
              <a:gd name="adj" fmla="val 15578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446F586-DCF2-47A9-B18F-A6E52F7EF52A}"/>
              </a:ext>
            </a:extLst>
          </p:cNvPr>
          <p:cNvSpPr/>
          <p:nvPr/>
        </p:nvSpPr>
        <p:spPr>
          <a:xfrm rot="16200000">
            <a:off x="4634037" y="1649695"/>
            <a:ext cx="2911552" cy="322460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Формирование универсальных учебных действий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Круг: прозрачная заливка 5">
            <a:extLst>
              <a:ext uri="{FF2B5EF4-FFF2-40B4-BE49-F238E27FC236}">
                <a16:creationId xmlns:a16="http://schemas.microsoft.com/office/drawing/2014/main" id="{517B408F-0370-4EB4-A4C1-B4494F5B6E61}"/>
              </a:ext>
            </a:extLst>
          </p:cNvPr>
          <p:cNvSpPr/>
          <p:nvPr/>
        </p:nvSpPr>
        <p:spPr>
          <a:xfrm>
            <a:off x="4667968" y="2086253"/>
            <a:ext cx="2851418" cy="2691828"/>
          </a:xfrm>
          <a:prstGeom prst="donut">
            <a:avLst>
              <a:gd name="adj" fmla="val 23045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3DF7391-388C-4CD9-B492-B404C68AB51A}"/>
              </a:ext>
            </a:extLst>
          </p:cNvPr>
          <p:cNvSpPr/>
          <p:nvPr/>
        </p:nvSpPr>
        <p:spPr>
          <a:xfrm rot="16200000">
            <a:off x="5055203" y="2259999"/>
            <a:ext cx="2139517" cy="236019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Методы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реализации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системно-деятельностного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подхода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642681-F866-419D-BBA6-265B79CBA242}"/>
              </a:ext>
            </a:extLst>
          </p:cNvPr>
          <p:cNvSpPr txBox="1"/>
          <p:nvPr/>
        </p:nvSpPr>
        <p:spPr>
          <a:xfrm>
            <a:off x="5362080" y="3132173"/>
            <a:ext cx="1523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Проектная деятельность</a:t>
            </a:r>
          </a:p>
        </p:txBody>
      </p:sp>
      <p:sp>
        <p:nvSpPr>
          <p:cNvPr id="11" name="Круг: прозрачная заливка 10">
            <a:extLst>
              <a:ext uri="{FF2B5EF4-FFF2-40B4-BE49-F238E27FC236}">
                <a16:creationId xmlns:a16="http://schemas.microsoft.com/office/drawing/2014/main" id="{34AFB798-E3C5-49FD-9C48-9F20DE41CB50}"/>
              </a:ext>
            </a:extLst>
          </p:cNvPr>
          <p:cNvSpPr/>
          <p:nvPr/>
        </p:nvSpPr>
        <p:spPr>
          <a:xfrm>
            <a:off x="3497802" y="905522"/>
            <a:ext cx="5149049" cy="5042517"/>
          </a:xfrm>
          <a:prstGeom prst="donut">
            <a:avLst>
              <a:gd name="adj" fmla="val 1158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67BCB8E-8450-4949-8383-D437F8211A31}"/>
              </a:ext>
            </a:extLst>
          </p:cNvPr>
          <p:cNvSpPr/>
          <p:nvPr/>
        </p:nvSpPr>
        <p:spPr>
          <a:xfrm rot="16440214">
            <a:off x="3968288" y="1089588"/>
            <a:ext cx="4269580" cy="454513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ircle">
              <a:avLst/>
            </a:prstTxWarp>
            <a:spAutoFit/>
          </a:bodyPr>
          <a:lstStyle/>
          <a:p>
            <a:pPr algn="ctr"/>
            <a:r>
              <a:rPr 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Основные инструменты  измерения результатов (личностных, предметных, метапредметных)</a:t>
            </a:r>
          </a:p>
        </p:txBody>
      </p:sp>
    </p:spTree>
    <p:extLst>
      <p:ext uri="{BB962C8B-B14F-4D97-AF65-F5344CB8AC3E}">
        <p14:creationId xmlns:p14="http://schemas.microsoft.com/office/powerpoint/2010/main" val="137191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63FB481-43B2-4594-B6FF-EBF8DCC87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4783" y="4640440"/>
            <a:ext cx="1034203" cy="154915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095725-DB22-41EC-B741-F7B9A3583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6" r="22634"/>
          <a:stretch/>
        </p:blipFill>
        <p:spPr>
          <a:xfrm>
            <a:off x="9172110" y="17792"/>
            <a:ext cx="3019889" cy="23691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4A58AC-0961-4295-B83C-79CD25AA8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168" y="1374538"/>
            <a:ext cx="1816755" cy="136256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78E94F4-EE43-4101-BF28-74E96077F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48" y="2386982"/>
            <a:ext cx="3019888" cy="22649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B17DE4-01EA-4FF2-86F2-EA13C2D1D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2336" y="2386983"/>
            <a:ext cx="3019888" cy="226491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3ADB89-3EC2-4C26-BB76-EF4722F8C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2224" y="2386983"/>
            <a:ext cx="3019888" cy="22649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33ED63-D7EB-4204-9DC0-DA2014D27F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72112" y="2386983"/>
            <a:ext cx="3019888" cy="226491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AAB85F-F8B5-4AAC-8A15-3D01A1A6ED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448" y="1100614"/>
            <a:ext cx="2005758" cy="12863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5F03F0-9DFD-49F1-B0BF-CF462AB670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449" y="15287"/>
            <a:ext cx="2737283" cy="110686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54421A-FC51-4C12-B278-B4AB74DFE4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8206" y="1105615"/>
            <a:ext cx="1791096" cy="12813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EB97C1D-598E-4EA2-A12F-60D15D72CCE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9732" y="15287"/>
            <a:ext cx="2206943" cy="16826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1B20FFB-960E-448E-8516-790F1AB43B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08477" y="1122152"/>
            <a:ext cx="1570956" cy="12648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38FC30-84A7-4E5F-BAF4-2D7DFBBEC35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8752" y="15286"/>
            <a:ext cx="2206943" cy="12414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9D5F0ED-804F-4B3C-A2D8-6C04BC917E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2448" y="4651898"/>
            <a:ext cx="1643111" cy="21908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014DB1D-768D-4170-BFBE-B6636AC0127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479433" y="1232496"/>
            <a:ext cx="2199020" cy="115448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B2F171-D6DC-4AF3-97C4-3647CD42F63A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1892" r="13812" b="22038"/>
          <a:stretch/>
        </p:blipFill>
        <p:spPr>
          <a:xfrm>
            <a:off x="7255695" y="15286"/>
            <a:ext cx="2045057" cy="143177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62C0C82-AFAD-4D42-99E7-0D76FE848D6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98619" y="15286"/>
            <a:ext cx="1689186" cy="11440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3315E6E-6259-44F8-B400-253527D0CBF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4755" y="4655067"/>
            <a:ext cx="2937245" cy="220293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685E402-A022-43A6-B07B-9FB2533131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220408" y="5894772"/>
            <a:ext cx="1284302" cy="96322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C4AB506-8F1A-493B-95CE-3B432327982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754435" y="4640440"/>
            <a:ext cx="2956746" cy="22175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EBFFAE1-6795-4F29-B3B8-103969D574D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21246" y="5646768"/>
            <a:ext cx="1793919" cy="119594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CF30809-90F1-429C-AA94-635B138FCF2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08594" y="5512560"/>
            <a:ext cx="1042716" cy="134543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C7F6893-35EB-4463-8323-D55B1BFBFCB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707325" y="4667755"/>
            <a:ext cx="1793920" cy="134544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3A8747D-8144-46DB-B2EA-A6531963449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11284" y="5646767"/>
            <a:ext cx="1792517" cy="119594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0C6FE65-7B7D-43EA-A029-C74F85A846F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117191" y="4667754"/>
            <a:ext cx="2174958" cy="2174958"/>
          </a:xfrm>
          <a:prstGeom prst="rect">
            <a:avLst/>
          </a:prstGeom>
        </p:spPr>
      </p:pic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5FEBB0D7-360A-4EDE-A7C8-8FB0A75D9BEA}"/>
              </a:ext>
            </a:extLst>
          </p:cNvPr>
          <p:cNvSpPr/>
          <p:nvPr/>
        </p:nvSpPr>
        <p:spPr>
          <a:xfrm>
            <a:off x="1844882" y="370594"/>
            <a:ext cx="9142923" cy="1074397"/>
          </a:xfrm>
          <a:prstGeom prst="rect">
            <a:avLst/>
          </a:prstGeom>
          <a:solidFill>
            <a:srgbClr val="FFC000"/>
          </a:solidFill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индивидуальный проект               навыки 21 века</a:t>
            </a:r>
            <a:endParaRPr lang="ru-RU" sz="2400" dirty="0"/>
          </a:p>
        </p:txBody>
      </p:sp>
      <p:sp>
        <p:nvSpPr>
          <p:cNvPr id="29" name="Не равно 28">
            <a:extLst>
              <a:ext uri="{FF2B5EF4-FFF2-40B4-BE49-F238E27FC236}">
                <a16:creationId xmlns:a16="http://schemas.microsoft.com/office/drawing/2014/main" id="{B6E553CD-96FB-484D-8CB8-B5E3D1CC29B9}"/>
              </a:ext>
            </a:extLst>
          </p:cNvPr>
          <p:cNvSpPr/>
          <p:nvPr/>
        </p:nvSpPr>
        <p:spPr>
          <a:xfrm>
            <a:off x="6646585" y="772218"/>
            <a:ext cx="670560" cy="349038"/>
          </a:xfrm>
          <a:prstGeom prst="mathNotEqual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57316024-7455-426D-B903-0FBEEF92EB65}"/>
              </a:ext>
            </a:extLst>
          </p:cNvPr>
          <p:cNvSpPr/>
          <p:nvPr/>
        </p:nvSpPr>
        <p:spPr>
          <a:xfrm>
            <a:off x="1879767" y="1904445"/>
            <a:ext cx="9142923" cy="10743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активное учение                 внутренняя мотивация</a:t>
            </a:r>
            <a:endParaRPr lang="ru-RU" sz="2400" dirty="0"/>
          </a:p>
        </p:txBody>
      </p:sp>
      <p:sp>
        <p:nvSpPr>
          <p:cNvPr id="31" name="Стрелка: вправо с вырезом 30">
            <a:extLst>
              <a:ext uri="{FF2B5EF4-FFF2-40B4-BE49-F238E27FC236}">
                <a16:creationId xmlns:a16="http://schemas.microsoft.com/office/drawing/2014/main" id="{E2D58BE2-EDD3-4076-A0A8-222F331A3055}"/>
              </a:ext>
            </a:extLst>
          </p:cNvPr>
          <p:cNvSpPr/>
          <p:nvPr/>
        </p:nvSpPr>
        <p:spPr>
          <a:xfrm>
            <a:off x="5793749" y="2260971"/>
            <a:ext cx="606808" cy="283730"/>
          </a:xfrm>
          <a:prstGeom prst="notch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858F78D-7470-4732-AE70-2A5F762F3484}"/>
              </a:ext>
            </a:extLst>
          </p:cNvPr>
          <p:cNvSpPr/>
          <p:nvPr/>
        </p:nvSpPr>
        <p:spPr>
          <a:xfrm>
            <a:off x="1929782" y="3655668"/>
            <a:ext cx="9142923" cy="10743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командный проект                 готовый продукт</a:t>
            </a:r>
            <a:endParaRPr lang="ru-RU" sz="2400" dirty="0"/>
          </a:p>
        </p:txBody>
      </p:sp>
      <p:sp>
        <p:nvSpPr>
          <p:cNvPr id="33" name="Стрелка: вправо с вырезом 32">
            <a:extLst>
              <a:ext uri="{FF2B5EF4-FFF2-40B4-BE49-F238E27FC236}">
                <a16:creationId xmlns:a16="http://schemas.microsoft.com/office/drawing/2014/main" id="{956B5A20-3DE1-4B28-BA8D-55E69B1E1FD2}"/>
              </a:ext>
            </a:extLst>
          </p:cNvPr>
          <p:cNvSpPr/>
          <p:nvPr/>
        </p:nvSpPr>
        <p:spPr>
          <a:xfrm>
            <a:off x="6343181" y="4063646"/>
            <a:ext cx="606808" cy="283730"/>
          </a:xfrm>
          <a:prstGeom prst="notch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BBA70DA4-2405-4F9B-9864-14B9395F15C2}"/>
              </a:ext>
            </a:extLst>
          </p:cNvPr>
          <p:cNvSpPr/>
          <p:nvPr/>
        </p:nvSpPr>
        <p:spPr>
          <a:xfrm>
            <a:off x="2007481" y="5370821"/>
            <a:ext cx="9142923" cy="10743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</a:rPr>
              <a:t>Удаленный режим              анализ и обработка информации</a:t>
            </a:r>
            <a:endParaRPr lang="ru-RU" sz="2400" dirty="0"/>
          </a:p>
        </p:txBody>
      </p:sp>
      <p:sp>
        <p:nvSpPr>
          <p:cNvPr id="35" name="Стрелка: вправо с вырезом 34">
            <a:extLst>
              <a:ext uri="{FF2B5EF4-FFF2-40B4-BE49-F238E27FC236}">
                <a16:creationId xmlns:a16="http://schemas.microsoft.com/office/drawing/2014/main" id="{73484EF2-A369-472C-BBBA-F8CEFFEFB687}"/>
              </a:ext>
            </a:extLst>
          </p:cNvPr>
          <p:cNvSpPr/>
          <p:nvPr/>
        </p:nvSpPr>
        <p:spPr>
          <a:xfrm flipH="1">
            <a:off x="5351766" y="5778426"/>
            <a:ext cx="591230" cy="300520"/>
          </a:xfrm>
          <a:prstGeom prst="notch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48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3E30F6-FC6C-4CE3-86B0-AA43758B2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58817"/>
            <a:ext cx="5531695" cy="3741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8FDBCC-8500-494A-8E2B-4630BBC8A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8111" y="1558817"/>
            <a:ext cx="6643889" cy="3741157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888865-D916-42B0-B442-2A35506C8346}"/>
              </a:ext>
            </a:extLst>
          </p:cNvPr>
          <p:cNvSpPr txBox="1"/>
          <p:nvPr/>
        </p:nvSpPr>
        <p:spPr>
          <a:xfrm>
            <a:off x="577187" y="394982"/>
            <a:ext cx="464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bg1">
                    <a:lumMod val="50000"/>
                  </a:schemeClr>
                </a:solidFill>
              </a:rPr>
              <a:t>Рэй Далио: </a:t>
            </a:r>
          </a:p>
          <a:p>
            <a:r>
              <a:rPr lang="ru-RU" sz="2400" cap="all" dirty="0">
                <a:solidFill>
                  <a:schemeClr val="bg1">
                    <a:lumMod val="50000"/>
                  </a:schemeClr>
                </a:solidFill>
              </a:rPr>
              <a:t>Петля личностного развития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A004FB43-BEE9-4674-A824-02569BA9C4C3}"/>
              </a:ext>
            </a:extLst>
          </p:cNvPr>
          <p:cNvCxnSpPr/>
          <p:nvPr/>
        </p:nvCxnSpPr>
        <p:spPr>
          <a:xfrm>
            <a:off x="5531695" y="62144"/>
            <a:ext cx="0" cy="16778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30544C6-6B17-4E2A-ACE1-BA047C776A2D}"/>
              </a:ext>
            </a:extLst>
          </p:cNvPr>
          <p:cNvSpPr txBox="1"/>
          <p:nvPr/>
        </p:nvSpPr>
        <p:spPr>
          <a:xfrm>
            <a:off x="6420512" y="764314"/>
            <a:ext cx="4642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cap="all" dirty="0">
                <a:solidFill>
                  <a:schemeClr val="bg1">
                    <a:lumMod val="50000"/>
                  </a:schemeClr>
                </a:solidFill>
              </a:rPr>
              <a:t>ЭТАПЫ КОМАНДНОГО ПРОЕКТА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FE28B8DF-124C-4CCB-B5C1-87101148D959}"/>
              </a:ext>
            </a:extLst>
          </p:cNvPr>
          <p:cNvSpPr/>
          <p:nvPr/>
        </p:nvSpPr>
        <p:spPr>
          <a:xfrm>
            <a:off x="7111015" y="2882900"/>
            <a:ext cx="3701988" cy="7924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12BAB736-6EC1-4102-90F1-F1D32AD8D628}"/>
              </a:ext>
            </a:extLst>
          </p:cNvPr>
          <p:cNvCxnSpPr>
            <a:cxnSpLocks/>
          </p:cNvCxnSpPr>
          <p:nvPr/>
        </p:nvCxnSpPr>
        <p:spPr>
          <a:xfrm flipV="1">
            <a:off x="7929880" y="2923540"/>
            <a:ext cx="203200" cy="254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D028713D-4009-4E2D-8D55-C2816F05388B}"/>
              </a:ext>
            </a:extLst>
          </p:cNvPr>
          <p:cNvCxnSpPr>
            <a:cxnSpLocks/>
            <a:endCxn id="11" idx="7"/>
          </p:cNvCxnSpPr>
          <p:nvPr/>
        </p:nvCxnSpPr>
        <p:spPr>
          <a:xfrm>
            <a:off x="10057499" y="2961640"/>
            <a:ext cx="213360" cy="373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9A8BFAD-F8E6-41D8-AC78-CB9A7543DBFD}"/>
              </a:ext>
            </a:extLst>
          </p:cNvPr>
          <p:cNvCxnSpPr>
            <a:cxnSpLocks/>
          </p:cNvCxnSpPr>
          <p:nvPr/>
        </p:nvCxnSpPr>
        <p:spPr>
          <a:xfrm flipH="1">
            <a:off x="10166719" y="3533140"/>
            <a:ext cx="208280" cy="482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B16150AF-5441-4F40-9FAE-D158B712773B}"/>
              </a:ext>
            </a:extLst>
          </p:cNvPr>
          <p:cNvCxnSpPr>
            <a:cxnSpLocks/>
          </p:cNvCxnSpPr>
          <p:nvPr/>
        </p:nvCxnSpPr>
        <p:spPr>
          <a:xfrm flipH="1">
            <a:off x="8894513" y="3675355"/>
            <a:ext cx="188527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482C3286-4756-436B-BD9E-49CD5FB48F87}"/>
              </a:ext>
            </a:extLst>
          </p:cNvPr>
          <p:cNvCxnSpPr>
            <a:cxnSpLocks/>
          </p:cNvCxnSpPr>
          <p:nvPr/>
        </p:nvCxnSpPr>
        <p:spPr>
          <a:xfrm flipH="1" flipV="1">
            <a:off x="7279640" y="3441700"/>
            <a:ext cx="177800" cy="685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543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198</Words>
  <Application>Microsoft Office PowerPoint</Application>
  <PresentationFormat>Широкоэкранный</PresentationFormat>
  <Paragraphs>52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Тема Office</vt:lpstr>
      <vt:lpstr> Современные технологии организации продуктивной проектной деятельности 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 Карпушин</dc:creator>
  <cp:lastModifiedBy>Николай Карпушин</cp:lastModifiedBy>
  <cp:revision>36</cp:revision>
  <dcterms:created xsi:type="dcterms:W3CDTF">2020-04-04T06:23:59Z</dcterms:created>
  <dcterms:modified xsi:type="dcterms:W3CDTF">2020-04-08T13:53:25Z</dcterms:modified>
</cp:coreProperties>
</file>