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handoutMasterIdLst>
    <p:handoutMasterId r:id="rId44"/>
  </p:handoutMasterIdLst>
  <p:sldIdLst>
    <p:sldId id="324" r:id="rId5"/>
    <p:sldId id="329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50" r:id="rId15"/>
    <p:sldId id="303" r:id="rId16"/>
    <p:sldId id="282" r:id="rId17"/>
    <p:sldId id="345" r:id="rId18"/>
    <p:sldId id="306" r:id="rId19"/>
    <p:sldId id="321" r:id="rId20"/>
    <p:sldId id="326" r:id="rId21"/>
    <p:sldId id="270" r:id="rId22"/>
    <p:sldId id="295" r:id="rId23"/>
    <p:sldId id="300" r:id="rId24"/>
    <p:sldId id="347" r:id="rId25"/>
    <p:sldId id="349" r:id="rId26"/>
    <p:sldId id="331" r:id="rId27"/>
    <p:sldId id="333" r:id="rId28"/>
    <p:sldId id="332" r:id="rId29"/>
    <p:sldId id="334" r:id="rId30"/>
    <p:sldId id="336" r:id="rId31"/>
    <p:sldId id="335" r:id="rId32"/>
    <p:sldId id="338" r:id="rId33"/>
    <p:sldId id="340" r:id="rId34"/>
    <p:sldId id="339" r:id="rId35"/>
    <p:sldId id="337" r:id="rId36"/>
    <p:sldId id="341" r:id="rId37"/>
    <p:sldId id="342" r:id="rId38"/>
    <p:sldId id="348" r:id="rId39"/>
    <p:sldId id="343" r:id="rId40"/>
    <p:sldId id="344" r:id="rId41"/>
    <p:sldId id="26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2012" autoAdjust="0"/>
  </p:normalViewPr>
  <p:slideViewPr>
    <p:cSldViewPr snapToGrid="0" showGuides="1">
      <p:cViewPr>
        <p:scale>
          <a:sx n="93" d="100"/>
          <a:sy n="93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2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5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1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15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91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7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3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9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7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97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9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1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7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9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2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2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6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0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6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srep.ru/images/upload/181175_photo.jpe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inaimir.com/inf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40724" y="3897298"/>
            <a:ext cx="8229600" cy="171339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ИКТ в преподавании русского языка и литературы.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mtClean="0"/>
              <a:t>Автор: Шаповалов </a:t>
            </a:r>
            <a:r>
              <a:rPr lang="ru-RU" dirty="0" smtClean="0"/>
              <a:t>Михаил Иванович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!VIDEO\!!!!!Вебинары\2018\03_март\заставка грант без фо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537" y="1588195"/>
            <a:ext cx="3648047" cy="12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840" y="2128634"/>
            <a:ext cx="8786319" cy="35332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9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VideoPad VideoEditor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219" y="1729801"/>
            <a:ext cx="8326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Русскоязычная </a:t>
            </a:r>
            <a:r>
              <a:rPr lang="ru-RU" sz="2400" dirty="0"/>
              <a:t>версия бесплатной программы для видеомонтажа VideoPad VideoEditor.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Скачать </a:t>
            </a:r>
            <a:r>
              <a:rPr lang="ru-RU" sz="2400" dirty="0" smtClean="0"/>
              <a:t>можно </a:t>
            </a:r>
            <a:r>
              <a:rPr lang="ru-RU" sz="2400" dirty="0"/>
              <a:t>по адресу: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http://www.nchsoftware.com/videopad/ru/vppsetup.exe</a:t>
            </a:r>
          </a:p>
        </p:txBody>
      </p:sp>
    </p:spTree>
    <p:extLst>
      <p:ext uri="{BB962C8B-B14F-4D97-AF65-F5344CB8AC3E}">
        <p14:creationId xmlns:p14="http://schemas.microsoft.com/office/powerpoint/2010/main" val="35139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Чехов. Особые приметы</a:t>
            </a:r>
            <a:endParaRPr lang="ru-RU" dirty="0"/>
          </a:p>
        </p:txBody>
      </p:sp>
      <p:pic>
        <p:nvPicPr>
          <p:cNvPr id="1026" name="Picture 2" descr="http://static1.repo.aif.ru/1/8b/328634/d5ca29627711ac9a4f9c2ac9cd9e73d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109" y="1325674"/>
            <a:ext cx="3316603" cy="48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50" y="1580574"/>
            <a:ext cx="4980850" cy="43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 </a:t>
            </a:r>
            <a:r>
              <a:rPr lang="de-DE" dirty="0"/>
              <a:t>TimeRime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563" y="2196524"/>
            <a:ext cx="8552873" cy="337613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508" y="1482634"/>
            <a:ext cx="3521001" cy="445065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14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Готовая </a:t>
            </a:r>
            <a:r>
              <a:rPr lang="ru-RU" dirty="0" smtClean="0"/>
              <a:t>инфографика </a:t>
            </a:r>
            <a:r>
              <a:rPr lang="en-US" dirty="0"/>
              <a:t>Timeline JS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57" y="1888473"/>
            <a:ext cx="8177543" cy="3921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7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Карты </a:t>
            </a:r>
            <a:r>
              <a:rPr lang="de-DE" dirty="0" smtClean="0"/>
              <a:t>Google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779" y="1623870"/>
            <a:ext cx="7196442" cy="451831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0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Карты </a:t>
            </a:r>
            <a:r>
              <a:rPr lang="de-DE" dirty="0" smtClean="0"/>
              <a:t>Google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442" y="1587269"/>
            <a:ext cx="6197116" cy="46288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2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текста </a:t>
            </a:r>
            <a:r>
              <a:rPr lang="de-DE" dirty="0" smtClean="0"/>
              <a:t>textexture.com</a:t>
            </a:r>
            <a:endParaRPr lang="ru-RU" dirty="0"/>
          </a:p>
        </p:txBody>
      </p:sp>
      <p:pic>
        <p:nvPicPr>
          <p:cNvPr id="4" name="Рисунок 3" descr="http://rusrep.ru/images/upload/181175_photo.jpeg">
            <a:hlinkClick r:id="rId3" tooltip="&quot; 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652" y="1417638"/>
            <a:ext cx="5082696" cy="4687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62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Презентация </a:t>
            </a:r>
            <a:r>
              <a:rPr lang="de-DE" dirty="0"/>
              <a:t>Prezi</a:t>
            </a:r>
            <a:endParaRPr lang="ru-RU" dirty="0"/>
          </a:p>
        </p:txBody>
      </p:sp>
      <p:pic>
        <p:nvPicPr>
          <p:cNvPr id="5" name="bandicam 2016-10-27 21-38-09-81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976" y="1828802"/>
            <a:ext cx="8416047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на сайте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15" y="1417638"/>
            <a:ext cx="7660170" cy="4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1417638"/>
            <a:ext cx="8114145" cy="261648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500" dirty="0" smtClean="0"/>
              <a:t>«</a:t>
            </a:r>
            <a:r>
              <a:rPr lang="ru-RU" sz="5500" dirty="0"/>
              <a:t>Живые страницы» от компании </a:t>
            </a:r>
            <a:r>
              <a:rPr lang="ru-RU" sz="5500" dirty="0" err="1"/>
              <a:t>Samsung</a:t>
            </a:r>
            <a:r>
              <a:rPr lang="ru-RU" sz="5500" dirty="0"/>
              <a:t> </a:t>
            </a:r>
            <a:r>
              <a:rPr lang="ru-RU" sz="5500" dirty="0" smtClean="0"/>
              <a:t>— интерактивная </a:t>
            </a:r>
            <a:r>
              <a:rPr lang="ru-RU" sz="5500" dirty="0"/>
              <a:t>литературная энциклопедия, наполненная большим объемом дополнительной информации из разных областей: история, лингвистика, география</a:t>
            </a:r>
            <a:r>
              <a:rPr lang="ru-RU" sz="5500" dirty="0" smtClean="0"/>
              <a:t>. Позволяет </a:t>
            </a:r>
            <a:r>
              <a:rPr lang="ru-RU" sz="5500" dirty="0"/>
              <a:t>не только читать произведение, пользуясь всеми удобствами электронной книги, но и </a:t>
            </a:r>
            <a:r>
              <a:rPr lang="ru-RU" sz="5500" dirty="0" smtClean="0"/>
              <a:t>изучать </a:t>
            </a:r>
            <a:r>
              <a:rPr lang="ru-RU" sz="5500" dirty="0"/>
              <a:t>историю и культуру эпохи</a:t>
            </a:r>
            <a:r>
              <a:rPr lang="ru-RU" sz="5500" dirty="0" smtClean="0"/>
              <a:t>. В </a:t>
            </a:r>
            <a:r>
              <a:rPr lang="ru-RU" sz="5500" dirty="0"/>
              <a:t>работе над приложением приняли участие студенты Школы филологии НИУ ВШЭ.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7561" y="4034127"/>
            <a:ext cx="30618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Война и мир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Преступление и наказание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Мертвые души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Капитанская дочка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12 стульев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131" y="4034127"/>
            <a:ext cx="302490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Доктор </a:t>
            </a:r>
            <a:r>
              <a:rPr lang="ru-RU" dirty="0"/>
              <a:t>Живаго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Евгений Онегин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Герой нашего времени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Тихий Дон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Лавр (Евгений </a:t>
            </a:r>
            <a:r>
              <a:rPr lang="ru-RU" dirty="0" err="1"/>
              <a:t>Водолазкин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3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на сайте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06" y="1417638"/>
            <a:ext cx="7828588" cy="47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Интернет-сервис </a:t>
            </a:r>
            <a:r>
              <a:rPr lang="en-US" dirty="0" err="1"/>
              <a:t>EduCanon</a:t>
            </a:r>
            <a:r>
              <a:rPr lang="en-US" dirty="0"/>
              <a:t> (playposit.com)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35" y="1705682"/>
            <a:ext cx="7786729" cy="43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Dictation.io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900" y="1417638"/>
            <a:ext cx="5180200" cy="476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расстановки ударений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http://morpher.ru/accentizer/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227" y="2167427"/>
            <a:ext cx="7723546" cy="403922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71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склонения по падежам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47" y="1789314"/>
            <a:ext cx="8745971" cy="41681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93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 прописью во всех падежах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010" y="1494789"/>
            <a:ext cx="8817980" cy="47120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8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http://ru.readability.io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80" y="1782052"/>
            <a:ext cx="8075240" cy="4286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6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Эссе на тему "Я и моя карьера"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434818"/>
            <a:ext cx="7560840" cy="4579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8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92150"/>
            <a:ext cx="8345055" cy="725488"/>
          </a:xfrm>
        </p:spPr>
        <p:txBody>
          <a:bodyPr/>
          <a:lstStyle/>
          <a:p>
            <a:r>
              <a:rPr lang="ru-RU" sz="3200" dirty="0" smtClean="0"/>
              <a:t>Пример плохого эссе (http://egevmeste.ru/razbor-plohogo-esse.html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177" y="1700808"/>
            <a:ext cx="5579646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4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Семантический анализ текста https://advego.com/text/seo/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20" y="1916832"/>
            <a:ext cx="6840760" cy="4117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3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Текст романа содержит комментарии литературоведов, а оглавление произведения преобразовано в </a:t>
            </a:r>
            <a:r>
              <a:rPr lang="ru-RU" dirty="0" err="1" smtClean="0"/>
              <a:t>инфографику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Вся хронология событий произведения наглядно отображена в календаре наряду со значимыми историческими событиями, на фоне которых развивается сюжет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 разделе «Судьбы» представлены основные события из жизни главных героев и пересечения с другими персонажами книги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Инфографика позволит отследить жизненный путь каждого персонажа, его судьбоносные встречи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Словарь </a:t>
            </a:r>
            <a:r>
              <a:rPr lang="ru-RU" dirty="0"/>
              <a:t>устаревших </a:t>
            </a:r>
            <a:r>
              <a:rPr lang="ru-RU" dirty="0" smtClean="0"/>
              <a:t>выражений.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Интерактивная карта.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8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текста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40458"/>
              </p:ext>
            </p:extLst>
          </p:nvPr>
        </p:nvGraphicFramePr>
        <p:xfrm>
          <a:off x="294820" y="1806174"/>
          <a:ext cx="8554360" cy="3778608"/>
        </p:xfrm>
        <a:graphic>
          <a:graphicData uri="http://schemas.openxmlformats.org/drawingml/2006/table">
            <a:tbl>
              <a:tblPr firstRow="1" firstCol="1" bandRow="1"/>
              <a:tblGrid>
                <a:gridCol w="5604809"/>
                <a:gridCol w="2949551"/>
              </a:tblGrid>
              <a:tr h="31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5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557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символов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символов без пробелов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5167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уникальных слов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значимых слов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стоп-слов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79.1 %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грамматических ошибок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Классическая тошнота документа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4.69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1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Академическая тошнота документа</a:t>
                      </a: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7.5 %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85" marR="82285" marT="16457" marB="164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Семантическое ядро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25304"/>
              </p:ext>
            </p:extLst>
          </p:nvPr>
        </p:nvGraphicFramePr>
        <p:xfrm>
          <a:off x="1835696" y="1556792"/>
          <a:ext cx="5436966" cy="4596575"/>
        </p:xfrm>
        <a:graphic>
          <a:graphicData uri="http://schemas.openxmlformats.org/drawingml/2006/table">
            <a:tbl>
              <a:tblPr/>
              <a:tblGrid>
                <a:gridCol w="2586070"/>
                <a:gridCol w="1211765"/>
                <a:gridCol w="1639131"/>
              </a:tblGrid>
              <a:tr h="47244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</a:rPr>
                        <a:t>Фраза/слово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5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</a:rPr>
                        <a:t>Количество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5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>
                          <a:solidFill>
                            <a:srgbClr val="FFFFFF"/>
                          </a:solidFill>
                          <a:effectLst/>
                        </a:rPr>
                        <a:t>Частота, %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B557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травма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22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2.44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услышать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9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1.00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может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7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0.78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55183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оно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7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0.78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все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0.66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событие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6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0.66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боль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именно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новое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один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травмировать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7244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травмирующие события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5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0.55 / 1.11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будто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0.44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какой-то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0.44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лекция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0.44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242607"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</a:rPr>
                        <a:t>лишь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0.44</a:t>
                      </a:r>
                    </a:p>
                  </a:txBody>
                  <a:tcPr marL="31922" marR="31922" marT="6385" marB="63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3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корпус русского языка http://www.ruscorpora.ru/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81" y="1911362"/>
            <a:ext cx="8289838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5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Частотный словарь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13" y="1772816"/>
            <a:ext cx="7970974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5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Соответствие частоты употребления слов в естественной речи и тексте </a:t>
            </a:r>
            <a:r>
              <a:rPr lang="en-US" dirty="0" smtClean="0"/>
              <a:t>http://1y.ru/text.php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490" y="2132856"/>
            <a:ext cx="5493692" cy="4144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0706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Визуализация: </a:t>
            </a:r>
            <a:r>
              <a:rPr lang="ru-RU" dirty="0"/>
              <a:t>облако тегов онлайн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Word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smtClean="0"/>
              <a:t>Out</a:t>
            </a:r>
            <a:endParaRPr lang="ru-RU" dirty="0" smtClean="0"/>
          </a:p>
          <a:p>
            <a:r>
              <a:rPr lang="de-DE" dirty="0" err="1" smtClean="0"/>
              <a:t>Tagxedo</a:t>
            </a:r>
            <a:endParaRPr lang="ru-RU" dirty="0" smtClean="0"/>
          </a:p>
          <a:p>
            <a:r>
              <a:rPr lang="de-DE" dirty="0" err="1" smtClean="0"/>
              <a:t>Tagul</a:t>
            </a:r>
            <a:endParaRPr lang="ru-RU" dirty="0" smtClean="0"/>
          </a:p>
          <a:p>
            <a:r>
              <a:rPr lang="de-DE" dirty="0"/>
              <a:t>Word </a:t>
            </a:r>
            <a:r>
              <a:rPr lang="de-DE" dirty="0" smtClean="0"/>
              <a:t>Cloud</a:t>
            </a:r>
            <a:endParaRPr lang="ru-RU" dirty="0" smtClean="0"/>
          </a:p>
          <a:p>
            <a:r>
              <a:rPr lang="de-DE" dirty="0" err="1" smtClean="0"/>
              <a:t>Wordle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Дети могут сами проверить и оценить свою работу.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893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и нравы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582" y="1700808"/>
            <a:ext cx="6902836" cy="417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338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– добро или зло?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76" y="1700808"/>
            <a:ext cx="5832648" cy="4187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12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solidFill>
                  <a:schemeClr val="tx2"/>
                </a:solidFill>
              </a:rPr>
              <a:t>Грамота.ру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de-DE" dirty="0" smtClean="0">
                <a:solidFill>
                  <a:schemeClr val="tx2"/>
                </a:solidFill>
              </a:rPr>
              <a:t>www.gramota.ru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Национальный корпус рус­ского языка - </a:t>
            </a:r>
            <a:r>
              <a:rPr lang="ru-RU" dirty="0" smtClean="0">
                <a:solidFill>
                  <a:schemeClr val="tx2"/>
                </a:solidFill>
              </a:rPr>
              <a:t>www.ruscorpora.ru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Ассоциация учителей литературы и русского </a:t>
            </a:r>
            <a:r>
              <a:rPr lang="ru-RU" dirty="0" smtClean="0">
                <a:solidFill>
                  <a:schemeClr val="tx2"/>
                </a:solidFill>
              </a:rPr>
              <a:t>языка - </a:t>
            </a:r>
            <a:r>
              <a:rPr lang="de-DE" dirty="0">
                <a:solidFill>
                  <a:schemeClr val="tx2"/>
                </a:solidFill>
              </a:rPr>
              <a:t>http://uchitel-slovesnik.ru/informacionnye-resursy/internet-resursy/?</a:t>
            </a:r>
            <a:r>
              <a:rPr lang="de-DE" dirty="0" smtClean="0">
                <a:solidFill>
                  <a:schemeClr val="tx2"/>
                </a:solidFill>
              </a:rPr>
              <a:t>lang=ru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Русский язык — сайт вопросов и </a:t>
            </a:r>
            <a:r>
              <a:rPr lang="ru-RU" dirty="0" smtClean="0">
                <a:solidFill>
                  <a:schemeClr val="tx2"/>
                </a:solidFill>
              </a:rPr>
              <a:t>ответов - </a:t>
            </a:r>
            <a:r>
              <a:rPr lang="de-DE" dirty="0">
                <a:solidFill>
                  <a:schemeClr val="tx2"/>
                </a:solidFill>
              </a:rPr>
              <a:t>http://rus.stackexchange.com/</a:t>
            </a:r>
            <a:endParaRPr lang="de-D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voinaimir.com/info</a:t>
            </a:r>
            <a:endParaRPr lang="ru-RU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0255" y="2401455"/>
            <a:ext cx="4362248" cy="36209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3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10867" y="1618037"/>
            <a:ext cx="5722265" cy="4442752"/>
            <a:chOff x="0" y="0"/>
            <a:chExt cx="3680460" cy="28575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3101340" cy="211074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179320"/>
              <a:ext cx="3680460" cy="6781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2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794" y="1734809"/>
            <a:ext cx="8544411" cy="412104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8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184" y="1492019"/>
            <a:ext cx="5297632" cy="477512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5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342" y="1759382"/>
            <a:ext cx="8631315" cy="415188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63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Живые страницы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322" y="1505529"/>
            <a:ext cx="8883355" cy="46141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59749-484A-4444-8368-710F51146B8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494</Words>
  <Application>Microsoft Office PowerPoint</Application>
  <PresentationFormat>Экран (4:3)</PresentationFormat>
  <Paragraphs>171</Paragraphs>
  <Slides>38</Slides>
  <Notes>23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Презентация_видеолекции</vt:lpstr>
      <vt:lpstr>Презентация PowerPoint</vt:lpstr>
      <vt:lpstr>Живые страницы</vt:lpstr>
      <vt:lpstr>Живые страницы</vt:lpstr>
      <vt:lpstr>Живые страницы</vt:lpstr>
      <vt:lpstr>Живые страницы</vt:lpstr>
      <vt:lpstr>Живые страницы</vt:lpstr>
      <vt:lpstr>Живые страницы</vt:lpstr>
      <vt:lpstr>Живые страницы</vt:lpstr>
      <vt:lpstr>Живые страницы</vt:lpstr>
      <vt:lpstr>Живые страницы</vt:lpstr>
      <vt:lpstr>VideoPad VideoEditor</vt:lpstr>
      <vt:lpstr>Чехов. Особые приметы</vt:lpstr>
      <vt:lpstr>Презентация TimeRime</vt:lpstr>
      <vt:lpstr>Готовая инфографика Timeline JS</vt:lpstr>
      <vt:lpstr>Карты Google</vt:lpstr>
      <vt:lpstr>Карты Google</vt:lpstr>
      <vt:lpstr>Визуализация текста textexture.com</vt:lpstr>
      <vt:lpstr>Презентация Prezi</vt:lpstr>
      <vt:lpstr>Презентация на сайте</vt:lpstr>
      <vt:lpstr>Презентация на сайте</vt:lpstr>
      <vt:lpstr>Интернет-сервис EduCanon (playposit.com)</vt:lpstr>
      <vt:lpstr>Dictation.io</vt:lpstr>
      <vt:lpstr>Программа расстановки ударений</vt:lpstr>
      <vt:lpstr>Программа склонения по падежам</vt:lpstr>
      <vt:lpstr>Сумма прописью во всех падежах</vt:lpstr>
      <vt:lpstr>http://ru.readability.io</vt:lpstr>
      <vt:lpstr>Эссе на тему "Я и моя карьера"</vt:lpstr>
      <vt:lpstr>Пример плохого эссе (http://egevmeste.ru/razbor-plohogo-esse.html</vt:lpstr>
      <vt:lpstr>Семантический анализ текста https://advego.com/text/seo/</vt:lpstr>
      <vt:lpstr>Статистика текста</vt:lpstr>
      <vt:lpstr>Семантическое ядро</vt:lpstr>
      <vt:lpstr>Национальный корпус русского языка http://www.ruscorpora.ru/</vt:lpstr>
      <vt:lpstr>Частотный словарь</vt:lpstr>
      <vt:lpstr>Соответствие частоты употребления слов в естественной речи и тексте http://1y.ru/text.php</vt:lpstr>
      <vt:lpstr>Визуализация: облако тегов онлайн</vt:lpstr>
      <vt:lpstr>Закон и нравы</vt:lpstr>
      <vt:lpstr>Интернет – добро или зло?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Michael</dc:creator>
  <cp:lastModifiedBy>Анастасия Черепнева</cp:lastModifiedBy>
  <cp:revision>87</cp:revision>
  <dcterms:created xsi:type="dcterms:W3CDTF">2013-04-05T19:49:59Z</dcterms:created>
  <dcterms:modified xsi:type="dcterms:W3CDTF">2018-04-03T08:00:58Z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