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ZCDulwUVwWH4HsaoX5UEcraHk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5" autoAdjust="0"/>
    <p:restoredTop sz="94660"/>
  </p:normalViewPr>
  <p:slideViewPr>
    <p:cSldViewPr snapToGrid="0">
      <p:cViewPr>
        <p:scale>
          <a:sx n="201" d="100"/>
          <a:sy n="201" d="100"/>
        </p:scale>
        <p:origin x="-378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019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7a9d6c58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17a9d6c58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7a9d6c58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7a9d6c58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7a9d6c58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17a9d6c58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7a9d6c58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17a9d6c58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7a9d6c58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17a9d6c58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7a9d6c58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17a9d6c58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7a9d6c58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17a9d6c58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7a9d6c58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17a9d6c58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7a9d6c58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17a9d6c58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7a9d6c58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17a9d6c58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7a9d6c58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17a9d6c58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7a9d6c58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7a9d6c58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7a9d6c58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7a9d6c58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7a9d6c58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7a9d6c58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7a9d6c58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17a9d6c58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17a9d6c58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17a9d6c58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7a9d6c58d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7a9d6c58d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17a9d6c58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17a9d6c58d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7a9d6c58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7a9d6c58d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7a9d6c58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17a9d6c58d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7a9d6c5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17a9d6c5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7a9d6c58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7a9d6c58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7a9d6c58d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17a9d6c58d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7a9d6c58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7a9d6c58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7a9d6c58d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17a9d6c58d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7a9d6c58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17a9d6c58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7a9d6c58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17a9d6c58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7a9d6c58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17a9d6c58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7a9d6c58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17a9d6c58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7a9d6c5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17a9d6c5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7a9d6c58d_0_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17a9d6c58d_0_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3" name="Google Shape;83;g217a9d6c58d_0_28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4" name="Google Shape;84;g217a9d6c58d_0_2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5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teachers.r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lexey_Konobeiev@mail.r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771551"/>
            <a:ext cx="7772400" cy="19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Приемы для обучения говорению старшеклассников: от ЕГЭ до олимпиады по английскому языку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/>
              <a:t>А.В. Конобеев, к. пед. н.,</a:t>
            </a:r>
            <a:endParaRPr/>
          </a:p>
          <a:p>
            <a:pPr marL="0" lvl="0" indent="0" algn="ctr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/>
              <a:t>главный редактор издательства «Титул» и журнала «Английский язык в школе», академический директор (Skyeng), эксперт МЦКО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7a9d6c58d_0_38"/>
          <p:cNvSpPr txBox="1">
            <a:spLocks noGrp="1"/>
          </p:cNvSpPr>
          <p:nvPr>
            <p:ph type="title"/>
          </p:nvPr>
        </p:nvSpPr>
        <p:spPr>
          <a:xfrm>
            <a:off x="322650" y="1468575"/>
            <a:ext cx="22251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Вопросы 4 уровней сложности</a:t>
            </a:r>
            <a:endParaRPr sz="3859"/>
          </a:p>
        </p:txBody>
      </p:sp>
      <p:sp>
        <p:nvSpPr>
          <p:cNvPr id="150" name="Google Shape;150;g217a9d6c58d_0_38"/>
          <p:cNvSpPr txBox="1">
            <a:spLocks noGrp="1"/>
          </p:cNvSpPr>
          <p:nvPr>
            <p:ph type="body" idx="1"/>
          </p:nvPr>
        </p:nvSpPr>
        <p:spPr>
          <a:xfrm>
            <a:off x="2630525" y="1200150"/>
            <a:ext cx="6056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1" name="Google Shape;151;g217a9d6c58d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025" y="704825"/>
            <a:ext cx="4406550" cy="39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7a9d6c58d_0_55"/>
          <p:cNvSpPr txBox="1">
            <a:spLocks noGrp="1"/>
          </p:cNvSpPr>
          <p:nvPr>
            <p:ph type="title"/>
          </p:nvPr>
        </p:nvSpPr>
        <p:spPr>
          <a:xfrm>
            <a:off x="322650" y="1468575"/>
            <a:ext cx="22251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Вопросы 4 уровней сложности</a:t>
            </a:r>
            <a:endParaRPr sz="3859"/>
          </a:p>
        </p:txBody>
      </p:sp>
      <p:sp>
        <p:nvSpPr>
          <p:cNvPr id="157" name="Google Shape;157;g217a9d6c58d_0_55"/>
          <p:cNvSpPr txBox="1">
            <a:spLocks noGrp="1"/>
          </p:cNvSpPr>
          <p:nvPr>
            <p:ph type="body" idx="1"/>
          </p:nvPr>
        </p:nvSpPr>
        <p:spPr>
          <a:xfrm>
            <a:off x="2547750" y="1200150"/>
            <a:ext cx="6139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8" name="Google Shape;158;g217a9d6c58d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325" y="469795"/>
            <a:ext cx="4595450" cy="43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7a9d6c58d_0_61"/>
          <p:cNvSpPr txBox="1">
            <a:spLocks noGrp="1"/>
          </p:cNvSpPr>
          <p:nvPr>
            <p:ph type="title"/>
          </p:nvPr>
        </p:nvSpPr>
        <p:spPr>
          <a:xfrm>
            <a:off x="322650" y="1468575"/>
            <a:ext cx="22251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Вопросы 4 уровней сложности</a:t>
            </a:r>
            <a:endParaRPr sz="3859"/>
          </a:p>
        </p:txBody>
      </p:sp>
      <p:sp>
        <p:nvSpPr>
          <p:cNvPr id="164" name="Google Shape;164;g217a9d6c58d_0_61"/>
          <p:cNvSpPr txBox="1">
            <a:spLocks noGrp="1"/>
          </p:cNvSpPr>
          <p:nvPr>
            <p:ph type="body" idx="1"/>
          </p:nvPr>
        </p:nvSpPr>
        <p:spPr>
          <a:xfrm>
            <a:off x="2206225" y="1200150"/>
            <a:ext cx="6480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5" name="Google Shape;165;g217a9d6c58d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325" y="525400"/>
            <a:ext cx="4245201" cy="417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7a9d6c58d_0_69"/>
          <p:cNvSpPr txBox="1">
            <a:spLocks noGrp="1"/>
          </p:cNvSpPr>
          <p:nvPr>
            <p:ph type="title"/>
          </p:nvPr>
        </p:nvSpPr>
        <p:spPr>
          <a:xfrm>
            <a:off x="322650" y="1468575"/>
            <a:ext cx="22251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Вопросы 4 уровней сложности</a:t>
            </a:r>
            <a:endParaRPr sz="3859"/>
          </a:p>
        </p:txBody>
      </p:sp>
      <p:sp>
        <p:nvSpPr>
          <p:cNvPr id="171" name="Google Shape;171;g217a9d6c58d_0_69"/>
          <p:cNvSpPr txBox="1">
            <a:spLocks noGrp="1"/>
          </p:cNvSpPr>
          <p:nvPr>
            <p:ph type="body" idx="1"/>
          </p:nvPr>
        </p:nvSpPr>
        <p:spPr>
          <a:xfrm>
            <a:off x="2206225" y="1200150"/>
            <a:ext cx="6480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2" name="Google Shape;172;g217a9d6c58d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475" y="483526"/>
            <a:ext cx="5685676" cy="41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7a9d6c58d_0_44"/>
          <p:cNvSpPr txBox="1">
            <a:spLocks noGrp="1"/>
          </p:cNvSpPr>
          <p:nvPr>
            <p:ph type="title"/>
          </p:nvPr>
        </p:nvSpPr>
        <p:spPr>
          <a:xfrm>
            <a:off x="260575" y="837275"/>
            <a:ext cx="22251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Опоры: лексика</a:t>
            </a:r>
            <a:endParaRPr sz="3859"/>
          </a:p>
        </p:txBody>
      </p:sp>
      <p:sp>
        <p:nvSpPr>
          <p:cNvPr id="178" name="Google Shape;178;g217a9d6c58d_0_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9" name="Google Shape;179;g217a9d6c58d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669" y="549586"/>
            <a:ext cx="4818475" cy="424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7a9d6c58d_0_77"/>
          <p:cNvSpPr txBox="1">
            <a:spLocks noGrp="1"/>
          </p:cNvSpPr>
          <p:nvPr>
            <p:ph type="title"/>
          </p:nvPr>
        </p:nvSpPr>
        <p:spPr>
          <a:xfrm>
            <a:off x="260575" y="837275"/>
            <a:ext cx="22251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Опоры: лексика</a:t>
            </a:r>
            <a:endParaRPr sz="3859"/>
          </a:p>
        </p:txBody>
      </p:sp>
      <p:sp>
        <p:nvSpPr>
          <p:cNvPr id="185" name="Google Shape;185;g217a9d6c58d_0_7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6" name="Google Shape;186;g217a9d6c58d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500" y="648199"/>
            <a:ext cx="5431175" cy="38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7a9d6c58d_0_84"/>
          <p:cNvSpPr txBox="1">
            <a:spLocks noGrp="1"/>
          </p:cNvSpPr>
          <p:nvPr>
            <p:ph type="title"/>
          </p:nvPr>
        </p:nvSpPr>
        <p:spPr>
          <a:xfrm>
            <a:off x="157100" y="837275"/>
            <a:ext cx="24837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Опоры: лексика и грамматика</a:t>
            </a:r>
            <a:endParaRPr sz="3859"/>
          </a:p>
        </p:txBody>
      </p:sp>
      <p:sp>
        <p:nvSpPr>
          <p:cNvPr id="192" name="Google Shape;192;g217a9d6c58d_0_84"/>
          <p:cNvSpPr txBox="1">
            <a:spLocks noGrp="1"/>
          </p:cNvSpPr>
          <p:nvPr>
            <p:ph type="body" idx="1"/>
          </p:nvPr>
        </p:nvSpPr>
        <p:spPr>
          <a:xfrm>
            <a:off x="2040625" y="1214363"/>
            <a:ext cx="664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3" name="Google Shape;193;g217a9d6c58d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750" y="622950"/>
            <a:ext cx="5180276" cy="41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7a9d6c58d_0_91"/>
          <p:cNvSpPr txBox="1">
            <a:spLocks noGrp="1"/>
          </p:cNvSpPr>
          <p:nvPr>
            <p:ph type="title"/>
          </p:nvPr>
        </p:nvSpPr>
        <p:spPr>
          <a:xfrm>
            <a:off x="157100" y="837275"/>
            <a:ext cx="24837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Опоры: лексика и грамматика</a:t>
            </a:r>
            <a:endParaRPr sz="3859"/>
          </a:p>
        </p:txBody>
      </p:sp>
      <p:sp>
        <p:nvSpPr>
          <p:cNvPr id="199" name="Google Shape;199;g217a9d6c58d_0_91"/>
          <p:cNvSpPr txBox="1">
            <a:spLocks noGrp="1"/>
          </p:cNvSpPr>
          <p:nvPr>
            <p:ph type="body" idx="1"/>
          </p:nvPr>
        </p:nvSpPr>
        <p:spPr>
          <a:xfrm>
            <a:off x="2040625" y="1200150"/>
            <a:ext cx="664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00" name="Google Shape;200;g217a9d6c58d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575" y="1012800"/>
            <a:ext cx="619125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7a9d6c58d_0_98"/>
          <p:cNvSpPr txBox="1">
            <a:spLocks noGrp="1"/>
          </p:cNvSpPr>
          <p:nvPr>
            <p:ph type="title"/>
          </p:nvPr>
        </p:nvSpPr>
        <p:spPr>
          <a:xfrm>
            <a:off x="157100" y="837275"/>
            <a:ext cx="24837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857"/>
              <a:buFont typeface="Calibri"/>
              <a:buNone/>
            </a:pPr>
            <a:r>
              <a:rPr lang="ru-RU" sz="3500"/>
              <a:t>Опоры: идеи и фоновая информация</a:t>
            </a:r>
            <a:endParaRPr sz="3859"/>
          </a:p>
        </p:txBody>
      </p:sp>
      <p:sp>
        <p:nvSpPr>
          <p:cNvPr id="206" name="Google Shape;206;g217a9d6c58d_0_98"/>
          <p:cNvSpPr txBox="1">
            <a:spLocks noGrp="1"/>
          </p:cNvSpPr>
          <p:nvPr>
            <p:ph type="body" idx="1"/>
          </p:nvPr>
        </p:nvSpPr>
        <p:spPr>
          <a:xfrm>
            <a:off x="2040625" y="1200150"/>
            <a:ext cx="664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07" name="Google Shape;207;g217a9d6c58d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713" y="495750"/>
            <a:ext cx="4172061" cy="43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7a9d6c58d_0_105"/>
          <p:cNvSpPr txBox="1">
            <a:spLocks noGrp="1"/>
          </p:cNvSpPr>
          <p:nvPr>
            <p:ph type="title"/>
          </p:nvPr>
        </p:nvSpPr>
        <p:spPr>
          <a:xfrm>
            <a:off x="157100" y="837275"/>
            <a:ext cx="2483700" cy="2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Опоры: фото</a:t>
            </a:r>
            <a:endParaRPr sz="3859"/>
          </a:p>
        </p:txBody>
      </p:sp>
      <p:sp>
        <p:nvSpPr>
          <p:cNvPr id="213" name="Google Shape;213;g217a9d6c58d_0_105"/>
          <p:cNvSpPr txBox="1">
            <a:spLocks noGrp="1"/>
          </p:cNvSpPr>
          <p:nvPr>
            <p:ph type="body" idx="1"/>
          </p:nvPr>
        </p:nvSpPr>
        <p:spPr>
          <a:xfrm>
            <a:off x="2040625" y="1200150"/>
            <a:ext cx="664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4" name="Google Shape;214;g217a9d6c58d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025" y="564375"/>
            <a:ext cx="3934875" cy="39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Сегодня мы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Рассмотрим причины сложностей в говорении у старшеклассников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Обсудим некоторые приемы снятия сложностей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Изучим материалы и ресурсы для обучения говорению и подготовки к ЕГЖ и ВСОШ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401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7a9d6c58d_0_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Методика работы</a:t>
            </a:r>
            <a:endParaRPr sz="3859"/>
          </a:p>
        </p:txBody>
      </p:sp>
      <p:sp>
        <p:nvSpPr>
          <p:cNvPr id="220" name="Google Shape;220;g217a9d6c58d_0_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ru-RU"/>
              <a:t>К пособиям  серии Steplighter выходят книги для учителя с подробными алгоритмами работы и ключами к заданиям.</a:t>
            </a:r>
            <a:endParaRPr/>
          </a:p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ru-RU"/>
              <a:t>Сайт: titul.online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7a9d6c58d_0_118"/>
          <p:cNvSpPr txBox="1">
            <a:spLocks noGrp="1"/>
          </p:cNvSpPr>
          <p:nvPr>
            <p:ph type="title"/>
          </p:nvPr>
        </p:nvSpPr>
        <p:spPr>
          <a:xfrm>
            <a:off x="457200" y="24862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Проблема формата</a:t>
            </a:r>
            <a:endParaRPr dirty="0"/>
          </a:p>
        </p:txBody>
      </p:sp>
      <p:sp>
        <p:nvSpPr>
          <p:cNvPr id="226" name="Google Shape;226;g217a9d6c58d_0_1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Как учесть формат?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Как уложиться в отведенное время?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7a9d6c58d_0_1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Книга + тренажер</a:t>
            </a:r>
            <a:endParaRPr/>
          </a:p>
        </p:txBody>
      </p:sp>
      <p:sp>
        <p:nvSpPr>
          <p:cNvPr id="232" name="Google Shape;232;g217a9d6c58d_0_1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17a9d6c58d_0_12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900"/>
              <a:buChar char="•"/>
            </a:pPr>
            <a:r>
              <a:rPr lang="ru-RU" sz="2900">
                <a:highlight>
                  <a:schemeClr val="lt1"/>
                </a:highlight>
              </a:rPr>
              <a:t>Тематические тренировочные тесты с упражнениями (стратегии говорения, лексика, грамматика)</a:t>
            </a:r>
            <a:endParaRPr sz="2900">
              <a:highlight>
                <a:schemeClr val="lt1"/>
              </a:highlight>
            </a:endParaRPr>
          </a:p>
          <a:p>
            <a:pPr marL="457200" lvl="0" indent="-412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ru-RU" sz="2900">
                <a:highlight>
                  <a:schemeClr val="lt1"/>
                </a:highlight>
              </a:rPr>
              <a:t>Онлайн-тренажер (формат, время)</a:t>
            </a:r>
            <a:endParaRPr sz="2900">
              <a:highlight>
                <a:schemeClr val="lt1"/>
              </a:highlight>
            </a:endParaRPr>
          </a:p>
        </p:txBody>
      </p:sp>
      <p:pic>
        <p:nvPicPr>
          <p:cNvPr id="234" name="Google Shape;234;g217a9d6c58d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74" y="1158750"/>
            <a:ext cx="2450700" cy="357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7a9d6c58d_0_131"/>
          <p:cNvSpPr txBox="1">
            <a:spLocks noGrp="1"/>
          </p:cNvSpPr>
          <p:nvPr>
            <p:ph type="title"/>
          </p:nvPr>
        </p:nvSpPr>
        <p:spPr>
          <a:xfrm>
            <a:off x="0" y="1986000"/>
            <a:ext cx="18318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Опоры</a:t>
            </a:r>
            <a:endParaRPr/>
          </a:p>
        </p:txBody>
      </p:sp>
      <p:pic>
        <p:nvPicPr>
          <p:cNvPr id="240" name="Google Shape;240;g217a9d6c58d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475" y="482425"/>
            <a:ext cx="2895725" cy="417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17a9d6c58d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225" y="482425"/>
            <a:ext cx="2992531" cy="41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7a9d6c58d_0_140"/>
          <p:cNvSpPr txBox="1">
            <a:spLocks noGrp="1"/>
          </p:cNvSpPr>
          <p:nvPr>
            <p:ph type="title"/>
          </p:nvPr>
        </p:nvSpPr>
        <p:spPr>
          <a:xfrm>
            <a:off x="0" y="1986000"/>
            <a:ext cx="18318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Опоры</a:t>
            </a:r>
            <a:endParaRPr/>
          </a:p>
        </p:txBody>
      </p:sp>
      <p:pic>
        <p:nvPicPr>
          <p:cNvPr id="247" name="Google Shape;247;g217a9d6c58d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527" y="462551"/>
            <a:ext cx="3084174" cy="434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17a9d6c58d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875" y="462550"/>
            <a:ext cx="2994900" cy="434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7a9d6c58d_0_148"/>
          <p:cNvSpPr txBox="1">
            <a:spLocks noGrp="1"/>
          </p:cNvSpPr>
          <p:nvPr>
            <p:ph type="title"/>
          </p:nvPr>
        </p:nvSpPr>
        <p:spPr>
          <a:xfrm>
            <a:off x="457200" y="22493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Онлайн-тренажер</a:t>
            </a:r>
            <a:endParaRPr dirty="0"/>
          </a:p>
        </p:txBody>
      </p:sp>
      <p:sp>
        <p:nvSpPr>
          <p:cNvPr id="254" name="Google Shape;254;g217a9d6c58d_0_14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g217a9d6c58d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50" y="930275"/>
            <a:ext cx="7544502" cy="374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7a9d6c58d_0_1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Онлайн-тренажер</a:t>
            </a:r>
            <a:endParaRPr dirty="0"/>
          </a:p>
        </p:txBody>
      </p:sp>
      <p:sp>
        <p:nvSpPr>
          <p:cNvPr id="261" name="Google Shape;261;g217a9d6c58d_0_15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g217a9d6c58d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23" y="961778"/>
            <a:ext cx="8030614" cy="383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7a9d6c58d_0_16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Онлайн-тренажер</a:t>
            </a:r>
            <a:endParaRPr/>
          </a:p>
        </p:txBody>
      </p:sp>
      <p:pic>
        <p:nvPicPr>
          <p:cNvPr id="269" name="Google Shape;269;g217a9d6c58d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00" y="943575"/>
            <a:ext cx="6591374" cy="378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7a9d6c58d_0_16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Книга + тренажер</a:t>
            </a:r>
            <a:endParaRPr/>
          </a:p>
        </p:txBody>
      </p:sp>
      <p:sp>
        <p:nvSpPr>
          <p:cNvPr id="275" name="Google Shape;275;g217a9d6c58d_0_16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Книга: позволяет отработать лексику, грамматику, потренироваться в выполнении заданий без таймера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Тренажер: имитация экзамена, таймер, запись ответа для последующего анализа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7a9d6c58d_0_179"/>
          <p:cNvSpPr txBox="1">
            <a:spLocks noGrp="1"/>
          </p:cNvSpPr>
          <p:nvPr>
            <p:ph type="title"/>
          </p:nvPr>
        </p:nvSpPr>
        <p:spPr>
          <a:xfrm>
            <a:off x="457200" y="41918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160" dirty="0"/>
              <a:t>Также для подготовки к устной части ОГЭ и ЕГЭ</a:t>
            </a:r>
            <a:endParaRPr sz="3160" dirty="0"/>
          </a:p>
        </p:txBody>
      </p:sp>
      <p:sp>
        <p:nvSpPr>
          <p:cNvPr id="281" name="Google Shape;281;g217a9d6c58d_0_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4321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700" dirty="0"/>
              <a:t>Пособия 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700" dirty="0"/>
              <a:t>М. Гаджиевой и 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700" dirty="0"/>
              <a:t>Е. </a:t>
            </a:r>
            <a:r>
              <a:rPr lang="ru-RU" sz="2700" dirty="0" err="1"/>
              <a:t>Меджибов</a:t>
            </a:r>
            <a:r>
              <a:rPr lang="ru-RU" sz="2700" dirty="0"/>
              <a:t>-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700" dirty="0" err="1"/>
              <a:t>ской</a:t>
            </a:r>
            <a:endParaRPr sz="27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2" name="Google Shape;282;g217a9d6c58d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813" y="1246048"/>
            <a:ext cx="2444937" cy="347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7a9d6c58d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Причины сложностей</a:t>
            </a:r>
            <a:endParaRPr/>
          </a:p>
        </p:txBody>
      </p:sp>
      <p:sp>
        <p:nvSpPr>
          <p:cNvPr id="102" name="Google Shape;102;g217a9d6c58d_0_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854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Психологические </a:t>
            </a:r>
            <a:endParaRPr/>
          </a:p>
        </p:txBody>
      </p:sp>
      <p:sp>
        <p:nvSpPr>
          <p:cNvPr id="103" name="Google Shape;103;g217a9d6c58d_0_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ru-RU"/>
              <a:t>Стеснительность, боязнь сделать ошибку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/>
              <a:t>Нет интереса к темам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/>
              <a:t>Уверенность в нехватке языковых средств</a:t>
            </a:r>
            <a:endParaRPr/>
          </a:p>
        </p:txBody>
      </p:sp>
      <p:sp>
        <p:nvSpPr>
          <p:cNvPr id="104" name="Google Shape;104;g217a9d6c58d_0_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ru-RU"/>
              <a:t>Языковые</a:t>
            </a:r>
            <a:endParaRPr/>
          </a:p>
        </p:txBody>
      </p:sp>
      <p:sp>
        <p:nvSpPr>
          <p:cNvPr id="105" name="Google Shape;105;g217a9d6c58d_0_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ru-RU"/>
              <a:t>Нехватка языковых средств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/>
              <a:t>Нехватка опор для говорения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/>
              <a:t>Незнание формата (ЕГЭ и ВСОШ)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7a9d6c58d_0_174"/>
          <p:cNvSpPr txBox="1">
            <a:spLocks noGrp="1"/>
          </p:cNvSpPr>
          <p:nvPr>
            <p:ph type="title"/>
          </p:nvPr>
        </p:nvSpPr>
        <p:spPr>
          <a:xfrm>
            <a:off x="457200" y="22493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Говорение и ВСОШ</a:t>
            </a:r>
            <a:endParaRPr dirty="0"/>
          </a:p>
        </p:txBody>
      </p:sp>
      <p:sp>
        <p:nvSpPr>
          <p:cNvPr id="288" name="Google Shape;288;g217a9d6c58d_0_17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Знание формата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Умение работать с fact file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Фоновые знания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7a9d6c58d_0_184"/>
          <p:cNvSpPr txBox="1">
            <a:spLocks noGrp="1"/>
          </p:cNvSpPr>
          <p:nvPr>
            <p:ph type="title"/>
          </p:nvPr>
        </p:nvSpPr>
        <p:spPr>
          <a:xfrm>
            <a:off x="457200" y="22966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Олимпиады</a:t>
            </a:r>
            <a:endParaRPr dirty="0"/>
          </a:p>
        </p:txBody>
      </p:sp>
      <p:sp>
        <p:nvSpPr>
          <p:cNvPr id="294" name="Google Shape;294;g217a9d6c58d_0_18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Серия Olympiad builder А.П. Гулова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Художественные книги + аудиокниги издательства “Титул”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Серия книг для чтения и обсуждения “Почитай!” / “Read Up”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7a9d6c58d_0_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Подготовка к олимпиадам</a:t>
            </a:r>
            <a:endParaRPr/>
          </a:p>
        </p:txBody>
      </p:sp>
      <p:sp>
        <p:nvSpPr>
          <p:cNvPr id="300" name="Google Shape;300;g217a9d6c58d_0_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17a9d6c58d_0_18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chemeClr val="lt1"/>
                </a:highlight>
              </a:rPr>
              <a:t>БЕСПЛАТНО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В пособии систематизированы нормативно-правовые основы подготовки к всероссийской олимпиаде школьников по английскому языку, описаны образовательные практики, и предложены методические материалы для подготовки к ВСОШ. Пособие будет полезно для руководителей и учителей общеобразовательных организаций, работников методических служб и слушателей по программам повышения квалификации. </a:t>
            </a:r>
            <a:endParaRPr sz="1800">
              <a:highlight>
                <a:schemeClr val="lt1"/>
              </a:highlight>
            </a:endParaRPr>
          </a:p>
        </p:txBody>
      </p:sp>
      <p:pic>
        <p:nvPicPr>
          <p:cNvPr id="302" name="Google Shape;302;g217a9d6c58d_0_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21" y="1051796"/>
            <a:ext cx="2689829" cy="3704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17a9d6c58d_0_291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Где посмотреть</a:t>
            </a:r>
            <a:endParaRPr/>
          </a:p>
        </p:txBody>
      </p:sp>
      <p:sp>
        <p:nvSpPr>
          <p:cNvPr id="308" name="Google Shape;308;g217a9d6c58d_0_29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www.englishteachers.ru</a:t>
            </a:r>
            <a:r>
              <a:rPr lang="ru-RU"/>
              <a:t> </a:t>
            </a:r>
            <a:endParaRPr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titul.online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457200" y="25335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Вопросы? Комментарии?</a:t>
            </a:r>
            <a:endParaRPr dirty="0"/>
          </a:p>
        </p:txBody>
      </p:sp>
      <p:sp>
        <p:nvSpPr>
          <p:cNvPr id="314" name="Google Shape;314;p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E-mail: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alexey_Konobeiev@mail.ru</a:t>
            </a:r>
            <a:r>
              <a:rPr lang="ru-RU"/>
              <a:t>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Психологические барьеры и что поможет</a:t>
            </a:r>
            <a:endParaRPr sz="3859"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-RU"/>
              <a:t>Стеснительность - ролевые игры;</a:t>
            </a:r>
            <a:endParaRPr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-RU"/>
              <a:t>Боязнь сделать ошибку - критерии оценивания с фокусом на РКЗ, задания, в которых наверняка добьется успеха (чтение скороговорок, составление вопросов для интервью по образцу)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7a9d6c58d_0_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Нет интереса к темам?</a:t>
            </a:r>
            <a:endParaRPr sz="3859"/>
          </a:p>
        </p:txBody>
      </p:sp>
      <p:sp>
        <p:nvSpPr>
          <p:cNvPr id="117" name="Google Shape;117;g217a9d6c58d_0_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-RU"/>
              <a:t>Придаем личностный смысл: не “что ты знаешь/думаешь об этой проблеме?”, а “Насколько серьезна, на твой взгляд, эта проблема? Знаешь ли ты кого-то, кто с ней сталкивался? Что ты посоветовал бы в такой ситуации?”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7a9d6c58d_0_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Уверенность в нехватке языковых средств</a:t>
            </a:r>
            <a:endParaRPr sz="3859"/>
          </a:p>
        </p:txBody>
      </p:sp>
      <p:sp>
        <p:nvSpPr>
          <p:cNvPr id="123" name="Google Shape;123;g217a9d6c58d_0_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-RU"/>
              <a:t>Конкретизируем и упрощаем задачу: не “опиши фотографию”, а “назови как можно больше что ты видишь на фото” или “скажи как можно больше о фото”</a:t>
            </a:r>
            <a:endParaRPr/>
          </a:p>
          <a:p>
            <a:pPr marL="342900" lvl="0" indent="-323850" algn="l" rtl="0">
              <a:spcBef>
                <a:spcPts val="42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Даем больше свободы: не “замени слово синонимом”, а “перефразируй предложение так, чтобы…”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7a9d6c58d_0_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Нехватка опор для говорения</a:t>
            </a:r>
            <a:endParaRPr sz="3859"/>
          </a:p>
        </p:txBody>
      </p:sp>
      <p:sp>
        <p:nvSpPr>
          <p:cNvPr id="129" name="Google Shape;129;g217a9d6c58d_0_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-RU"/>
              <a:t>Опоры визуальные?</a:t>
            </a:r>
            <a:endParaRPr/>
          </a:p>
          <a:p>
            <a:pPr marL="342900" lvl="0" indent="-323850" algn="l" rtl="0">
              <a:spcBef>
                <a:spcPts val="42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Опоры лексические?</a:t>
            </a:r>
            <a:endParaRPr/>
          </a:p>
          <a:p>
            <a:pPr marL="342900" lvl="0" indent="-323850" algn="l" rtl="0">
              <a:spcBef>
                <a:spcPts val="42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Опоры в виде вопросов?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7a9d6c58d_0_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Опоры для говорения</a:t>
            </a:r>
            <a:endParaRPr sz="3859"/>
          </a:p>
        </p:txBody>
      </p:sp>
      <p:sp>
        <p:nvSpPr>
          <p:cNvPr id="135" name="Google Shape;135;g217a9d6c58d_0_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36" name="Google Shape;136;g217a9d6c58d_0_2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/>
              <a:t>Серия “Steplighter” - учебные пособия для развития умений говорения, для разговорных клубов и подготовки к ЕГЭ</a:t>
            </a:r>
            <a:endParaRPr/>
          </a:p>
        </p:txBody>
      </p:sp>
      <p:pic>
        <p:nvPicPr>
          <p:cNvPr id="137" name="Google Shape;137;g217a9d6c58d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08125"/>
            <a:ext cx="2659725" cy="380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7a9d6c58d_0_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500"/>
              <a:t>Как учим говорить</a:t>
            </a:r>
            <a:endParaRPr sz="3859"/>
          </a:p>
        </p:txBody>
      </p:sp>
      <p:sp>
        <p:nvSpPr>
          <p:cNvPr id="143" name="Google Shape;143;g217a9d6c58d_0_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4" name="Google Shape;144;g217a9d6c58d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900" y="856900"/>
            <a:ext cx="4763474" cy="38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536</Words>
  <Application>Microsoft Office PowerPoint</Application>
  <PresentationFormat>Экран (16:9)</PresentationFormat>
  <Paragraphs>79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Приемы для обучения говорению старшеклассников: от ЕГЭ до олимпиады по английскому языку</vt:lpstr>
      <vt:lpstr>Сегодня мы</vt:lpstr>
      <vt:lpstr>Причины сложностей</vt:lpstr>
      <vt:lpstr>Психологические барьеры и что поможет</vt:lpstr>
      <vt:lpstr>Нет интереса к темам?</vt:lpstr>
      <vt:lpstr>Уверенность в нехватке языковых средств</vt:lpstr>
      <vt:lpstr>Нехватка опор для говорения</vt:lpstr>
      <vt:lpstr>Опоры для говорения</vt:lpstr>
      <vt:lpstr>Как учим говорить</vt:lpstr>
      <vt:lpstr>Вопросы 4 уровней сложности</vt:lpstr>
      <vt:lpstr>Вопросы 4 уровней сложности</vt:lpstr>
      <vt:lpstr>Вопросы 4 уровней сложности</vt:lpstr>
      <vt:lpstr>Вопросы 4 уровней сложности</vt:lpstr>
      <vt:lpstr>Опоры: лексика</vt:lpstr>
      <vt:lpstr>Опоры: лексика</vt:lpstr>
      <vt:lpstr>Опоры: лексика и грамматика</vt:lpstr>
      <vt:lpstr>Опоры: лексика и грамматика</vt:lpstr>
      <vt:lpstr>Опоры: идеи и фоновая информация</vt:lpstr>
      <vt:lpstr>Опоры: фото</vt:lpstr>
      <vt:lpstr>Методика работы</vt:lpstr>
      <vt:lpstr>Проблема формата</vt:lpstr>
      <vt:lpstr>Книга + тренажер</vt:lpstr>
      <vt:lpstr>Опоры</vt:lpstr>
      <vt:lpstr>Опоры</vt:lpstr>
      <vt:lpstr>Онлайн-тренажер</vt:lpstr>
      <vt:lpstr>Онлайн-тренажер</vt:lpstr>
      <vt:lpstr>Онлайн-тренажер</vt:lpstr>
      <vt:lpstr>Книга + тренажер</vt:lpstr>
      <vt:lpstr>Также для подготовки к устной части ОГЭ и ЕГЭ</vt:lpstr>
      <vt:lpstr>Говорение и ВСОШ</vt:lpstr>
      <vt:lpstr>Олимпиады</vt:lpstr>
      <vt:lpstr>Подготовка к олимпиадам</vt:lpstr>
      <vt:lpstr>Где посмотреть</vt:lpstr>
      <vt:lpstr>Вопросы? Комментарии?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для обучения говорению старшеклассников: от ЕГЭ до олимпиады по английскому языку</dc:title>
  <dc:creator>Alexey Konobeiev</dc:creator>
  <cp:lastModifiedBy>Степан Малиновский</cp:lastModifiedBy>
  <cp:revision>2</cp:revision>
  <dcterms:created xsi:type="dcterms:W3CDTF">2021-01-18T22:12:37Z</dcterms:created>
  <dcterms:modified xsi:type="dcterms:W3CDTF">2023-03-09T14:03:14Z</dcterms:modified>
</cp:coreProperties>
</file>