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audi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48" y="-137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5E3D4C2-34CD-465A-A8A2-174F961BA0EE}" type="datetimeFigureOut">
              <a:rPr lang="ru-RU" smtClean="0"/>
              <a:t>01.03.2022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405258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E3D4C2-34CD-465A-A8A2-174F961BA0EE}" type="datetimeFigureOut">
              <a:rPr lang="ru-RU" smtClean="0"/>
              <a:t>01.03.2022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21224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E3D4C2-34CD-465A-A8A2-174F961BA0EE}" type="datetimeFigureOut">
              <a:rPr lang="ru-RU" smtClean="0"/>
              <a:t>01.03.2022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38784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E3D4C2-34CD-465A-A8A2-174F961BA0EE}" type="datetimeFigureOut">
              <a:rPr lang="ru-RU" smtClean="0"/>
              <a:t>01.03.2022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92198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5E3D4C2-34CD-465A-A8A2-174F961BA0EE}" type="datetimeFigureOut">
              <a:rPr lang="ru-RU" smtClean="0"/>
              <a:t>01.03.2022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35066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5E3D4C2-34CD-465A-A8A2-174F961BA0EE}" type="datetimeFigureOut">
              <a:rPr lang="ru-RU" smtClean="0"/>
              <a:t>01.03.2022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61932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5E3D4C2-34CD-465A-A8A2-174F961BA0EE}" type="datetimeFigureOut">
              <a:rPr lang="ru-RU" smtClean="0"/>
              <a:t>01.03.2022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23253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5E3D4C2-34CD-465A-A8A2-174F961BA0EE}" type="datetimeFigureOut">
              <a:rPr lang="ru-RU" smtClean="0"/>
              <a:t>01.03.2022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22700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5E3D4C2-34CD-465A-A8A2-174F961BA0EE}" type="datetimeFigureOut">
              <a:rPr lang="ru-RU" smtClean="0"/>
              <a:t>01.03.2022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47662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5E3D4C2-34CD-465A-A8A2-174F961BA0EE}" type="datetimeFigureOut">
              <a:rPr lang="ru-RU" smtClean="0"/>
              <a:t>01.03.2022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0127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5E3D4C2-34CD-465A-A8A2-174F961BA0EE}" type="datetimeFigureOut">
              <a:rPr lang="ru-RU" smtClean="0"/>
              <a:t>01.03.2022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80892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5E3D4C2-34CD-465A-A8A2-174F961BA0EE}" type="datetimeFigureOut">
              <a:rPr lang="ru-RU" smtClean="0"/>
              <a:t>01.03.2022</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B81B22D-6BD5-445C-8E95-855BC366B2CB}" type="slidenum">
              <a:rPr lang="ru-RU" smtClean="0"/>
              <a:t>‹#›</a:t>
            </a:fld>
            <a:endParaRPr lang="ru-RU"/>
          </a:p>
        </p:txBody>
      </p:sp>
    </p:spTree>
    <p:extLst>
      <p:ext uri="{BB962C8B-B14F-4D97-AF65-F5344CB8AC3E}">
        <p14:creationId xmlns:p14="http://schemas.microsoft.com/office/powerpoint/2010/main" val="202682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disk.yandex.ru/d/J3QFREwteJfsYw"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4"/><Relationship Id="rId1" Type="http://schemas.microsoft.com/office/2007/relationships/media" Target="../media/media1.mp4"/><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titul.ru/catalog/7/wares/2848"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tn.73@mail.ru" TargetMode="External"/><Relationship Id="rId2" Type="http://schemas.openxmlformats.org/officeDocument/2006/relationships/hyperlink" Target="mailto:khitrova@inbox.ru"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s://urok.1sept.ru/" TargetMode="External"/><Relationship Id="rId13" Type="http://schemas.openxmlformats.org/officeDocument/2006/relationships/image" Target="../media/image39.emf"/><Relationship Id="rId18" Type="http://schemas.openxmlformats.org/officeDocument/2006/relationships/hyperlink" Target="https://www.instagram.com/pervoes/" TargetMode="External"/><Relationship Id="rId3" Type="http://schemas.openxmlformats.org/officeDocument/2006/relationships/image" Target="../media/image34.emf"/><Relationship Id="rId21" Type="http://schemas.openxmlformats.org/officeDocument/2006/relationships/image" Target="../media/image43.emf"/><Relationship Id="rId7" Type="http://schemas.openxmlformats.org/officeDocument/2006/relationships/image" Target="../media/image36.emf"/><Relationship Id="rId12" Type="http://schemas.openxmlformats.org/officeDocument/2006/relationships/hyperlink" Target="https://ok.ru/digital.september" TargetMode="External"/><Relationship Id="rId17" Type="http://schemas.openxmlformats.org/officeDocument/2006/relationships/image" Target="../media/image41.emf"/><Relationship Id="rId2" Type="http://schemas.openxmlformats.org/officeDocument/2006/relationships/hyperlink" Target="https://edu.1sept.ru/" TargetMode="External"/><Relationship Id="rId16" Type="http://schemas.openxmlformats.org/officeDocument/2006/relationships/hyperlink" Target="https://vk.com/digital.september" TargetMode="External"/><Relationship Id="rId20" Type="http://schemas.openxmlformats.org/officeDocument/2006/relationships/hyperlink" Target="https://www.youtube.com/user/PervoeSentyabrya" TargetMode="External"/><Relationship Id="rId1" Type="http://schemas.openxmlformats.org/officeDocument/2006/relationships/slideLayout" Target="../slideLayouts/slideLayout1.xml"/><Relationship Id="rId6" Type="http://schemas.openxmlformats.org/officeDocument/2006/relationships/hyperlink" Target="https://1sept.ru/" TargetMode="External"/><Relationship Id="rId11" Type="http://schemas.openxmlformats.org/officeDocument/2006/relationships/image" Target="../media/image38.emf"/><Relationship Id="rId5" Type="http://schemas.openxmlformats.org/officeDocument/2006/relationships/image" Target="../media/image35.emf"/><Relationship Id="rId15" Type="http://schemas.openxmlformats.org/officeDocument/2006/relationships/image" Target="../media/image40.emf"/><Relationship Id="rId10" Type="http://schemas.openxmlformats.org/officeDocument/2006/relationships/hyperlink" Target="https://ds.1sept.ru/" TargetMode="External"/><Relationship Id="rId19" Type="http://schemas.openxmlformats.org/officeDocument/2006/relationships/image" Target="../media/image42.emf"/><Relationship Id="rId4" Type="http://schemas.openxmlformats.org/officeDocument/2006/relationships/hyperlink" Target="https://video.1sept.ru/" TargetMode="External"/><Relationship Id="rId9" Type="http://schemas.openxmlformats.org/officeDocument/2006/relationships/image" Target="../media/image37.emf"/><Relationship Id="rId14" Type="http://schemas.openxmlformats.org/officeDocument/2006/relationships/hyperlink" Target="https://www.facebook.com/digital.septemb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disk.yandex.ru/d/J3QFREwteJfsYw" TargetMode="External"/><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549962E-4CB8-4878-AA81-3AB2F7F2A024}"/>
              </a:ext>
            </a:extLst>
          </p:cNvPr>
          <p:cNvSpPr>
            <a:spLocks noGrp="1"/>
          </p:cNvSpPr>
          <p:nvPr>
            <p:ph type="ctrTitle"/>
          </p:nvPr>
        </p:nvSpPr>
        <p:spPr>
          <a:xfrm>
            <a:off x="1" y="123478"/>
            <a:ext cx="7384211" cy="1365224"/>
          </a:xfrm>
        </p:spPr>
        <p:txBody>
          <a:bodyPr>
            <a:noAutofit/>
          </a:bodyPr>
          <a:lstStyle/>
          <a:p>
            <a:r>
              <a:rPr lang="ru-RU" sz="3300" b="1" dirty="0">
                <a:solidFill>
                  <a:srgbClr val="212529"/>
                </a:solidFill>
                <a:latin typeface="-apple-system"/>
              </a:rPr>
              <a:t/>
            </a:r>
            <a:br>
              <a:rPr lang="ru-RU" sz="3300" b="1" dirty="0">
                <a:solidFill>
                  <a:srgbClr val="212529"/>
                </a:solidFill>
                <a:latin typeface="-apple-system"/>
              </a:rPr>
            </a:br>
            <a:r>
              <a:rPr lang="ru-RU" sz="3300" b="1" dirty="0">
                <a:solidFill>
                  <a:srgbClr val="212529"/>
                </a:solidFill>
                <a:latin typeface="-apple-system"/>
              </a:rPr>
              <a:t/>
            </a:r>
            <a:br>
              <a:rPr lang="ru-RU" sz="3300" b="1" dirty="0">
                <a:solidFill>
                  <a:srgbClr val="212529"/>
                </a:solidFill>
                <a:latin typeface="-apple-system"/>
              </a:rPr>
            </a:br>
            <a:r>
              <a:rPr lang="ru-RU" sz="2700" b="1" dirty="0">
                <a:solidFill>
                  <a:srgbClr val="212529"/>
                </a:solidFill>
                <a:latin typeface="-apple-system"/>
              </a:rPr>
              <a:t>Стратегии подготовки учащихся </a:t>
            </a:r>
            <a:br>
              <a:rPr lang="ru-RU" sz="2700" b="1" dirty="0">
                <a:solidFill>
                  <a:srgbClr val="212529"/>
                </a:solidFill>
                <a:latin typeface="-apple-system"/>
              </a:rPr>
            </a:br>
            <a:r>
              <a:rPr lang="ru-RU" sz="2700" b="1" dirty="0">
                <a:solidFill>
                  <a:srgbClr val="212529"/>
                </a:solidFill>
                <a:latin typeface="-apple-system"/>
              </a:rPr>
              <a:t>к устной части ЕГЭ - 2022</a:t>
            </a:r>
            <a:br>
              <a:rPr lang="ru-RU" sz="2700" b="1" dirty="0">
                <a:solidFill>
                  <a:srgbClr val="212529"/>
                </a:solidFill>
                <a:latin typeface="-apple-system"/>
              </a:rPr>
            </a:br>
            <a:r>
              <a:rPr lang="ru-RU" sz="2700" dirty="0">
                <a:solidFill>
                  <a:srgbClr val="212529"/>
                </a:solidFill>
                <a:latin typeface="-apple-system"/>
              </a:rPr>
              <a:t> </a:t>
            </a:r>
            <a:endParaRPr lang="ru-RU" sz="2700"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514" y="1635646"/>
            <a:ext cx="1566230" cy="2235475"/>
          </a:xfrm>
          <a:prstGeom prst="rect">
            <a:avLst/>
          </a:prstGeom>
        </p:spPr>
      </p:pic>
      <p:sp>
        <p:nvSpPr>
          <p:cNvPr id="8" name="Прямоугольник 7"/>
          <p:cNvSpPr/>
          <p:nvPr/>
        </p:nvSpPr>
        <p:spPr>
          <a:xfrm>
            <a:off x="552710" y="3871121"/>
            <a:ext cx="1474362" cy="900246"/>
          </a:xfrm>
          <a:prstGeom prst="rect">
            <a:avLst/>
          </a:prstGeom>
        </p:spPr>
        <p:txBody>
          <a:bodyPr wrap="square" lIns="68580" tIns="34290" rIns="68580" bIns="34290">
            <a:spAutoFit/>
          </a:bodyPr>
          <a:lstStyle/>
          <a:p>
            <a:pPr algn="r"/>
            <a:r>
              <a:rPr lang="ru-RU" b="1" dirty="0"/>
              <a:t>Хитрова Ирина Викторовна</a:t>
            </a:r>
          </a:p>
        </p:txBody>
      </p:sp>
      <p:sp>
        <p:nvSpPr>
          <p:cNvPr id="9" name="Прямоугольник 8"/>
          <p:cNvSpPr/>
          <p:nvPr/>
        </p:nvSpPr>
        <p:spPr>
          <a:xfrm>
            <a:off x="2579781" y="3901416"/>
            <a:ext cx="2224649" cy="623248"/>
          </a:xfrm>
          <a:prstGeom prst="rect">
            <a:avLst/>
          </a:prstGeom>
        </p:spPr>
        <p:txBody>
          <a:bodyPr wrap="square" lIns="68580" tIns="34290" rIns="68580" bIns="34290">
            <a:spAutoFit/>
          </a:bodyPr>
          <a:lstStyle/>
          <a:p>
            <a:pPr algn="r"/>
            <a:r>
              <a:rPr lang="ru-RU" b="1" dirty="0"/>
              <a:t>Нечепуренко Татьяна Леонидовна</a:t>
            </a:r>
          </a:p>
        </p:txBody>
      </p:sp>
      <p:pic>
        <p:nvPicPr>
          <p:cNvPr id="14" name="Рисунок 13"/>
          <p:cNvPicPr>
            <a:picLocks noChangeAspect="1"/>
          </p:cNvPicPr>
          <p:nvPr/>
        </p:nvPicPr>
        <p:blipFill>
          <a:blip r:embed="rId3"/>
          <a:stretch>
            <a:fillRect/>
          </a:stretch>
        </p:blipFill>
        <p:spPr>
          <a:xfrm>
            <a:off x="654080" y="1635646"/>
            <a:ext cx="1713441" cy="2135653"/>
          </a:xfrm>
          <a:prstGeom prst="rect">
            <a:avLst/>
          </a:prstGeom>
        </p:spPr>
      </p:pic>
    </p:spTree>
    <p:extLst>
      <p:ext uri="{BB962C8B-B14F-4D97-AF65-F5344CB8AC3E}">
        <p14:creationId xmlns:p14="http://schemas.microsoft.com/office/powerpoint/2010/main" val="2324480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457200" y="586153"/>
            <a:ext cx="6579704" cy="3603807"/>
          </a:xfrm>
          <a:prstGeom prst="rect">
            <a:avLst/>
          </a:prstGeom>
        </p:spPr>
        <p:txBody>
          <a:bodyPr wrap="square" lIns="68580" tIns="34290" rIns="68580" bIns="34290">
            <a:spAutoFit/>
          </a:bodyPr>
          <a:lstStyle/>
          <a:p>
            <a:pPr>
              <a:lnSpc>
                <a:spcPct val="107000"/>
              </a:lnSpc>
            </a:pPr>
            <a:r>
              <a:rPr lang="en-US" sz="1100" b="1" dirty="0">
                <a:ea typeface="Calibri" panose="020F0502020204030204" pitchFamily="34" charset="0"/>
                <a:cs typeface="Times New Roman" panose="02020603050405020304" pitchFamily="18" charset="0"/>
              </a:rPr>
              <a:t>            </a:t>
            </a:r>
            <a:r>
              <a:rPr lang="ru-RU" sz="1200" b="1" dirty="0">
                <a:ea typeface="Calibri" panose="020F0502020204030204" pitchFamily="34" charset="0"/>
                <a:cs typeface="Times New Roman" panose="02020603050405020304" pitchFamily="18" charset="0"/>
              </a:rPr>
              <a:t>Задание 2</a:t>
            </a:r>
          </a:p>
          <a:p>
            <a:pPr algn="ctr">
              <a:lnSpc>
                <a:spcPct val="107000"/>
              </a:lnSpc>
            </a:pPr>
            <a:endParaRPr lang="ru-RU" sz="1200" b="1" dirty="0">
              <a:ea typeface="Calibri" panose="020F0502020204030204" pitchFamily="34" charset="0"/>
              <a:cs typeface="Times New Roman" panose="02020603050405020304" pitchFamily="18" charset="0"/>
            </a:endParaRPr>
          </a:p>
          <a:p>
            <a:pPr indent="337185" algn="just"/>
            <a:r>
              <a:rPr lang="ru-RU" sz="1200" dirty="0">
                <a:ea typeface="Times New Roman" panose="02020603050405020304" pitchFamily="18" charset="0"/>
              </a:rPr>
              <a:t>Задание 2 представляет собой условный диалог-расспрос на основе рекламного объявления.  Согласно заданию, вы должны позвонить по предъявленному объявлению и получить интересующую вас информацию, используя предложенные ключевые фразы. В этом задании проверяется умение грамотно формулировать вопросы.</a:t>
            </a:r>
          </a:p>
          <a:p>
            <a:pPr indent="337185" algn="just"/>
            <a:r>
              <a:rPr lang="ru-RU" sz="1200" dirty="0">
                <a:ea typeface="Times New Roman" panose="02020603050405020304" pitchFamily="18" charset="0"/>
              </a:rPr>
              <a:t>Учащемуся дается </a:t>
            </a:r>
            <a:r>
              <a:rPr lang="ru-RU" sz="1200" u="sng" dirty="0">
                <a:ea typeface="Times New Roman" panose="02020603050405020304" pitchFamily="18" charset="0"/>
              </a:rPr>
              <a:t>1.5 минуты</a:t>
            </a:r>
            <a:r>
              <a:rPr lang="ru-RU" sz="1200" dirty="0">
                <a:ea typeface="Times New Roman" panose="02020603050405020304" pitchFamily="18" charset="0"/>
              </a:rPr>
              <a:t> на предварительный просмотр задания и </a:t>
            </a:r>
            <a:r>
              <a:rPr lang="ru-RU" sz="1200" u="sng" dirty="0">
                <a:ea typeface="Times New Roman" panose="02020603050405020304" pitchFamily="18" charset="0"/>
              </a:rPr>
              <a:t>20 секунд </a:t>
            </a:r>
            <a:r>
              <a:rPr lang="ru-RU" sz="1200" dirty="0">
                <a:ea typeface="Times New Roman" panose="02020603050405020304" pitchFamily="18" charset="0"/>
              </a:rPr>
              <a:t>на ответ на каждый вопрос. В соответствии с заданием необходимо задать </a:t>
            </a:r>
            <a:r>
              <a:rPr lang="ru-RU" sz="1200" u="sng" dirty="0">
                <a:ea typeface="Times New Roman" panose="02020603050405020304" pitchFamily="18" charset="0"/>
              </a:rPr>
              <a:t>4 прямых вопроса</a:t>
            </a:r>
            <a:r>
              <a:rPr lang="ru-RU" sz="1200" dirty="0">
                <a:ea typeface="Times New Roman" panose="02020603050405020304" pitchFamily="18" charset="0"/>
              </a:rPr>
              <a:t>. </a:t>
            </a:r>
          </a:p>
          <a:p>
            <a:pPr indent="337185" algn="just"/>
            <a:r>
              <a:rPr lang="ru-RU" sz="1200" dirty="0">
                <a:ea typeface="Times New Roman" panose="02020603050405020304" pitchFamily="18" charset="0"/>
              </a:rPr>
              <a:t>Описывать данную картинку или предварять свои вопросы вводными фразами не нужно. </a:t>
            </a:r>
          </a:p>
          <a:p>
            <a:pPr indent="337185" algn="just"/>
            <a:r>
              <a:rPr lang="ru-RU" sz="1200" dirty="0">
                <a:ea typeface="Times New Roman" panose="02020603050405020304" pitchFamily="18" charset="0"/>
              </a:rPr>
              <a:t>Первый вопрос должен содержать название организации, куда вы условно звоните (спортклуб, отель, магазин и т.д.). Не используйте личные местоимения (</a:t>
            </a:r>
            <a:r>
              <a:rPr lang="en-US" sz="1200" dirty="0">
                <a:ea typeface="Times New Roman" panose="02020603050405020304" pitchFamily="18" charset="0"/>
              </a:rPr>
              <a:t>it</a:t>
            </a:r>
            <a:r>
              <a:rPr lang="ru-RU" sz="1200" dirty="0">
                <a:ea typeface="Times New Roman" panose="02020603050405020304" pitchFamily="18" charset="0"/>
              </a:rPr>
              <a:t>, </a:t>
            </a:r>
            <a:r>
              <a:rPr lang="en-US" sz="1200" dirty="0">
                <a:ea typeface="Times New Roman" panose="02020603050405020304" pitchFamily="18" charset="0"/>
              </a:rPr>
              <a:t>you</a:t>
            </a:r>
            <a:r>
              <a:rPr lang="ru-RU" sz="1200" dirty="0">
                <a:ea typeface="Times New Roman" panose="02020603050405020304" pitchFamily="18" charset="0"/>
              </a:rPr>
              <a:t>) при формулировке первого вопроса.</a:t>
            </a:r>
          </a:p>
          <a:p>
            <a:pPr indent="337185" algn="just"/>
            <a:r>
              <a:rPr lang="ru-RU" sz="1200" dirty="0">
                <a:ea typeface="Times New Roman" panose="02020603050405020304" pitchFamily="18" charset="0"/>
              </a:rPr>
              <a:t>Пример</a:t>
            </a:r>
            <a:r>
              <a:rPr lang="en-US" sz="1200" dirty="0">
                <a:ea typeface="Times New Roman" panose="02020603050405020304" pitchFamily="18" charset="0"/>
              </a:rPr>
              <a:t>: Where is </a:t>
            </a:r>
            <a:r>
              <a:rPr lang="en-US" sz="1200" u="sng" dirty="0">
                <a:ea typeface="Times New Roman" panose="02020603050405020304" pitchFamily="18" charset="0"/>
              </a:rPr>
              <a:t>the swimming pool</a:t>
            </a:r>
            <a:r>
              <a:rPr lang="en-US" sz="1200" dirty="0">
                <a:ea typeface="Times New Roman" panose="02020603050405020304" pitchFamily="18" charset="0"/>
              </a:rPr>
              <a:t> located? </a:t>
            </a:r>
            <a:endParaRPr lang="ru-RU" sz="1200" dirty="0">
              <a:ea typeface="Times New Roman" panose="02020603050405020304" pitchFamily="18" charset="0"/>
            </a:endParaRPr>
          </a:p>
          <a:p>
            <a:pPr indent="337185" algn="just"/>
            <a:r>
              <a:rPr lang="ru-RU" sz="1200" dirty="0">
                <a:ea typeface="Times New Roman" panose="02020603050405020304" pitchFamily="18" charset="0"/>
              </a:rPr>
              <a:t>Вопросы должны быть построены грамматически корректно (правильный порядок слов, правильное использование </a:t>
            </a:r>
            <a:r>
              <a:rPr lang="en-US" sz="1200" dirty="0">
                <a:ea typeface="Times New Roman" panose="02020603050405020304" pitchFamily="18" charset="0"/>
              </a:rPr>
              <a:t>some</a:t>
            </a:r>
            <a:r>
              <a:rPr lang="ru-RU" sz="1200" dirty="0">
                <a:ea typeface="Times New Roman" panose="02020603050405020304" pitchFamily="18" charset="0"/>
              </a:rPr>
              <a:t>/</a:t>
            </a:r>
            <a:r>
              <a:rPr lang="en-US" sz="1200" dirty="0">
                <a:ea typeface="Times New Roman" panose="02020603050405020304" pitchFamily="18" charset="0"/>
              </a:rPr>
              <a:t>any</a:t>
            </a:r>
            <a:r>
              <a:rPr lang="ru-RU" sz="1200" dirty="0">
                <a:ea typeface="Times New Roman" panose="02020603050405020304" pitchFamily="18" charset="0"/>
              </a:rPr>
              <a:t>) и по смыслу соответствовать тому, о чем вас просят узнать. </a:t>
            </a:r>
          </a:p>
          <a:p>
            <a:pPr indent="337185" algn="just"/>
            <a:r>
              <a:rPr lang="ru-RU" sz="1200" dirty="0">
                <a:ea typeface="Times New Roman" panose="02020603050405020304" pitchFamily="18" charset="0"/>
              </a:rPr>
              <a:t>Обратите внимание на использование правильной интонации вопросительного предложения. Общий вопрос задается с использованием восходящего тона в конце предложения. Специальный вопрос задается с использованием нисходящего тона в конце предложения.</a:t>
            </a:r>
          </a:p>
        </p:txBody>
      </p:sp>
      <p:pic>
        <p:nvPicPr>
          <p:cNvPr id="3" name="Рисунок 2"/>
          <p:cNvPicPr>
            <a:picLocks noChangeAspect="1"/>
          </p:cNvPicPr>
          <p:nvPr/>
        </p:nvPicPr>
        <p:blipFill>
          <a:blip r:embed="rId3"/>
          <a:stretch>
            <a:fillRect/>
          </a:stretch>
        </p:blipFill>
        <p:spPr>
          <a:xfrm>
            <a:off x="8270673" y="461365"/>
            <a:ext cx="873328" cy="1266554"/>
          </a:xfrm>
          <a:prstGeom prst="rect">
            <a:avLst/>
          </a:prstGeom>
        </p:spPr>
      </p:pic>
    </p:spTree>
    <p:extLst>
      <p:ext uri="{BB962C8B-B14F-4D97-AF65-F5344CB8AC3E}">
        <p14:creationId xmlns:p14="http://schemas.microsoft.com/office/powerpoint/2010/main" val="2576516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9DF4F80E-52BF-4953-9B2E-7BE8255FA407}"/>
              </a:ext>
            </a:extLst>
          </p:cNvPr>
          <p:cNvPicPr>
            <a:picLocks noChangeAspect="1"/>
          </p:cNvPicPr>
          <p:nvPr/>
        </p:nvPicPr>
        <p:blipFill>
          <a:blip r:embed="rId2"/>
          <a:stretch>
            <a:fillRect/>
          </a:stretch>
        </p:blipFill>
        <p:spPr>
          <a:xfrm>
            <a:off x="0" y="488987"/>
            <a:ext cx="6042734" cy="2217320"/>
          </a:xfrm>
          <a:prstGeom prst="rect">
            <a:avLst/>
          </a:prstGeom>
        </p:spPr>
      </p:pic>
      <p:pic>
        <p:nvPicPr>
          <p:cNvPr id="3" name="Рисунок 2">
            <a:extLst>
              <a:ext uri="{FF2B5EF4-FFF2-40B4-BE49-F238E27FC236}">
                <a16:creationId xmlns="" xmlns:a16="http://schemas.microsoft.com/office/drawing/2014/main" id="{E5297989-4B50-449E-B7DB-E3ECF2BDD0DA}"/>
              </a:ext>
            </a:extLst>
          </p:cNvPr>
          <p:cNvPicPr>
            <a:picLocks noChangeAspect="1"/>
          </p:cNvPicPr>
          <p:nvPr/>
        </p:nvPicPr>
        <p:blipFill>
          <a:blip r:embed="rId3"/>
          <a:stretch>
            <a:fillRect/>
          </a:stretch>
        </p:blipFill>
        <p:spPr>
          <a:xfrm>
            <a:off x="1" y="2706307"/>
            <a:ext cx="5965166" cy="2088098"/>
          </a:xfrm>
          <a:prstGeom prst="rect">
            <a:avLst/>
          </a:prstGeom>
        </p:spPr>
      </p:pic>
      <p:pic>
        <p:nvPicPr>
          <p:cNvPr id="5" name="Рисунок 4"/>
          <p:cNvPicPr>
            <a:picLocks noChangeAspect="1"/>
          </p:cNvPicPr>
          <p:nvPr/>
        </p:nvPicPr>
        <p:blipFill>
          <a:blip r:embed="rId4"/>
          <a:stretch>
            <a:fillRect/>
          </a:stretch>
        </p:blipFill>
        <p:spPr>
          <a:xfrm>
            <a:off x="8270673" y="488987"/>
            <a:ext cx="873328" cy="1266554"/>
          </a:xfrm>
          <a:prstGeom prst="rect">
            <a:avLst/>
          </a:prstGeom>
        </p:spPr>
      </p:pic>
    </p:spTree>
    <p:extLst>
      <p:ext uri="{BB962C8B-B14F-4D97-AF65-F5344CB8AC3E}">
        <p14:creationId xmlns:p14="http://schemas.microsoft.com/office/powerpoint/2010/main" val="3176535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110B0F00-65CF-4CFD-8CBA-CDEAB1E5BC46}"/>
              </a:ext>
            </a:extLst>
          </p:cNvPr>
          <p:cNvPicPr>
            <a:picLocks noChangeAspect="1"/>
          </p:cNvPicPr>
          <p:nvPr/>
        </p:nvPicPr>
        <p:blipFill>
          <a:blip r:embed="rId2"/>
          <a:stretch>
            <a:fillRect/>
          </a:stretch>
        </p:blipFill>
        <p:spPr>
          <a:xfrm>
            <a:off x="1" y="604610"/>
            <a:ext cx="6347105" cy="3898379"/>
          </a:xfrm>
          <a:prstGeom prst="rect">
            <a:avLst/>
          </a:prstGeom>
        </p:spPr>
      </p:pic>
      <p:pic>
        <p:nvPicPr>
          <p:cNvPr id="4" name="Рисунок 3"/>
          <p:cNvPicPr>
            <a:picLocks noChangeAspect="1"/>
          </p:cNvPicPr>
          <p:nvPr/>
        </p:nvPicPr>
        <p:blipFill>
          <a:blip r:embed="rId3"/>
          <a:stretch>
            <a:fillRect/>
          </a:stretch>
        </p:blipFill>
        <p:spPr>
          <a:xfrm>
            <a:off x="8270673" y="455504"/>
            <a:ext cx="873328" cy="1266554"/>
          </a:xfrm>
          <a:prstGeom prst="rect">
            <a:avLst/>
          </a:prstGeom>
        </p:spPr>
      </p:pic>
    </p:spTree>
    <p:extLst>
      <p:ext uri="{BB962C8B-B14F-4D97-AF65-F5344CB8AC3E}">
        <p14:creationId xmlns:p14="http://schemas.microsoft.com/office/powerpoint/2010/main" val="117792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D213BDEA-0CC9-4194-8F9C-4F9E55CD35A8}"/>
              </a:ext>
            </a:extLst>
          </p:cNvPr>
          <p:cNvPicPr>
            <a:picLocks noChangeAspect="1"/>
          </p:cNvPicPr>
          <p:nvPr/>
        </p:nvPicPr>
        <p:blipFill>
          <a:blip r:embed="rId2"/>
          <a:stretch>
            <a:fillRect/>
          </a:stretch>
        </p:blipFill>
        <p:spPr>
          <a:xfrm>
            <a:off x="168216" y="2811358"/>
            <a:ext cx="6217488" cy="841429"/>
          </a:xfrm>
          <a:prstGeom prst="rect">
            <a:avLst/>
          </a:prstGeom>
        </p:spPr>
      </p:pic>
      <p:pic>
        <p:nvPicPr>
          <p:cNvPr id="2" name="Рисунок 1">
            <a:extLst>
              <a:ext uri="{FF2B5EF4-FFF2-40B4-BE49-F238E27FC236}">
                <a16:creationId xmlns="" xmlns:a16="http://schemas.microsoft.com/office/drawing/2014/main" id="{EA200DD5-F512-467E-ACDC-970759390E10}"/>
              </a:ext>
            </a:extLst>
          </p:cNvPr>
          <p:cNvPicPr>
            <a:picLocks noChangeAspect="1"/>
          </p:cNvPicPr>
          <p:nvPr/>
        </p:nvPicPr>
        <p:blipFill>
          <a:blip r:embed="rId3"/>
          <a:stretch>
            <a:fillRect/>
          </a:stretch>
        </p:blipFill>
        <p:spPr>
          <a:xfrm>
            <a:off x="168216" y="719361"/>
            <a:ext cx="6081623" cy="1606490"/>
          </a:xfrm>
          <a:prstGeom prst="rect">
            <a:avLst/>
          </a:prstGeom>
        </p:spPr>
      </p:pic>
      <p:pic>
        <p:nvPicPr>
          <p:cNvPr id="5" name="Рисунок 4"/>
          <p:cNvPicPr>
            <a:picLocks noChangeAspect="1"/>
          </p:cNvPicPr>
          <p:nvPr/>
        </p:nvPicPr>
        <p:blipFill>
          <a:blip r:embed="rId4"/>
          <a:stretch>
            <a:fillRect/>
          </a:stretch>
        </p:blipFill>
        <p:spPr>
          <a:xfrm>
            <a:off x="8270673" y="473089"/>
            <a:ext cx="873328" cy="1266554"/>
          </a:xfrm>
          <a:prstGeom prst="rect">
            <a:avLst/>
          </a:prstGeom>
        </p:spPr>
      </p:pic>
    </p:spTree>
    <p:extLst>
      <p:ext uri="{BB962C8B-B14F-4D97-AF65-F5344CB8AC3E}">
        <p14:creationId xmlns:p14="http://schemas.microsoft.com/office/powerpoint/2010/main" val="234453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1306975" y="682554"/>
            <a:ext cx="5849963" cy="3778392"/>
          </a:xfrm>
          <a:prstGeom prst="rect">
            <a:avLst/>
          </a:prstGeom>
        </p:spPr>
      </p:pic>
      <p:pic>
        <p:nvPicPr>
          <p:cNvPr id="2" name="Рисунок 1"/>
          <p:cNvPicPr>
            <a:picLocks noChangeAspect="1"/>
          </p:cNvPicPr>
          <p:nvPr/>
        </p:nvPicPr>
        <p:blipFill>
          <a:blip r:embed="rId3"/>
          <a:stretch>
            <a:fillRect/>
          </a:stretch>
        </p:blipFill>
        <p:spPr>
          <a:xfrm>
            <a:off x="8270673" y="461365"/>
            <a:ext cx="873328" cy="1266554"/>
          </a:xfrm>
          <a:prstGeom prst="rect">
            <a:avLst/>
          </a:prstGeom>
        </p:spPr>
      </p:pic>
    </p:spTree>
    <p:extLst>
      <p:ext uri="{BB962C8B-B14F-4D97-AF65-F5344CB8AC3E}">
        <p14:creationId xmlns:p14="http://schemas.microsoft.com/office/powerpoint/2010/main" val="3555680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32693" y="1494692"/>
            <a:ext cx="6910754" cy="1731243"/>
          </a:xfrm>
          <a:prstGeom prst="rect">
            <a:avLst/>
          </a:prstGeom>
        </p:spPr>
        <p:txBody>
          <a:bodyPr wrap="square" lIns="68580" tIns="34290" rIns="68580" bIns="34290">
            <a:spAutoFit/>
          </a:bodyPr>
          <a:lstStyle/>
          <a:p>
            <a:pPr lvl="0"/>
            <a:r>
              <a:rPr lang="ru-RU" sz="1200" b="1" dirty="0">
                <a:solidFill>
                  <a:prstClr val="black"/>
                </a:solidFill>
              </a:rPr>
              <a:t>Задание 3</a:t>
            </a:r>
            <a:endParaRPr lang="en-US" sz="1200" b="1" dirty="0">
              <a:solidFill>
                <a:prstClr val="black"/>
              </a:solidFill>
            </a:endParaRPr>
          </a:p>
          <a:p>
            <a:pPr lvl="0"/>
            <a:endParaRPr lang="ru-RU" sz="1200" b="1" dirty="0">
              <a:solidFill>
                <a:prstClr val="black"/>
              </a:solidFill>
            </a:endParaRPr>
          </a:p>
          <a:p>
            <a:pPr lvl="0"/>
            <a:r>
              <a:rPr lang="ru-RU" sz="1200" dirty="0">
                <a:solidFill>
                  <a:srgbClr val="000000"/>
                </a:solidFill>
              </a:rPr>
              <a:t>Условный диалог-интервью где необходимо ответить на </a:t>
            </a:r>
            <a:r>
              <a:rPr lang="ru-RU" sz="1200" u="sng" dirty="0">
                <a:solidFill>
                  <a:srgbClr val="000000"/>
                </a:solidFill>
              </a:rPr>
              <a:t>5 вопросов </a:t>
            </a:r>
            <a:r>
              <a:rPr lang="ru-RU" sz="1200" dirty="0">
                <a:solidFill>
                  <a:srgbClr val="000000"/>
                </a:solidFill>
              </a:rPr>
              <a:t>интервьюера на актуальную тему. </a:t>
            </a:r>
          </a:p>
          <a:p>
            <a:pPr lvl="0"/>
            <a:r>
              <a:rPr lang="ru-RU" sz="1200" dirty="0">
                <a:solidFill>
                  <a:prstClr val="black"/>
                </a:solidFill>
              </a:rPr>
              <a:t>Ответ содержит в себе мнение, где вы соглашаетесь или не соглашаетесь с информацией, даете объяснение.</a:t>
            </a:r>
          </a:p>
          <a:p>
            <a:pPr lvl="0"/>
            <a:r>
              <a:rPr lang="ru-RU" sz="1200" dirty="0">
                <a:solidFill>
                  <a:prstClr val="black"/>
                </a:solidFill>
              </a:rPr>
              <a:t>При этом нужно четко и правильно формулировать мысли, используя правильные речевые конструкции.</a:t>
            </a:r>
          </a:p>
          <a:p>
            <a:pPr lvl="0"/>
            <a:r>
              <a:rPr lang="ru-RU" sz="1200" dirty="0">
                <a:solidFill>
                  <a:prstClr val="black"/>
                </a:solidFill>
              </a:rPr>
              <a:t>Необходимо дать 2-3 предложения в ответе на каждый вопрос.</a:t>
            </a:r>
          </a:p>
          <a:p>
            <a:pPr lvl="0"/>
            <a:r>
              <a:rPr lang="ru-RU" sz="1200" dirty="0">
                <a:solidFill>
                  <a:prstClr val="black"/>
                </a:solidFill>
              </a:rPr>
              <a:t>На каждый ответ дается 40 секунд.</a:t>
            </a:r>
          </a:p>
        </p:txBody>
      </p:sp>
      <p:sp>
        <p:nvSpPr>
          <p:cNvPr id="4" name="Прямоугольник 3"/>
          <p:cNvSpPr/>
          <p:nvPr/>
        </p:nvSpPr>
        <p:spPr>
          <a:xfrm>
            <a:off x="732692" y="3412129"/>
            <a:ext cx="4044505" cy="623248"/>
          </a:xfrm>
          <a:prstGeom prst="rect">
            <a:avLst/>
          </a:prstGeom>
        </p:spPr>
        <p:txBody>
          <a:bodyPr wrap="none" lIns="68580" tIns="34290" rIns="68580" bIns="34290">
            <a:spAutoFit/>
          </a:bodyPr>
          <a:lstStyle/>
          <a:p>
            <a:r>
              <a:rPr lang="en-US" dirty="0">
                <a:hlinkClick r:id="rId2"/>
              </a:rPr>
              <a:t>https://disk.yandex.ru/d/J3QFREwteJfsYw</a:t>
            </a:r>
            <a:endParaRPr lang="en-US" dirty="0"/>
          </a:p>
          <a:p>
            <a:endParaRPr lang="en-US" dirty="0"/>
          </a:p>
        </p:txBody>
      </p:sp>
      <p:pic>
        <p:nvPicPr>
          <p:cNvPr id="5" name="Рисунок 4"/>
          <p:cNvPicPr>
            <a:picLocks noChangeAspect="1"/>
          </p:cNvPicPr>
          <p:nvPr/>
        </p:nvPicPr>
        <p:blipFill>
          <a:blip r:embed="rId3"/>
          <a:stretch>
            <a:fillRect/>
          </a:stretch>
        </p:blipFill>
        <p:spPr>
          <a:xfrm>
            <a:off x="8270673" y="467227"/>
            <a:ext cx="873328" cy="1266554"/>
          </a:xfrm>
          <a:prstGeom prst="rect">
            <a:avLst/>
          </a:prstGeom>
        </p:spPr>
      </p:pic>
    </p:spTree>
    <p:extLst>
      <p:ext uri="{BB962C8B-B14F-4D97-AF65-F5344CB8AC3E}">
        <p14:creationId xmlns:p14="http://schemas.microsoft.com/office/powerpoint/2010/main" val="1317689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2115807" y="483518"/>
            <a:ext cx="3974331" cy="4320480"/>
          </a:xfrm>
          <a:prstGeom prst="rect">
            <a:avLst/>
          </a:prstGeom>
        </p:spPr>
      </p:pic>
      <p:pic>
        <p:nvPicPr>
          <p:cNvPr id="2" name="Рисунок 1"/>
          <p:cNvPicPr>
            <a:picLocks noChangeAspect="1"/>
          </p:cNvPicPr>
          <p:nvPr/>
        </p:nvPicPr>
        <p:blipFill>
          <a:blip r:embed="rId3"/>
          <a:stretch>
            <a:fillRect/>
          </a:stretch>
        </p:blipFill>
        <p:spPr>
          <a:xfrm>
            <a:off x="8270673" y="513108"/>
            <a:ext cx="873328" cy="1266554"/>
          </a:xfrm>
          <a:prstGeom prst="rect">
            <a:avLst/>
          </a:prstGeom>
        </p:spPr>
      </p:pic>
    </p:spTree>
    <p:extLst>
      <p:ext uri="{BB962C8B-B14F-4D97-AF65-F5344CB8AC3E}">
        <p14:creationId xmlns:p14="http://schemas.microsoft.com/office/powerpoint/2010/main" val="2844872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28600" y="866172"/>
            <a:ext cx="7215554" cy="1177245"/>
          </a:xfrm>
          <a:prstGeom prst="rect">
            <a:avLst/>
          </a:prstGeom>
        </p:spPr>
        <p:txBody>
          <a:bodyPr wrap="square" lIns="68580" tIns="34290" rIns="68580" bIns="34290">
            <a:spAutoFit/>
          </a:bodyPr>
          <a:lstStyle/>
          <a:p>
            <a:pPr marL="257175" indent="-257175">
              <a:buAutoNum type="arabicPeriod"/>
            </a:pPr>
            <a:r>
              <a:rPr lang="en-US" dirty="0"/>
              <a:t>Do you live in a nuclear family or an extended family?</a:t>
            </a:r>
            <a:endParaRPr lang="ru-RU" dirty="0"/>
          </a:p>
          <a:p>
            <a:pPr marL="257175" indent="-257175">
              <a:buAutoNum type="arabicPeriod"/>
            </a:pPr>
            <a:endParaRPr lang="ru-RU" dirty="0"/>
          </a:p>
          <a:p>
            <a:pPr marL="214313" indent="-214313">
              <a:buFont typeface="Arial" panose="020B0604020202020204" pitchFamily="34" charset="0"/>
              <a:buChar char="•"/>
            </a:pPr>
            <a:r>
              <a:rPr lang="en-US" dirty="0"/>
              <a:t>My family is quite small, so I suppose it's a nuclear one. It consists of my parents, my sister and me.</a:t>
            </a:r>
            <a:endParaRPr lang="ru-RU" dirty="0"/>
          </a:p>
        </p:txBody>
      </p:sp>
      <p:sp>
        <p:nvSpPr>
          <p:cNvPr id="7" name="Прямоугольник 6"/>
          <p:cNvSpPr/>
          <p:nvPr/>
        </p:nvSpPr>
        <p:spPr>
          <a:xfrm>
            <a:off x="196362" y="1605901"/>
            <a:ext cx="7151078" cy="900246"/>
          </a:xfrm>
          <a:prstGeom prst="rect">
            <a:avLst/>
          </a:prstGeom>
        </p:spPr>
        <p:txBody>
          <a:bodyPr wrap="square" lIns="68580" tIns="34290" rIns="68580" bIns="34290">
            <a:spAutoFit/>
          </a:bodyPr>
          <a:lstStyle/>
          <a:p>
            <a:endParaRPr lang="ru-RU" dirty="0"/>
          </a:p>
          <a:p>
            <a:pPr marL="214313" indent="-214313">
              <a:buFont typeface="Arial" panose="020B0604020202020204" pitchFamily="34" charset="0"/>
              <a:buChar char="•"/>
            </a:pPr>
            <a:r>
              <a:rPr lang="en-US" dirty="0"/>
              <a:t>My family consists of me, my mother and my father.</a:t>
            </a:r>
            <a:r>
              <a:rPr lang="ru-RU" dirty="0"/>
              <a:t> </a:t>
            </a:r>
            <a:r>
              <a:rPr lang="en-US" dirty="0"/>
              <a:t>So, I have a nuclear family. But we are close with other relatives as well. </a:t>
            </a:r>
            <a:endParaRPr lang="ru-RU" dirty="0"/>
          </a:p>
        </p:txBody>
      </p:sp>
      <p:sp>
        <p:nvSpPr>
          <p:cNvPr id="9" name="Прямоугольник 8"/>
          <p:cNvSpPr/>
          <p:nvPr/>
        </p:nvSpPr>
        <p:spPr>
          <a:xfrm>
            <a:off x="196361" y="2298399"/>
            <a:ext cx="7069017" cy="900246"/>
          </a:xfrm>
          <a:prstGeom prst="rect">
            <a:avLst/>
          </a:prstGeom>
        </p:spPr>
        <p:txBody>
          <a:bodyPr wrap="square" lIns="68580" tIns="34290" rIns="68580" bIns="34290">
            <a:spAutoFit/>
          </a:bodyPr>
          <a:lstStyle/>
          <a:p>
            <a:endParaRPr lang="ru-RU" dirty="0"/>
          </a:p>
          <a:p>
            <a:pPr marL="214313" indent="-214313">
              <a:buFont typeface="Arial" panose="020B0604020202020204" pitchFamily="34" charset="0"/>
              <a:buChar char="•"/>
            </a:pPr>
            <a:r>
              <a:rPr lang="en-US" dirty="0"/>
              <a:t>Personally, I consider my family to be an extended one. I don’t only have parents and grandparents but I also have 2 sisters and 2 brothers.</a:t>
            </a:r>
            <a:endParaRPr lang="ru-RU" dirty="0"/>
          </a:p>
        </p:txBody>
      </p:sp>
      <p:sp>
        <p:nvSpPr>
          <p:cNvPr id="10" name="Прямоугольник 9"/>
          <p:cNvSpPr/>
          <p:nvPr/>
        </p:nvSpPr>
        <p:spPr>
          <a:xfrm>
            <a:off x="196361" y="3122869"/>
            <a:ext cx="7069017" cy="623248"/>
          </a:xfrm>
          <a:prstGeom prst="rect">
            <a:avLst/>
          </a:prstGeom>
        </p:spPr>
        <p:txBody>
          <a:bodyPr wrap="square" lIns="68580" tIns="34290" rIns="68580" bIns="34290">
            <a:spAutoFit/>
          </a:bodyPr>
          <a:lstStyle/>
          <a:p>
            <a:pPr marL="214313" indent="-214313">
              <a:buFont typeface="Arial" panose="020B0604020202020204" pitchFamily="34" charset="0"/>
              <a:buChar char="•"/>
            </a:pPr>
            <a:r>
              <a:rPr lang="en-US" dirty="0"/>
              <a:t>I live in an extended family. It includes my parents, grandparents, aunts, uncles and many other relatives. I enjoy living in a big family.</a:t>
            </a:r>
            <a:endParaRPr lang="ru-RU" dirty="0"/>
          </a:p>
        </p:txBody>
      </p:sp>
      <p:pic>
        <p:nvPicPr>
          <p:cNvPr id="3" name="Рисунок 2"/>
          <p:cNvPicPr>
            <a:picLocks noChangeAspect="1"/>
          </p:cNvPicPr>
          <p:nvPr/>
        </p:nvPicPr>
        <p:blipFill>
          <a:blip r:embed="rId2"/>
          <a:stretch>
            <a:fillRect/>
          </a:stretch>
        </p:blipFill>
        <p:spPr>
          <a:xfrm>
            <a:off x="8244408" y="513108"/>
            <a:ext cx="873328" cy="1266554"/>
          </a:xfrm>
          <a:prstGeom prst="rect">
            <a:avLst/>
          </a:prstGeom>
        </p:spPr>
      </p:pic>
    </p:spTree>
    <p:extLst>
      <p:ext uri="{BB962C8B-B14F-4D97-AF65-F5344CB8AC3E}">
        <p14:creationId xmlns:p14="http://schemas.microsoft.com/office/powerpoint/2010/main" val="1523737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96" y="489151"/>
            <a:ext cx="8059658" cy="4285789"/>
          </a:xfrm>
          <a:prstGeom prst="rect">
            <a:avLst/>
          </a:prstGeom>
          <a:noFill/>
        </p:spPr>
        <p:txBody>
          <a:bodyPr wrap="square" lIns="68580" tIns="34290" rIns="68580" bIns="34290" rtlCol="0">
            <a:spAutoFit/>
          </a:bodyPr>
          <a:lstStyle/>
          <a:p>
            <a:r>
              <a:rPr lang="en-US" sz="1600" dirty="0"/>
              <a:t>2. Do you get along well with your family members?</a:t>
            </a:r>
            <a:endParaRPr lang="ru-RU" sz="1600" dirty="0"/>
          </a:p>
          <a:p>
            <a:pPr marL="214313" indent="-214313">
              <a:buFont typeface="Arial" panose="020B0604020202020204" pitchFamily="34" charset="0"/>
              <a:buChar char="•"/>
            </a:pPr>
            <a:endParaRPr lang="ru-RU" sz="1600" dirty="0"/>
          </a:p>
          <a:p>
            <a:pPr marL="214313" indent="-214313">
              <a:buFont typeface="Arial" panose="020B0604020202020204" pitchFamily="34" charset="0"/>
              <a:buChar char="•"/>
            </a:pPr>
            <a:r>
              <a:rPr lang="en-US" sz="1600" dirty="0"/>
              <a:t>I think I have really good relationships with my family. We get on well with each other and we are always</a:t>
            </a:r>
          </a:p>
          <a:p>
            <a:r>
              <a:rPr lang="en-US" sz="1600" dirty="0"/>
              <a:t>      in touch.</a:t>
            </a:r>
            <a:endParaRPr lang="ru-RU" sz="1600" dirty="0"/>
          </a:p>
          <a:p>
            <a:endParaRPr lang="ru-RU" sz="1600" dirty="0"/>
          </a:p>
          <a:p>
            <a:pPr marL="214313" indent="-214313">
              <a:buFont typeface="Arial" panose="020B0604020202020204" pitchFamily="34" charset="0"/>
              <a:buChar char="•"/>
            </a:pPr>
            <a:r>
              <a:rPr lang="en-US" sz="1600" dirty="0"/>
              <a:t>I get along with my family members, particularly with my father. He often takes me to his office </a:t>
            </a:r>
          </a:p>
          <a:p>
            <a:r>
              <a:rPr lang="en-US" sz="1600" dirty="0"/>
              <a:t>      where I can see him working and I can sometimes help him.</a:t>
            </a:r>
            <a:endParaRPr lang="ru-RU" sz="1600" dirty="0"/>
          </a:p>
          <a:p>
            <a:pPr marL="214313" indent="-214313">
              <a:buFont typeface="Arial" panose="020B0604020202020204" pitchFamily="34" charset="0"/>
              <a:buChar char="•"/>
            </a:pPr>
            <a:endParaRPr lang="ru-RU" sz="1600" dirty="0"/>
          </a:p>
          <a:p>
            <a:pPr marL="214313" indent="-214313">
              <a:buFont typeface="Arial" panose="020B0604020202020204" pitchFamily="34" charset="0"/>
              <a:buChar char="•"/>
            </a:pPr>
            <a:r>
              <a:rPr lang="en-US" sz="1600" dirty="0"/>
              <a:t>You know, I have never been really sociable with strangers, but  I get along well with my sister and parents. </a:t>
            </a:r>
          </a:p>
          <a:p>
            <a:r>
              <a:rPr lang="en-US" sz="1600" dirty="0"/>
              <a:t>      I am really happy to communicate with them.</a:t>
            </a:r>
          </a:p>
          <a:p>
            <a:pPr marL="214313" indent="-214313">
              <a:buFont typeface="Arial" panose="020B0604020202020204" pitchFamily="34" charset="0"/>
              <a:buChar char="•"/>
            </a:pPr>
            <a:endParaRPr lang="ru-RU" sz="1600" dirty="0"/>
          </a:p>
          <a:p>
            <a:pPr marL="214313" indent="-214313">
              <a:buFont typeface="Arial" panose="020B0604020202020204" pitchFamily="34" charset="0"/>
              <a:buChar char="•"/>
            </a:pPr>
            <a:r>
              <a:rPr lang="en-US" sz="1600" dirty="0"/>
              <a:t>From my point of view, my relationships with my family members are really good. </a:t>
            </a:r>
          </a:p>
          <a:p>
            <a:r>
              <a:rPr lang="en-US" sz="1600" dirty="0"/>
              <a:t>     We trust, love and support each other and try not to have any arguments.</a:t>
            </a:r>
          </a:p>
          <a:p>
            <a:pPr marL="214313" indent="-214313">
              <a:buFont typeface="Arial" panose="020B0604020202020204" pitchFamily="34" charset="0"/>
              <a:buChar char="•"/>
            </a:pPr>
            <a:endParaRPr lang="ru-RU" dirty="0"/>
          </a:p>
        </p:txBody>
      </p:sp>
      <p:pic>
        <p:nvPicPr>
          <p:cNvPr id="4" name="Рисунок 3"/>
          <p:cNvPicPr>
            <a:picLocks noChangeAspect="1"/>
          </p:cNvPicPr>
          <p:nvPr/>
        </p:nvPicPr>
        <p:blipFill>
          <a:blip r:embed="rId2"/>
          <a:stretch>
            <a:fillRect/>
          </a:stretch>
        </p:blipFill>
        <p:spPr>
          <a:xfrm>
            <a:off x="8270673" y="483518"/>
            <a:ext cx="873328" cy="1266554"/>
          </a:xfrm>
          <a:prstGeom prst="rect">
            <a:avLst/>
          </a:prstGeom>
        </p:spPr>
      </p:pic>
    </p:spTree>
    <p:extLst>
      <p:ext uri="{BB962C8B-B14F-4D97-AF65-F5344CB8AC3E}">
        <p14:creationId xmlns:p14="http://schemas.microsoft.com/office/powerpoint/2010/main" val="1825926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0635" y="483518"/>
            <a:ext cx="6927629" cy="5055230"/>
          </a:xfrm>
          <a:prstGeom prst="rect">
            <a:avLst/>
          </a:prstGeom>
          <a:noFill/>
        </p:spPr>
        <p:txBody>
          <a:bodyPr wrap="square" lIns="68580" tIns="34290" rIns="68580" bIns="34290" rtlCol="0">
            <a:spAutoFit/>
          </a:bodyPr>
          <a:lstStyle/>
          <a:p>
            <a:r>
              <a:rPr lang="en-US" dirty="0"/>
              <a:t>3. What do you like to do together as a family?</a:t>
            </a:r>
          </a:p>
          <a:p>
            <a:endParaRPr lang="en-US" dirty="0"/>
          </a:p>
          <a:p>
            <a:pPr marL="214313" indent="-214313">
              <a:buFont typeface="Arial" panose="020B0604020202020204" pitchFamily="34" charset="0"/>
              <a:buChar char="•"/>
            </a:pPr>
            <a:r>
              <a:rPr lang="en-US" dirty="0"/>
              <a:t>My </a:t>
            </a:r>
            <a:r>
              <a:rPr lang="en-US" dirty="0" err="1"/>
              <a:t>favourite</a:t>
            </a:r>
            <a:r>
              <a:rPr lang="en-US" dirty="0"/>
              <a:t> family activity is to go camping outside the city where I can have a rest and communicate </a:t>
            </a:r>
          </a:p>
          <a:p>
            <a:r>
              <a:rPr lang="en-US" dirty="0"/>
              <a:t>     with my family.</a:t>
            </a:r>
          </a:p>
          <a:p>
            <a:endParaRPr lang="en-US" dirty="0"/>
          </a:p>
          <a:p>
            <a:pPr marL="214313" indent="-214313">
              <a:buFont typeface="Arial" panose="020B0604020202020204" pitchFamily="34" charset="0"/>
              <a:buChar char="•"/>
            </a:pPr>
            <a:r>
              <a:rPr lang="en-US" dirty="0"/>
              <a:t>As a family we often have family dinners devoted to different dishes. We enjoy reading about national cuisine </a:t>
            </a:r>
          </a:p>
          <a:p>
            <a:r>
              <a:rPr lang="en-US" dirty="0"/>
              <a:t>     and cooking meals together. </a:t>
            </a:r>
          </a:p>
          <a:p>
            <a:endParaRPr lang="en-US" dirty="0"/>
          </a:p>
          <a:p>
            <a:pPr marL="214313" indent="-214313">
              <a:buFont typeface="Arial" panose="020B0604020202020204" pitchFamily="34" charset="0"/>
              <a:buChar char="•"/>
            </a:pPr>
            <a:r>
              <a:rPr lang="en-US" dirty="0"/>
              <a:t>We enjoy spending free time together. We often go to the cinema, stroll in the park or visit friends.</a:t>
            </a:r>
          </a:p>
          <a:p>
            <a:endParaRPr lang="en-US" dirty="0"/>
          </a:p>
          <a:p>
            <a:pPr marL="214313" indent="-214313">
              <a:buFont typeface="Arial" panose="020B0604020202020204" pitchFamily="34" charset="0"/>
              <a:buChar char="•"/>
            </a:pPr>
            <a:r>
              <a:rPr lang="en-US" dirty="0"/>
              <a:t>We like going shopping together choosing presents for our relatives and friends</a:t>
            </a:r>
          </a:p>
          <a:p>
            <a:endParaRPr lang="en-US" dirty="0"/>
          </a:p>
          <a:p>
            <a:endParaRPr lang="en-US" dirty="0"/>
          </a:p>
          <a:p>
            <a:endParaRPr lang="en-US" dirty="0"/>
          </a:p>
        </p:txBody>
      </p:sp>
      <p:pic>
        <p:nvPicPr>
          <p:cNvPr id="4" name="Рисунок 3"/>
          <p:cNvPicPr>
            <a:picLocks noChangeAspect="1"/>
          </p:cNvPicPr>
          <p:nvPr/>
        </p:nvPicPr>
        <p:blipFill>
          <a:blip r:embed="rId3"/>
          <a:stretch>
            <a:fillRect/>
          </a:stretch>
        </p:blipFill>
        <p:spPr>
          <a:xfrm>
            <a:off x="8270673" y="455503"/>
            <a:ext cx="873328" cy="1266554"/>
          </a:xfrm>
          <a:prstGeom prst="rect">
            <a:avLst/>
          </a:prstGeom>
        </p:spPr>
      </p:pic>
    </p:spTree>
    <p:extLst>
      <p:ext uri="{BB962C8B-B14F-4D97-AF65-F5344CB8AC3E}">
        <p14:creationId xmlns:p14="http://schemas.microsoft.com/office/powerpoint/2010/main" val="4087330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875612816"/>
              </p:ext>
            </p:extLst>
          </p:nvPr>
        </p:nvGraphicFramePr>
        <p:xfrm>
          <a:off x="0" y="507899"/>
          <a:ext cx="8834192" cy="4296099"/>
        </p:xfrm>
        <a:graphic>
          <a:graphicData uri="http://schemas.openxmlformats.org/drawingml/2006/table">
            <a:tbl>
              <a:tblPr firstRow="1" bandRow="1">
                <a:tableStyleId>{5C22544A-7EE6-4342-B048-85BDC9FD1C3A}</a:tableStyleId>
              </a:tblPr>
              <a:tblGrid>
                <a:gridCol w="1257041">
                  <a:extLst>
                    <a:ext uri="{9D8B030D-6E8A-4147-A177-3AD203B41FA5}">
                      <a16:colId xmlns="" xmlns:a16="http://schemas.microsoft.com/office/drawing/2014/main" val="20000"/>
                    </a:ext>
                  </a:extLst>
                </a:gridCol>
                <a:gridCol w="3386967">
                  <a:extLst>
                    <a:ext uri="{9D8B030D-6E8A-4147-A177-3AD203B41FA5}">
                      <a16:colId xmlns="" xmlns:a16="http://schemas.microsoft.com/office/drawing/2014/main" val="20001"/>
                    </a:ext>
                  </a:extLst>
                </a:gridCol>
                <a:gridCol w="1204716">
                  <a:extLst>
                    <a:ext uri="{9D8B030D-6E8A-4147-A177-3AD203B41FA5}">
                      <a16:colId xmlns="" xmlns:a16="http://schemas.microsoft.com/office/drawing/2014/main" val="20002"/>
                    </a:ext>
                  </a:extLst>
                </a:gridCol>
                <a:gridCol w="2985468">
                  <a:extLst>
                    <a:ext uri="{9D8B030D-6E8A-4147-A177-3AD203B41FA5}">
                      <a16:colId xmlns="" xmlns:a16="http://schemas.microsoft.com/office/drawing/2014/main" val="20003"/>
                    </a:ext>
                  </a:extLst>
                </a:gridCol>
              </a:tblGrid>
              <a:tr h="470691">
                <a:tc>
                  <a:txBody>
                    <a:bodyPr/>
                    <a:lstStyle/>
                    <a:p>
                      <a:r>
                        <a:rPr lang="ru-RU" sz="1400" dirty="0"/>
                        <a:t>Задание </a:t>
                      </a:r>
                    </a:p>
                  </a:txBody>
                  <a:tcPr marL="68580" marR="68580" marT="34290" marB="34290"/>
                </a:tc>
                <a:tc>
                  <a:txBody>
                    <a:bodyPr/>
                    <a:lstStyle/>
                    <a:p>
                      <a:r>
                        <a:rPr lang="ru-RU" sz="1400" dirty="0"/>
                        <a:t>Содержание</a:t>
                      </a:r>
                    </a:p>
                  </a:txBody>
                  <a:tcPr marL="68580" marR="68580" marT="34290" marB="34290"/>
                </a:tc>
                <a:tc>
                  <a:txBody>
                    <a:bodyPr/>
                    <a:lstStyle/>
                    <a:p>
                      <a:r>
                        <a:rPr lang="ru-RU" sz="1400" dirty="0"/>
                        <a:t>Время на подготовку</a:t>
                      </a:r>
                    </a:p>
                  </a:txBody>
                  <a:tcPr marL="68580" marR="68580" marT="34290" marB="34290"/>
                </a:tc>
                <a:tc>
                  <a:txBody>
                    <a:bodyPr/>
                    <a:lstStyle/>
                    <a:p>
                      <a:r>
                        <a:rPr lang="ru-RU" sz="1400" dirty="0"/>
                        <a:t>Время ответа</a:t>
                      </a:r>
                    </a:p>
                  </a:txBody>
                  <a:tcPr marL="68580" marR="68580" marT="34290" marB="34290"/>
                </a:tc>
                <a:extLst>
                  <a:ext uri="{0D108BD9-81ED-4DB2-BD59-A6C34878D82A}">
                    <a16:rowId xmlns="" xmlns:a16="http://schemas.microsoft.com/office/drawing/2014/main" val="10000"/>
                  </a:ext>
                </a:extLst>
              </a:tr>
              <a:tr h="673451">
                <a:tc>
                  <a:txBody>
                    <a:bodyPr/>
                    <a:lstStyle/>
                    <a:p>
                      <a:r>
                        <a:rPr lang="ru-RU" sz="1400" dirty="0"/>
                        <a:t>1.</a:t>
                      </a:r>
                    </a:p>
                  </a:txBody>
                  <a:tcPr marL="68580" marR="68580" marT="34290" marB="34290"/>
                </a:tc>
                <a:tc>
                  <a:txBody>
                    <a:bodyPr/>
                    <a:lstStyle/>
                    <a:p>
                      <a:r>
                        <a:rPr lang="ru-RU" sz="1400" dirty="0"/>
                        <a:t>Чтение вслух отрывка из информационного или научно-популярного текста</a:t>
                      </a:r>
                    </a:p>
                  </a:txBody>
                  <a:tcPr marL="68580" marR="68580" marT="34290" marB="34290"/>
                </a:tc>
                <a:tc>
                  <a:txBody>
                    <a:bodyPr/>
                    <a:lstStyle/>
                    <a:p>
                      <a:r>
                        <a:rPr lang="ru-RU" sz="1400" dirty="0"/>
                        <a:t>1.5</a:t>
                      </a:r>
                      <a:r>
                        <a:rPr lang="ru-RU" sz="1400" baseline="0" dirty="0"/>
                        <a:t> мин.</a:t>
                      </a:r>
                      <a:endParaRPr lang="ru-RU" sz="1400" dirty="0"/>
                    </a:p>
                  </a:txBody>
                  <a:tcPr marL="68580" marR="68580" marT="34290" marB="34290"/>
                </a:tc>
                <a:tc>
                  <a:txBody>
                    <a:bodyPr/>
                    <a:lstStyle/>
                    <a:p>
                      <a:r>
                        <a:rPr lang="ru-RU" sz="1400" dirty="0"/>
                        <a:t>1.5</a:t>
                      </a:r>
                      <a:r>
                        <a:rPr lang="ru-RU" sz="1400" baseline="0" dirty="0"/>
                        <a:t> мин.</a:t>
                      </a:r>
                      <a:endParaRPr lang="ru-RU" sz="1400" dirty="0"/>
                    </a:p>
                  </a:txBody>
                  <a:tcPr marL="68580" marR="68580" marT="34290" marB="34290"/>
                </a:tc>
                <a:extLst>
                  <a:ext uri="{0D108BD9-81ED-4DB2-BD59-A6C34878D82A}">
                    <a16:rowId xmlns="" xmlns:a16="http://schemas.microsoft.com/office/drawing/2014/main" val="10001"/>
                  </a:ext>
                </a:extLst>
              </a:tr>
              <a:tr h="470691">
                <a:tc>
                  <a:txBody>
                    <a:bodyPr/>
                    <a:lstStyle/>
                    <a:p>
                      <a:r>
                        <a:rPr lang="ru-RU" sz="1400" dirty="0"/>
                        <a:t>2.</a:t>
                      </a:r>
                    </a:p>
                  </a:txBody>
                  <a:tcPr marL="68580" marR="68580" marT="34290" marB="34290"/>
                </a:tc>
                <a:tc>
                  <a:txBody>
                    <a:bodyPr/>
                    <a:lstStyle/>
                    <a:p>
                      <a:r>
                        <a:rPr lang="ru-RU" sz="1400" dirty="0"/>
                        <a:t>Условный</a:t>
                      </a:r>
                      <a:r>
                        <a:rPr lang="ru-RU" sz="1400" baseline="0" dirty="0"/>
                        <a:t> диалог с целью получения информации</a:t>
                      </a:r>
                      <a:endParaRPr lang="ru-RU" sz="1400" dirty="0"/>
                    </a:p>
                  </a:txBody>
                  <a:tcPr marL="68580" marR="68580" marT="34290" marB="34290"/>
                </a:tc>
                <a:tc>
                  <a:txBody>
                    <a:bodyPr/>
                    <a:lstStyle/>
                    <a:p>
                      <a:r>
                        <a:rPr lang="ru-RU" sz="1400" dirty="0"/>
                        <a:t>1.5 мин.</a:t>
                      </a:r>
                    </a:p>
                  </a:txBody>
                  <a:tcPr marL="68580" marR="68580" marT="34290" marB="34290"/>
                </a:tc>
                <a:tc>
                  <a:txBody>
                    <a:bodyPr/>
                    <a:lstStyle/>
                    <a:p>
                      <a:r>
                        <a:rPr lang="ru-RU" sz="1400" dirty="0"/>
                        <a:t>20 секунд</a:t>
                      </a:r>
                      <a:r>
                        <a:rPr lang="ru-RU" sz="1400" baseline="0" dirty="0"/>
                        <a:t> на каждый вопрос</a:t>
                      </a:r>
                      <a:endParaRPr lang="ru-RU" sz="1400" dirty="0"/>
                    </a:p>
                  </a:txBody>
                  <a:tcPr marL="68580" marR="68580" marT="34290" marB="34290"/>
                </a:tc>
                <a:extLst>
                  <a:ext uri="{0D108BD9-81ED-4DB2-BD59-A6C34878D82A}">
                    <a16:rowId xmlns="" xmlns:a16="http://schemas.microsoft.com/office/drawing/2014/main" val="10002"/>
                  </a:ext>
                </a:extLst>
              </a:tr>
              <a:tr h="673451">
                <a:tc>
                  <a:txBody>
                    <a:bodyPr/>
                    <a:lstStyle/>
                    <a:p>
                      <a:r>
                        <a:rPr lang="ru-RU" sz="1400" dirty="0"/>
                        <a:t>3.</a:t>
                      </a:r>
                    </a:p>
                  </a:txBody>
                  <a:tcPr marL="68580" marR="68580" marT="34290" marB="34290"/>
                </a:tc>
                <a:tc>
                  <a:txBody>
                    <a:bodyPr/>
                    <a:lstStyle/>
                    <a:p>
                      <a:pPr algn="just">
                        <a:spcBef>
                          <a:spcPts val="2400"/>
                        </a:spcBef>
                      </a:pPr>
                      <a:r>
                        <a:rPr lang="ru-RU" sz="1400" dirty="0">
                          <a:solidFill>
                            <a:srgbClr val="000000"/>
                          </a:solidFill>
                          <a:latin typeface="+mn-lt"/>
                        </a:rPr>
                        <a:t>Условный диалог-интервью где необходимо</a:t>
                      </a:r>
                      <a:r>
                        <a:rPr lang="ru-RU" sz="1400" baseline="0" dirty="0">
                          <a:solidFill>
                            <a:srgbClr val="000000"/>
                          </a:solidFill>
                          <a:latin typeface="+mn-lt"/>
                        </a:rPr>
                        <a:t> ответить на </a:t>
                      </a:r>
                      <a:r>
                        <a:rPr lang="ru-RU" sz="1400" dirty="0">
                          <a:solidFill>
                            <a:srgbClr val="000000"/>
                          </a:solidFill>
                          <a:latin typeface="+mn-lt"/>
                        </a:rPr>
                        <a:t>5 вопросов интервьюера на актуальную тему. </a:t>
                      </a:r>
                      <a:endParaRPr lang="ru-RU" sz="1400" dirty="0">
                        <a:latin typeface="+mn-lt"/>
                      </a:endParaRPr>
                    </a:p>
                  </a:txBody>
                  <a:tcPr marL="68580" marR="68580" marT="34290" marB="34290"/>
                </a:tc>
                <a:tc>
                  <a:txBody>
                    <a:bodyPr/>
                    <a:lstStyle/>
                    <a:p>
                      <a:endParaRPr lang="ru-RU" sz="1400" dirty="0"/>
                    </a:p>
                  </a:txBody>
                  <a:tcPr marL="68580" marR="68580" marT="34290" marB="34290"/>
                </a:tc>
                <a:tc>
                  <a:txBody>
                    <a:bodyPr/>
                    <a:lstStyle/>
                    <a:p>
                      <a:r>
                        <a:rPr lang="ru-RU" sz="1400" dirty="0"/>
                        <a:t>40 секунд на каждый вопрос</a:t>
                      </a:r>
                    </a:p>
                  </a:txBody>
                  <a:tcPr marL="68580" marR="68580" marT="34290" marB="34290"/>
                </a:tc>
                <a:extLst>
                  <a:ext uri="{0D108BD9-81ED-4DB2-BD59-A6C34878D82A}">
                    <a16:rowId xmlns="" xmlns:a16="http://schemas.microsoft.com/office/drawing/2014/main" val="10003"/>
                  </a:ext>
                </a:extLst>
              </a:tr>
              <a:tr h="1888179">
                <a:tc>
                  <a:txBody>
                    <a:bodyPr/>
                    <a:lstStyle/>
                    <a:p>
                      <a:pPr algn="just">
                        <a:spcBef>
                          <a:spcPts val="2400"/>
                        </a:spcBef>
                      </a:pPr>
                      <a:r>
                        <a:rPr lang="ru-RU" sz="1400" dirty="0">
                          <a:latin typeface="+mn-lt"/>
                        </a:rPr>
                        <a:t>4.</a:t>
                      </a:r>
                      <a:r>
                        <a:rPr lang="ru-RU" sz="1400" dirty="0">
                          <a:solidFill>
                            <a:srgbClr val="000000"/>
                          </a:solidFill>
                          <a:latin typeface="+mn-lt"/>
                        </a:rPr>
                        <a:t> </a:t>
                      </a:r>
                      <a:endParaRPr lang="ru-RU"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n-lt"/>
                        </a:rPr>
                        <a:t>Предлагается оставить голосовое сообщение другу, вместе,</a:t>
                      </a:r>
                      <a:r>
                        <a:rPr lang="ru-RU" sz="1400" baseline="0" dirty="0">
                          <a:solidFill>
                            <a:srgbClr val="000000"/>
                          </a:solidFill>
                          <a:latin typeface="+mn-lt"/>
                        </a:rPr>
                        <a:t> с </a:t>
                      </a:r>
                      <a:r>
                        <a:rPr lang="ru-RU" sz="1400" dirty="0">
                          <a:solidFill>
                            <a:srgbClr val="000000"/>
                          </a:solidFill>
                          <a:latin typeface="+mn-lt"/>
                        </a:rPr>
                        <a:t>которым выполняется проектная работа. В этом сообщении надо кратко описать две фотографии-иллюстрации к теме проекта, обосновать их и выразить своё мнение по теме проектной работы. </a:t>
                      </a:r>
                      <a:endParaRPr lang="ru-RU" sz="1400" dirty="0">
                        <a:latin typeface="+mn-lt"/>
                      </a:endParaRPr>
                    </a:p>
                    <a:p>
                      <a:endParaRPr lang="ru-RU" sz="1400" dirty="0"/>
                    </a:p>
                  </a:txBody>
                  <a:tcPr marL="68580" marR="68580" marT="34290" marB="34290"/>
                </a:tc>
                <a:tc>
                  <a:txBody>
                    <a:bodyPr/>
                    <a:lstStyle/>
                    <a:p>
                      <a:r>
                        <a:rPr lang="ru-RU" sz="1400" dirty="0"/>
                        <a:t>2.5 мин.</a:t>
                      </a:r>
                    </a:p>
                  </a:txBody>
                  <a:tcPr marL="68580" marR="68580" marT="34290" marB="34290"/>
                </a:tc>
                <a:tc>
                  <a:txBody>
                    <a:bodyPr/>
                    <a:lstStyle/>
                    <a:p>
                      <a:r>
                        <a:rPr lang="ru-RU" sz="1400" dirty="0"/>
                        <a:t>3 мин.</a:t>
                      </a:r>
                    </a:p>
                  </a:txBody>
                  <a:tcPr marL="68580" marR="68580" marT="34290" marB="3429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669053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0" y="450056"/>
            <a:ext cx="7465495" cy="4501232"/>
          </a:xfrm>
          <a:prstGeom prst="rect">
            <a:avLst/>
          </a:prstGeom>
          <a:noFill/>
        </p:spPr>
        <p:txBody>
          <a:bodyPr wrap="square" lIns="68580" tIns="34290" rIns="68580" bIns="34290" rtlCol="0">
            <a:spAutoFit/>
          </a:bodyPr>
          <a:lstStyle/>
          <a:p>
            <a:r>
              <a:rPr lang="en-US" dirty="0"/>
              <a:t>4. How much time did you spend with your family when you were a child?</a:t>
            </a:r>
          </a:p>
          <a:p>
            <a:endParaRPr lang="en-US" dirty="0"/>
          </a:p>
          <a:p>
            <a:pPr marL="214313" indent="-214313">
              <a:buFont typeface="Arial" panose="020B0604020202020204" pitchFamily="34" charset="0"/>
              <a:buChar char="•"/>
            </a:pPr>
            <a:r>
              <a:rPr lang="en-US" dirty="0"/>
              <a:t>When I was a child we spent much more time together than we do now, because I was not busy with my school.</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I think when I was a child I spent all my time with my family. We used to visit museums and concert halls in my childhood.</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When I was really young, I used to spend all my time with my family. We discussed lots of topics together, read books </a:t>
            </a:r>
          </a:p>
          <a:p>
            <a:r>
              <a:rPr lang="en-US" dirty="0"/>
              <a:t>     and played board games.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I used to go to my  grandparents’ country house every summer. I helped them to do house chores, worked in the garden </a:t>
            </a:r>
          </a:p>
          <a:p>
            <a:r>
              <a:rPr lang="en-US" dirty="0"/>
              <a:t>     and picked up mushrooms and berries in the forest.</a:t>
            </a:r>
          </a:p>
          <a:p>
            <a:pPr marL="214313" indent="-214313">
              <a:buFont typeface="Arial" panose="020B0604020202020204" pitchFamily="34" charset="0"/>
              <a:buChar char="•"/>
            </a:pPr>
            <a:endParaRPr lang="en-US" dirty="0"/>
          </a:p>
        </p:txBody>
      </p:sp>
      <p:pic>
        <p:nvPicPr>
          <p:cNvPr id="4" name="Рисунок 3"/>
          <p:cNvPicPr>
            <a:picLocks noChangeAspect="1"/>
          </p:cNvPicPr>
          <p:nvPr/>
        </p:nvPicPr>
        <p:blipFill>
          <a:blip r:embed="rId3"/>
          <a:stretch>
            <a:fillRect/>
          </a:stretch>
        </p:blipFill>
        <p:spPr>
          <a:xfrm>
            <a:off x="8270673" y="455503"/>
            <a:ext cx="873328" cy="1266554"/>
          </a:xfrm>
          <a:prstGeom prst="rect">
            <a:avLst/>
          </a:prstGeom>
        </p:spPr>
      </p:pic>
    </p:spTree>
    <p:extLst>
      <p:ext uri="{BB962C8B-B14F-4D97-AF65-F5344CB8AC3E}">
        <p14:creationId xmlns:p14="http://schemas.microsoft.com/office/powerpoint/2010/main" val="37522325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0" y="466980"/>
            <a:ext cx="7884368" cy="4501232"/>
          </a:xfrm>
          <a:prstGeom prst="rect">
            <a:avLst/>
          </a:prstGeom>
          <a:noFill/>
        </p:spPr>
        <p:txBody>
          <a:bodyPr wrap="square" lIns="68580" tIns="34290" rIns="68580" bIns="34290" rtlCol="0">
            <a:spAutoFit/>
          </a:bodyPr>
          <a:lstStyle/>
          <a:p>
            <a:r>
              <a:rPr lang="en-US" sz="1600" dirty="0"/>
              <a:t>5. What do you enjoy doing with your family at weekends?</a:t>
            </a:r>
          </a:p>
          <a:p>
            <a:endParaRPr lang="en-US" sz="1600" dirty="0"/>
          </a:p>
          <a:p>
            <a:pPr marL="214313" indent="-214313">
              <a:buFont typeface="Arial" panose="020B0604020202020204" pitchFamily="34" charset="0"/>
              <a:buChar char="•"/>
            </a:pPr>
            <a:r>
              <a:rPr lang="en-US" sz="1600" dirty="0"/>
              <a:t>There are a lot of things that I enjoy doing with my family at weekends. For example, we can go to a museum or to a concert. </a:t>
            </a:r>
          </a:p>
          <a:p>
            <a:r>
              <a:rPr lang="en-US" sz="1600" dirty="0"/>
              <a:t>     We like to learn new things and enjoy listening to music together.</a:t>
            </a:r>
          </a:p>
          <a:p>
            <a:endParaRPr lang="en-US" sz="1600" dirty="0"/>
          </a:p>
          <a:p>
            <a:pPr marL="214313" indent="-214313">
              <a:buFont typeface="Arial" panose="020B0604020202020204" pitchFamily="34" charset="0"/>
              <a:buChar char="•"/>
            </a:pPr>
            <a:r>
              <a:rPr lang="en-US" sz="1600" dirty="0"/>
              <a:t>Although I have to do a lot of homework at weekends, I try to spend some time with my mother and grandparents. </a:t>
            </a:r>
          </a:p>
          <a:p>
            <a:r>
              <a:rPr lang="en-US" sz="1600" dirty="0"/>
              <a:t>     We go to a restaurant where we can have some meal and  talk. Sometimes we go to a SPA center to relax after a busy week.</a:t>
            </a:r>
          </a:p>
          <a:p>
            <a:endParaRPr lang="en-US" sz="1600" dirty="0"/>
          </a:p>
          <a:p>
            <a:pPr marL="214313" indent="-214313">
              <a:buFont typeface="Arial" panose="020B0604020202020204" pitchFamily="34" charset="0"/>
              <a:buChar char="•"/>
            </a:pPr>
            <a:r>
              <a:rPr lang="en-US" sz="1600" dirty="0"/>
              <a:t>My family and I entertain ourselves at weekends. We  gather around the dinner table to play Monopoly </a:t>
            </a:r>
          </a:p>
          <a:p>
            <a:r>
              <a:rPr lang="en-US" sz="1600" dirty="0"/>
              <a:t>     and  share the news of the previous week.</a:t>
            </a:r>
          </a:p>
          <a:p>
            <a:endParaRPr lang="en-US" sz="1600" dirty="0"/>
          </a:p>
          <a:p>
            <a:pPr marL="214313" indent="-214313">
              <a:buFont typeface="Arial" panose="020B0604020202020204" pitchFamily="34" charset="0"/>
              <a:buChar char="•"/>
            </a:pPr>
            <a:r>
              <a:rPr lang="en-US" sz="1600" dirty="0"/>
              <a:t>At weekends we usually go to the cinema or to the theatre. Sometimes we just stroll along the city streets and have a talk.</a:t>
            </a:r>
          </a:p>
          <a:p>
            <a:endParaRPr lang="en-US" sz="1600" dirty="0"/>
          </a:p>
        </p:txBody>
      </p:sp>
      <p:pic>
        <p:nvPicPr>
          <p:cNvPr id="4" name="Рисунок 3"/>
          <p:cNvPicPr>
            <a:picLocks noChangeAspect="1"/>
          </p:cNvPicPr>
          <p:nvPr/>
        </p:nvPicPr>
        <p:blipFill>
          <a:blip r:embed="rId3"/>
          <a:stretch>
            <a:fillRect/>
          </a:stretch>
        </p:blipFill>
        <p:spPr>
          <a:xfrm>
            <a:off x="8270673" y="455503"/>
            <a:ext cx="873328" cy="1266554"/>
          </a:xfrm>
          <a:prstGeom prst="rect">
            <a:avLst/>
          </a:prstGeom>
        </p:spPr>
      </p:pic>
    </p:spTree>
    <p:extLst>
      <p:ext uri="{BB962C8B-B14F-4D97-AF65-F5344CB8AC3E}">
        <p14:creationId xmlns:p14="http://schemas.microsoft.com/office/powerpoint/2010/main" val="35542704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74482" y="805070"/>
            <a:ext cx="5812403" cy="253916"/>
          </a:xfrm>
          <a:prstGeom prst="rect">
            <a:avLst/>
          </a:prstGeom>
        </p:spPr>
        <p:txBody>
          <a:bodyPr wrap="square" lIns="68580" tIns="34290" rIns="68580" bIns="34290">
            <a:spAutoFit/>
          </a:bodyPr>
          <a:lstStyle/>
          <a:p>
            <a:pPr algn="just">
              <a:spcBef>
                <a:spcPts val="1800"/>
              </a:spcBef>
            </a:pPr>
            <a:r>
              <a:rPr lang="ru-RU" sz="1200" dirty="0">
                <a:solidFill>
                  <a:srgbClr val="000000"/>
                </a:solidFill>
              </a:rPr>
              <a:t>.</a:t>
            </a:r>
            <a:endParaRPr lang="ru-RU" sz="1200" dirty="0"/>
          </a:p>
        </p:txBody>
      </p:sp>
      <p:sp>
        <p:nvSpPr>
          <p:cNvPr id="5" name="Прямоугольник 4"/>
          <p:cNvSpPr/>
          <p:nvPr/>
        </p:nvSpPr>
        <p:spPr>
          <a:xfrm>
            <a:off x="574482" y="669162"/>
            <a:ext cx="6689035" cy="3014768"/>
          </a:xfrm>
          <a:prstGeom prst="rect">
            <a:avLst/>
          </a:prstGeom>
        </p:spPr>
        <p:txBody>
          <a:bodyPr wrap="square" lIns="68580" tIns="34290" rIns="68580" bIns="34290">
            <a:spAutoFit/>
          </a:bodyPr>
          <a:lstStyle/>
          <a:p>
            <a:pPr algn="just">
              <a:spcBef>
                <a:spcPts val="1800"/>
              </a:spcBef>
            </a:pPr>
            <a:r>
              <a:rPr lang="ru-RU" sz="1200" b="1" dirty="0">
                <a:ea typeface="Calibri" panose="020F0502020204030204" pitchFamily="34" charset="0"/>
                <a:cs typeface="Times New Roman" panose="02020603050405020304" pitchFamily="18" charset="0"/>
              </a:rPr>
              <a:t> </a:t>
            </a:r>
            <a:r>
              <a:rPr lang="ru-RU" sz="1200" b="1" dirty="0">
                <a:solidFill>
                  <a:srgbClr val="000000"/>
                </a:solidFill>
              </a:rPr>
              <a:t>Задание 4</a:t>
            </a:r>
            <a:endParaRPr lang="en-US" sz="1200" b="1" dirty="0">
              <a:solidFill>
                <a:srgbClr val="000000"/>
              </a:solidFill>
            </a:endParaRPr>
          </a:p>
          <a:p>
            <a:pPr algn="just">
              <a:spcBef>
                <a:spcPts val="1800"/>
              </a:spcBef>
            </a:pPr>
            <a:r>
              <a:rPr lang="ru-RU" sz="1200" dirty="0">
                <a:solidFill>
                  <a:srgbClr val="000000"/>
                </a:solidFill>
              </a:rPr>
              <a:t>В задании предлагается проблемная тема для проектной работы</a:t>
            </a:r>
            <a:r>
              <a:rPr lang="en-US" sz="1200" dirty="0"/>
              <a:t> </a:t>
            </a:r>
            <a:r>
              <a:rPr lang="ru-RU" sz="1200" dirty="0">
                <a:solidFill>
                  <a:srgbClr val="000000"/>
                </a:solidFill>
              </a:rPr>
              <a:t>и 2 фотографии, выбор которых в качестве иллюстраций надо обосновать,</a:t>
            </a:r>
            <a:r>
              <a:rPr lang="en-US" sz="1200" dirty="0"/>
              <a:t> </a:t>
            </a:r>
            <a:r>
              <a:rPr lang="ru-RU" sz="1200" dirty="0">
                <a:solidFill>
                  <a:srgbClr val="000000"/>
                </a:solidFill>
              </a:rPr>
              <a:t>и нужно выразить своё мнение по проблеме проектной работы. Время на</a:t>
            </a:r>
            <a:r>
              <a:rPr lang="en-US" sz="1200" dirty="0"/>
              <a:t> </a:t>
            </a:r>
            <a:r>
              <a:rPr lang="ru-RU" sz="1200" dirty="0">
                <a:solidFill>
                  <a:srgbClr val="000000"/>
                </a:solidFill>
              </a:rPr>
              <a:t>подготовку – 2,5 минуты.</a:t>
            </a:r>
            <a:endParaRPr lang="ru-RU" sz="1200" dirty="0">
              <a:ea typeface="Calibri" panose="020F0502020204030204" pitchFamily="34" charset="0"/>
              <a:cs typeface="Times New Roman" panose="02020603050405020304" pitchFamily="18" charset="0"/>
            </a:endParaRPr>
          </a:p>
          <a:p>
            <a:pPr algn="ctr">
              <a:lnSpc>
                <a:spcPct val="107000"/>
              </a:lnSpc>
            </a:pPr>
            <a:endParaRPr lang="ru-RU" sz="1200" dirty="0">
              <a:ea typeface="Calibri" panose="020F0502020204030204" pitchFamily="34" charset="0"/>
              <a:cs typeface="Times New Roman" panose="02020603050405020304" pitchFamily="18" charset="0"/>
            </a:endParaRPr>
          </a:p>
          <a:p>
            <a:pPr algn="ctr">
              <a:lnSpc>
                <a:spcPct val="107000"/>
              </a:lnSpc>
            </a:pPr>
            <a:r>
              <a:rPr lang="ru-RU" sz="1200" b="1" dirty="0">
                <a:ea typeface="Calibri" panose="020F0502020204030204" pitchFamily="34" charset="0"/>
                <a:cs typeface="Times New Roman" panose="02020603050405020304" pitchFamily="18" charset="0"/>
              </a:rPr>
              <a:t>Подготовка к выполнению задания 4</a:t>
            </a:r>
          </a:p>
          <a:p>
            <a:pPr marL="257175" indent="-257175" algn="just">
              <a:lnSpc>
                <a:spcPct val="107000"/>
              </a:lnSpc>
              <a:buAutoNum type="arabicParenR"/>
            </a:pPr>
            <a:r>
              <a:rPr lang="ru-RU" sz="1200" dirty="0"/>
              <a:t>Вдумайтесь в тему проектной работы при анализе фотографий. Это поможет вам следовать</a:t>
            </a:r>
            <a:endParaRPr lang="en-US" sz="1200" dirty="0"/>
          </a:p>
          <a:p>
            <a:pPr algn="just">
              <a:lnSpc>
                <a:spcPct val="107000"/>
              </a:lnSpc>
            </a:pPr>
            <a:r>
              <a:rPr lang="ru-RU" sz="1200" dirty="0"/>
              <a:t>теме и ответить на вопросы плана</a:t>
            </a:r>
            <a:r>
              <a:rPr lang="en-US" sz="1200" dirty="0"/>
              <a:t>;</a:t>
            </a:r>
            <a:endParaRPr lang="ru-RU" sz="1200" b="1" dirty="0"/>
          </a:p>
          <a:p>
            <a:pPr algn="just">
              <a:lnSpc>
                <a:spcPct val="107000"/>
              </a:lnSpc>
            </a:pPr>
            <a:r>
              <a:rPr lang="ru-RU" sz="1200" dirty="0">
                <a:ea typeface="Calibri" panose="020F0502020204030204" pitchFamily="34" charset="0"/>
                <a:cs typeface="Times New Roman" panose="02020603050405020304" pitchFamily="18" charset="0"/>
              </a:rPr>
              <a:t>2)  Помните о том, что данные фотографии нужно не описать, а сравнить их сюжеты, включая </a:t>
            </a:r>
            <a:r>
              <a:rPr lang="en-US" sz="1200" dirty="0">
                <a:ea typeface="Calibri" panose="020F0502020204030204" pitchFamily="34" charset="0"/>
                <a:cs typeface="Times New Roman" panose="02020603050405020304" pitchFamily="18" charset="0"/>
              </a:rPr>
              <a:t>          </a:t>
            </a:r>
            <a:r>
              <a:rPr lang="ru-RU" sz="1200" dirty="0">
                <a:ea typeface="Calibri" panose="020F0502020204030204" pitchFamily="34" charset="0"/>
                <a:cs typeface="Times New Roman" panose="02020603050405020304" pitchFamily="18" charset="0"/>
              </a:rPr>
              <a:t>детали;</a:t>
            </a:r>
          </a:p>
          <a:p>
            <a:pPr marR="476" algn="just">
              <a:lnSpc>
                <a:spcPct val="107000"/>
              </a:lnSpc>
            </a:pPr>
            <a:r>
              <a:rPr lang="ru-RU" sz="1200" dirty="0">
                <a:ea typeface="Calibri" panose="020F0502020204030204" pitchFamily="34" charset="0"/>
                <a:cs typeface="Times New Roman" panose="02020603050405020304" pitchFamily="18" charset="0"/>
              </a:rPr>
              <a:t>3)  Придерживайтесь плана, чтобы высказывание было логичным и ни один пункт плана не был потерян;</a:t>
            </a:r>
          </a:p>
          <a:p>
            <a:pPr marR="476" algn="just">
              <a:lnSpc>
                <a:spcPct val="107000"/>
              </a:lnSpc>
            </a:pPr>
            <a:r>
              <a:rPr lang="ru-RU" sz="1200" dirty="0">
                <a:ea typeface="Calibri" panose="020F0502020204030204" pitchFamily="34" charset="0"/>
                <a:cs typeface="Times New Roman" panose="02020603050405020304" pitchFamily="18" charset="0"/>
              </a:rPr>
              <a:t>4) </a:t>
            </a:r>
            <a:r>
              <a:rPr lang="en-US" sz="1200" dirty="0">
                <a:ea typeface="Calibri" panose="020F0502020204030204" pitchFamily="34" charset="0"/>
                <a:cs typeface="Times New Roman" panose="02020603050405020304" pitchFamily="18" charset="0"/>
              </a:rPr>
              <a:t>  </a:t>
            </a:r>
            <a:r>
              <a:rPr lang="ru-RU" sz="1200" dirty="0">
                <a:ea typeface="Calibri" panose="020F0502020204030204" pitchFamily="34" charset="0"/>
                <a:cs typeface="Times New Roman" panose="02020603050405020304" pitchFamily="18" charset="0"/>
              </a:rPr>
              <a:t>Используйте типичные для описания и сравнения картинок клише и средства логической связи;</a:t>
            </a:r>
          </a:p>
          <a:p>
            <a:pPr marR="476" algn="just">
              <a:lnSpc>
                <a:spcPct val="107000"/>
              </a:lnSpc>
            </a:pPr>
            <a:r>
              <a:rPr lang="ru-RU" sz="1200" dirty="0">
                <a:ea typeface="Calibri" panose="020F0502020204030204" pitchFamily="34" charset="0"/>
                <a:cs typeface="Times New Roman" panose="02020603050405020304" pitchFamily="18" charset="0"/>
              </a:rPr>
              <a:t>5) </a:t>
            </a:r>
            <a:r>
              <a:rPr lang="en-US" sz="1200" dirty="0">
                <a:ea typeface="Calibri" panose="020F0502020204030204" pitchFamily="34" charset="0"/>
                <a:cs typeface="Times New Roman" panose="02020603050405020304" pitchFamily="18" charset="0"/>
              </a:rPr>
              <a:t>  </a:t>
            </a:r>
            <a:r>
              <a:rPr lang="ru-RU" sz="1200" dirty="0">
                <a:ea typeface="Calibri" panose="020F0502020204030204" pitchFamily="34" charset="0"/>
                <a:cs typeface="Times New Roman" panose="02020603050405020304" pitchFamily="18" charset="0"/>
              </a:rPr>
              <a:t>Соблюдайте ограничения по времени.</a:t>
            </a:r>
          </a:p>
        </p:txBody>
      </p:sp>
      <p:pic>
        <p:nvPicPr>
          <p:cNvPr id="2" name="Рисунок 1"/>
          <p:cNvPicPr>
            <a:picLocks noChangeAspect="1"/>
          </p:cNvPicPr>
          <p:nvPr/>
        </p:nvPicPr>
        <p:blipFill>
          <a:blip r:embed="rId2"/>
          <a:stretch>
            <a:fillRect/>
          </a:stretch>
        </p:blipFill>
        <p:spPr>
          <a:xfrm>
            <a:off x="8270673" y="513108"/>
            <a:ext cx="873328" cy="1266554"/>
          </a:xfrm>
          <a:prstGeom prst="rect">
            <a:avLst/>
          </a:prstGeom>
        </p:spPr>
      </p:pic>
    </p:spTree>
    <p:extLst>
      <p:ext uri="{BB962C8B-B14F-4D97-AF65-F5344CB8AC3E}">
        <p14:creationId xmlns:p14="http://schemas.microsoft.com/office/powerpoint/2010/main" val="49047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87923" y="1383324"/>
            <a:ext cx="4379775" cy="2542731"/>
          </a:xfrm>
          <a:prstGeom prst="rect">
            <a:avLst/>
          </a:prstGeom>
        </p:spPr>
      </p:pic>
      <p:pic>
        <p:nvPicPr>
          <p:cNvPr id="6" name="Рисунок 5"/>
          <p:cNvPicPr>
            <a:picLocks noChangeAspect="1"/>
          </p:cNvPicPr>
          <p:nvPr/>
        </p:nvPicPr>
        <p:blipFill>
          <a:blip r:embed="rId3"/>
          <a:stretch>
            <a:fillRect/>
          </a:stretch>
        </p:blipFill>
        <p:spPr>
          <a:xfrm>
            <a:off x="4315050" y="1426703"/>
            <a:ext cx="4828951" cy="3196875"/>
          </a:xfrm>
          <a:prstGeom prst="rect">
            <a:avLst/>
          </a:prstGeom>
        </p:spPr>
      </p:pic>
      <p:pic>
        <p:nvPicPr>
          <p:cNvPr id="2" name="Рисунок 1"/>
          <p:cNvPicPr>
            <a:picLocks noChangeAspect="1"/>
          </p:cNvPicPr>
          <p:nvPr/>
        </p:nvPicPr>
        <p:blipFill>
          <a:blip r:embed="rId4"/>
          <a:stretch>
            <a:fillRect/>
          </a:stretch>
        </p:blipFill>
        <p:spPr>
          <a:xfrm>
            <a:off x="8270673" y="467227"/>
            <a:ext cx="873328" cy="1266554"/>
          </a:xfrm>
          <a:prstGeom prst="rect">
            <a:avLst/>
          </a:prstGeom>
        </p:spPr>
      </p:pic>
    </p:spTree>
    <p:extLst>
      <p:ext uri="{BB962C8B-B14F-4D97-AF65-F5344CB8AC3E}">
        <p14:creationId xmlns:p14="http://schemas.microsoft.com/office/powerpoint/2010/main" val="36306190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211015" y="867508"/>
            <a:ext cx="4062046" cy="2745582"/>
          </a:xfrm>
          <a:prstGeom prst="rect">
            <a:avLst/>
          </a:prstGeom>
        </p:spPr>
      </p:pic>
      <p:pic>
        <p:nvPicPr>
          <p:cNvPr id="6" name="Рисунок 5"/>
          <p:cNvPicPr>
            <a:picLocks noChangeAspect="1"/>
          </p:cNvPicPr>
          <p:nvPr/>
        </p:nvPicPr>
        <p:blipFill>
          <a:blip r:embed="rId3"/>
          <a:stretch>
            <a:fillRect/>
          </a:stretch>
        </p:blipFill>
        <p:spPr>
          <a:xfrm>
            <a:off x="4361103" y="867508"/>
            <a:ext cx="4432505" cy="3535698"/>
          </a:xfrm>
          <a:prstGeom prst="rect">
            <a:avLst/>
          </a:prstGeom>
        </p:spPr>
      </p:pic>
      <p:pic>
        <p:nvPicPr>
          <p:cNvPr id="2" name="Рисунок 1"/>
          <p:cNvPicPr>
            <a:picLocks noChangeAspect="1"/>
          </p:cNvPicPr>
          <p:nvPr/>
        </p:nvPicPr>
        <p:blipFill>
          <a:blip r:embed="rId4"/>
          <a:stretch>
            <a:fillRect/>
          </a:stretch>
        </p:blipFill>
        <p:spPr>
          <a:xfrm>
            <a:off x="1" y="3723878"/>
            <a:ext cx="746865" cy="1083150"/>
          </a:xfrm>
          <a:prstGeom prst="rect">
            <a:avLst/>
          </a:prstGeom>
        </p:spPr>
      </p:pic>
    </p:spTree>
    <p:extLst>
      <p:ext uri="{BB962C8B-B14F-4D97-AF65-F5344CB8AC3E}">
        <p14:creationId xmlns:p14="http://schemas.microsoft.com/office/powerpoint/2010/main" val="4213051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01594" y="592016"/>
            <a:ext cx="4419648" cy="4096197"/>
          </a:xfrm>
          <a:prstGeom prst="rect">
            <a:avLst/>
          </a:prstGeom>
        </p:spPr>
      </p:pic>
      <p:pic>
        <p:nvPicPr>
          <p:cNvPr id="7" name="Рисунок 6"/>
          <p:cNvPicPr>
            <a:picLocks noChangeAspect="1"/>
          </p:cNvPicPr>
          <p:nvPr/>
        </p:nvPicPr>
        <p:blipFill>
          <a:blip r:embed="rId3"/>
          <a:stretch>
            <a:fillRect/>
          </a:stretch>
        </p:blipFill>
        <p:spPr>
          <a:xfrm>
            <a:off x="4331677" y="680492"/>
            <a:ext cx="4269755" cy="1915626"/>
          </a:xfrm>
          <a:prstGeom prst="rect">
            <a:avLst/>
          </a:prstGeom>
        </p:spPr>
      </p:pic>
      <p:pic>
        <p:nvPicPr>
          <p:cNvPr id="8" name="Рисунок 7"/>
          <p:cNvPicPr>
            <a:picLocks noChangeAspect="1"/>
          </p:cNvPicPr>
          <p:nvPr/>
        </p:nvPicPr>
        <p:blipFill>
          <a:blip r:embed="rId4"/>
          <a:stretch>
            <a:fillRect/>
          </a:stretch>
        </p:blipFill>
        <p:spPr>
          <a:xfrm>
            <a:off x="4521242" y="2666229"/>
            <a:ext cx="4403493" cy="769247"/>
          </a:xfrm>
          <a:prstGeom prst="rect">
            <a:avLst/>
          </a:prstGeom>
        </p:spPr>
      </p:pic>
      <p:pic>
        <p:nvPicPr>
          <p:cNvPr id="2" name="Рисунок 1"/>
          <p:cNvPicPr>
            <a:picLocks noChangeAspect="1"/>
          </p:cNvPicPr>
          <p:nvPr/>
        </p:nvPicPr>
        <p:blipFill>
          <a:blip r:embed="rId5"/>
          <a:stretch>
            <a:fillRect/>
          </a:stretch>
        </p:blipFill>
        <p:spPr>
          <a:xfrm>
            <a:off x="8270673" y="3442712"/>
            <a:ext cx="873328" cy="1266554"/>
          </a:xfrm>
          <a:prstGeom prst="rect">
            <a:avLst/>
          </a:prstGeom>
        </p:spPr>
      </p:pic>
    </p:spTree>
    <p:extLst>
      <p:ext uri="{BB962C8B-B14F-4D97-AF65-F5344CB8AC3E}">
        <p14:creationId xmlns:p14="http://schemas.microsoft.com/office/powerpoint/2010/main" val="12382789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879231"/>
            <a:ext cx="4944713" cy="2701875"/>
          </a:xfrm>
          <a:prstGeom prst="rect">
            <a:avLst/>
          </a:prstGeom>
        </p:spPr>
      </p:pic>
      <p:pic>
        <p:nvPicPr>
          <p:cNvPr id="7" name="Рисунок 6"/>
          <p:cNvPicPr>
            <a:picLocks noChangeAspect="1"/>
          </p:cNvPicPr>
          <p:nvPr/>
        </p:nvPicPr>
        <p:blipFill>
          <a:blip r:embed="rId3"/>
          <a:stretch>
            <a:fillRect/>
          </a:stretch>
        </p:blipFill>
        <p:spPr>
          <a:xfrm>
            <a:off x="4720650" y="879231"/>
            <a:ext cx="4282922" cy="3580257"/>
          </a:xfrm>
          <a:prstGeom prst="rect">
            <a:avLst/>
          </a:prstGeom>
        </p:spPr>
      </p:pic>
      <p:pic>
        <p:nvPicPr>
          <p:cNvPr id="3" name="Рисунок 2"/>
          <p:cNvPicPr>
            <a:picLocks noChangeAspect="1"/>
          </p:cNvPicPr>
          <p:nvPr/>
        </p:nvPicPr>
        <p:blipFill>
          <a:blip r:embed="rId4"/>
          <a:stretch>
            <a:fillRect/>
          </a:stretch>
        </p:blipFill>
        <p:spPr>
          <a:xfrm>
            <a:off x="0" y="3538673"/>
            <a:ext cx="873328" cy="1266554"/>
          </a:xfrm>
          <a:prstGeom prst="rect">
            <a:avLst/>
          </a:prstGeom>
        </p:spPr>
      </p:pic>
    </p:spTree>
    <p:extLst>
      <p:ext uri="{BB962C8B-B14F-4D97-AF65-F5344CB8AC3E}">
        <p14:creationId xmlns:p14="http://schemas.microsoft.com/office/powerpoint/2010/main" val="1174504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497961"/>
            <a:ext cx="7632848" cy="4224233"/>
          </a:xfrm>
          <a:prstGeom prst="rect">
            <a:avLst/>
          </a:prstGeom>
        </p:spPr>
        <p:txBody>
          <a:bodyPr wrap="square" lIns="68580" tIns="34290" rIns="68580" bIns="34290">
            <a:spAutoFit/>
          </a:bodyPr>
          <a:lstStyle/>
          <a:p>
            <a:r>
              <a:rPr lang="en-US" sz="1500" dirty="0"/>
              <a:t>Hello my dear friend, I’ve found some photos for our project on the topic "Different types of professions" and I’d like to discuss them with you. The first photo shows us a man, who is sitting at the table in the office. The second photo illustrates a young woman, who is working in an outdoor cafe.</a:t>
            </a:r>
          </a:p>
          <a:p>
            <a:r>
              <a:rPr lang="en-US" sz="1500" dirty="0"/>
              <a:t>To my mind, these photos perfectly suit the project we are working on as they illustrate two different kinds of professions – a clerk in the first picture and a sales assistant in the second one. These photos are quite different. In the first one the profession is connected with mental activity, whereas in the second one it demands soft skills. </a:t>
            </a:r>
          </a:p>
          <a:p>
            <a:r>
              <a:rPr lang="en-US" sz="1500" dirty="0"/>
              <a:t>I suppose that each profession has its own drawbacks and merits. For example, the kind of work presented in the first picture is a little bit boring, because the duties  are quite routine , but this is a well-paid job. On the contrary, the work presented in the second picture can help you to develop social skills, because this profession is closely connected with communication, but if you are not a sociable person it will be difficult for you. Besides you won’t earn much working in a shop.</a:t>
            </a:r>
          </a:p>
          <a:p>
            <a:r>
              <a:rPr lang="en-US" sz="1500" dirty="0"/>
              <a:t>As for me, I definitely prefer to work with people rather than do paper work because this activity improves your social skills and can help you to find more friends. </a:t>
            </a:r>
          </a:p>
          <a:p>
            <a:r>
              <a:rPr lang="en-US" sz="1500" dirty="0"/>
              <a:t>That’s what I wanted to discuss with you. Do you think we can use these photos in our project? I'll be waiting for your opinion about the photos! Bye for now.</a:t>
            </a:r>
            <a:endParaRPr lang="ru-RU" sz="1500" dirty="0"/>
          </a:p>
        </p:txBody>
      </p:sp>
      <p:pic>
        <p:nvPicPr>
          <p:cNvPr id="4" name="Рисунок 3"/>
          <p:cNvPicPr>
            <a:picLocks noChangeAspect="1"/>
          </p:cNvPicPr>
          <p:nvPr/>
        </p:nvPicPr>
        <p:blipFill>
          <a:blip r:embed="rId2"/>
          <a:stretch>
            <a:fillRect/>
          </a:stretch>
        </p:blipFill>
        <p:spPr>
          <a:xfrm>
            <a:off x="8270673" y="3550396"/>
            <a:ext cx="873328" cy="1266554"/>
          </a:xfrm>
          <a:prstGeom prst="rect">
            <a:avLst/>
          </a:prstGeom>
        </p:spPr>
      </p:pic>
    </p:spTree>
    <p:extLst>
      <p:ext uri="{BB962C8B-B14F-4D97-AF65-F5344CB8AC3E}">
        <p14:creationId xmlns:p14="http://schemas.microsoft.com/office/powerpoint/2010/main" val="575503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90954" y="838200"/>
            <a:ext cx="6746631" cy="346249"/>
          </a:xfrm>
          <a:prstGeom prst="rect">
            <a:avLst/>
          </a:prstGeom>
        </p:spPr>
        <p:txBody>
          <a:bodyPr wrap="square" lIns="68580" tIns="34290" rIns="68580" bIns="34290">
            <a:spAutoFit/>
          </a:bodyPr>
          <a:lstStyle/>
          <a:p>
            <a:endParaRPr lang="ru-RU" dirty="0"/>
          </a:p>
        </p:txBody>
      </p:sp>
      <p:pic>
        <p:nvPicPr>
          <p:cNvPr id="4" name="Рисунок 3"/>
          <p:cNvPicPr>
            <a:picLocks noChangeAspect="1"/>
          </p:cNvPicPr>
          <p:nvPr/>
        </p:nvPicPr>
        <p:blipFill>
          <a:blip r:embed="rId2"/>
          <a:stretch>
            <a:fillRect/>
          </a:stretch>
        </p:blipFill>
        <p:spPr>
          <a:xfrm>
            <a:off x="67989" y="838200"/>
            <a:ext cx="4647038" cy="2685375"/>
          </a:xfrm>
          <a:prstGeom prst="rect">
            <a:avLst/>
          </a:prstGeom>
        </p:spPr>
      </p:pic>
      <p:pic>
        <p:nvPicPr>
          <p:cNvPr id="5" name="Рисунок 4"/>
          <p:cNvPicPr>
            <a:picLocks noChangeAspect="1"/>
          </p:cNvPicPr>
          <p:nvPr/>
        </p:nvPicPr>
        <p:blipFill>
          <a:blip r:embed="rId3"/>
          <a:stretch>
            <a:fillRect/>
          </a:stretch>
        </p:blipFill>
        <p:spPr>
          <a:xfrm>
            <a:off x="4715026" y="1201171"/>
            <a:ext cx="4428974" cy="3386081"/>
          </a:xfrm>
          <a:prstGeom prst="rect">
            <a:avLst/>
          </a:prstGeom>
        </p:spPr>
      </p:pic>
      <p:pic>
        <p:nvPicPr>
          <p:cNvPr id="6" name="Рисунок 5"/>
          <p:cNvPicPr>
            <a:picLocks noChangeAspect="1"/>
          </p:cNvPicPr>
          <p:nvPr/>
        </p:nvPicPr>
        <p:blipFill>
          <a:blip r:embed="rId4"/>
          <a:stretch>
            <a:fillRect/>
          </a:stretch>
        </p:blipFill>
        <p:spPr>
          <a:xfrm>
            <a:off x="17626" y="3523575"/>
            <a:ext cx="873328" cy="1266554"/>
          </a:xfrm>
          <a:prstGeom prst="rect">
            <a:avLst/>
          </a:prstGeom>
        </p:spPr>
      </p:pic>
    </p:spTree>
    <p:extLst>
      <p:ext uri="{BB962C8B-B14F-4D97-AF65-F5344CB8AC3E}">
        <p14:creationId xmlns:p14="http://schemas.microsoft.com/office/powerpoint/2010/main" val="2071738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95131" y="1003852"/>
            <a:ext cx="7604455" cy="715581"/>
          </a:xfrm>
          <a:prstGeom prst="rect">
            <a:avLst/>
          </a:prstGeom>
        </p:spPr>
        <p:txBody>
          <a:bodyPr wrap="square" lIns="68580" tIns="34290" rIns="68580" bIns="34290">
            <a:spAutoFit/>
          </a:bodyPr>
          <a:lstStyle/>
          <a:p>
            <a:r>
              <a:rPr lang="en-US" sz="2400" b="1" dirty="0"/>
              <a:t>Listen to the student’s answer.</a:t>
            </a:r>
            <a:endParaRPr lang="ru-RU" sz="2400" b="1" dirty="0"/>
          </a:p>
          <a:p>
            <a:endParaRPr lang="ru-RU" dirty="0"/>
          </a:p>
        </p:txBody>
      </p:sp>
      <p:pic>
        <p:nvPicPr>
          <p:cNvPr id="3" name="WhatsApp Audio 2022-02-27 at 22.08.39">
            <a:hlinkClick r:id="" action="ppaction://media"/>
            <a:extLst>
              <a:ext uri="{FF2B5EF4-FFF2-40B4-BE49-F238E27FC236}">
                <a16:creationId xmlns="" xmlns:a16="http://schemas.microsoft.com/office/drawing/2014/main" id="{CD16207D-C249-44A8-9E4B-9F4656CC8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43400" y="2343150"/>
            <a:ext cx="457200" cy="457200"/>
          </a:xfrm>
          <a:prstGeom prst="rect">
            <a:avLst/>
          </a:prstGeom>
        </p:spPr>
      </p:pic>
    </p:spTree>
    <p:extLst>
      <p:ext uri="{BB962C8B-B14F-4D97-AF65-F5344CB8AC3E}">
        <p14:creationId xmlns:p14="http://schemas.microsoft.com/office/powerpoint/2010/main" val="336078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63468" y="579745"/>
            <a:ext cx="7051432" cy="4410823"/>
          </a:xfrm>
          <a:prstGeom prst="rect">
            <a:avLst/>
          </a:prstGeom>
        </p:spPr>
        <p:txBody>
          <a:bodyPr wrap="square" lIns="68580" tIns="34290" rIns="68580" bIns="34290">
            <a:spAutoFit/>
          </a:bodyPr>
          <a:lstStyle/>
          <a:p>
            <a:pPr indent="337185" algn="just">
              <a:lnSpc>
                <a:spcPct val="107000"/>
              </a:lnSpc>
            </a:pPr>
            <a:r>
              <a:rPr lang="ru-RU" sz="1200" b="1" dirty="0">
                <a:solidFill>
                  <a:prstClr val="black"/>
                </a:solidFill>
                <a:ea typeface="Calibri" panose="020F0502020204030204" pitchFamily="34" charset="0"/>
                <a:cs typeface="Times New Roman" panose="02020603050405020304" pitchFamily="18" charset="0"/>
              </a:rPr>
              <a:t>Задание 1 </a:t>
            </a:r>
            <a:endParaRPr lang="en-US" sz="1200" b="1" dirty="0">
              <a:solidFill>
                <a:prstClr val="black"/>
              </a:solidFill>
              <a:ea typeface="Calibri" panose="020F0502020204030204" pitchFamily="34" charset="0"/>
              <a:cs typeface="Times New Roman" panose="02020603050405020304" pitchFamily="18" charset="0"/>
            </a:endParaRPr>
          </a:p>
          <a:p>
            <a:pPr indent="337185" algn="just">
              <a:lnSpc>
                <a:spcPct val="107000"/>
              </a:lnSpc>
            </a:pPr>
            <a:endParaRPr lang="ru-RU" sz="1200" b="1" dirty="0">
              <a:solidFill>
                <a:prstClr val="black"/>
              </a:solidFill>
              <a:ea typeface="Calibri" panose="020F0502020204030204" pitchFamily="34" charset="0"/>
              <a:cs typeface="Times New Roman" panose="02020603050405020304" pitchFamily="18" charset="0"/>
            </a:endParaRPr>
          </a:p>
          <a:p>
            <a:pPr indent="337185" algn="just">
              <a:lnSpc>
                <a:spcPct val="107000"/>
              </a:lnSpc>
            </a:pPr>
            <a:r>
              <a:rPr lang="ru-RU" sz="1200" dirty="0">
                <a:solidFill>
                  <a:prstClr val="black"/>
                </a:solidFill>
                <a:ea typeface="Calibri" panose="020F0502020204030204" pitchFamily="34" charset="0"/>
                <a:cs typeface="Times New Roman" panose="02020603050405020304" pitchFamily="18" charset="0"/>
              </a:rPr>
              <a:t>представляет собой ч</a:t>
            </a:r>
            <a:r>
              <a:rPr lang="ru-RU" sz="1200" spc="-15" dirty="0">
                <a:solidFill>
                  <a:prstClr val="black"/>
                </a:solidFill>
                <a:ea typeface="Calibri" panose="020F0502020204030204" pitchFamily="34" charset="0"/>
                <a:cs typeface="Times New Roman" panose="02020603050405020304" pitchFamily="18" charset="0"/>
              </a:rPr>
              <a:t>тение вслух отрывка из информационного или научно-популярного текста. </a:t>
            </a:r>
            <a:endParaRPr lang="ru-RU" sz="1200" dirty="0">
              <a:solidFill>
                <a:prstClr val="black"/>
              </a:solidFill>
              <a:ea typeface="Calibri" panose="020F0502020204030204" pitchFamily="34" charset="0"/>
              <a:cs typeface="Times New Roman" panose="02020603050405020304" pitchFamily="18" charset="0"/>
            </a:endParaRPr>
          </a:p>
          <a:p>
            <a:pPr indent="337185" algn="just">
              <a:lnSpc>
                <a:spcPct val="107000"/>
              </a:lnSpc>
            </a:pPr>
            <a:r>
              <a:rPr lang="ru-RU" sz="1200" dirty="0">
                <a:solidFill>
                  <a:prstClr val="black"/>
                </a:solidFill>
                <a:ea typeface="Calibri" panose="020F0502020204030204" pitchFamily="34" charset="0"/>
                <a:cs typeface="Times New Roman" panose="02020603050405020304" pitchFamily="18" charset="0"/>
              </a:rPr>
              <a:t>У вас будет </a:t>
            </a:r>
            <a:r>
              <a:rPr lang="ru-RU" sz="1200" u="sng" dirty="0">
                <a:solidFill>
                  <a:prstClr val="black"/>
                </a:solidFill>
                <a:ea typeface="Calibri" panose="020F0502020204030204" pitchFamily="34" charset="0"/>
                <a:cs typeface="Times New Roman" panose="02020603050405020304" pitchFamily="18" charset="0"/>
              </a:rPr>
              <a:t>1 мин 30 секунд </a:t>
            </a:r>
            <a:r>
              <a:rPr lang="ru-RU" sz="1200" dirty="0">
                <a:solidFill>
                  <a:prstClr val="black"/>
                </a:solidFill>
                <a:ea typeface="Calibri" panose="020F0502020204030204" pitchFamily="34" charset="0"/>
                <a:cs typeface="Times New Roman" panose="02020603050405020304" pitchFamily="18" charset="0"/>
              </a:rPr>
              <a:t>на то, чтобы подготовиться к качественному чтению. </a:t>
            </a:r>
          </a:p>
          <a:p>
            <a:pPr marL="257175" indent="-257175" algn="just">
              <a:lnSpc>
                <a:spcPct val="115000"/>
              </a:lnSpc>
              <a:buFont typeface="Symbol" panose="05050102010706020507" pitchFamily="18" charset="2"/>
              <a:buChar char=""/>
            </a:pPr>
            <a:r>
              <a:rPr lang="ru-RU" sz="1200" dirty="0">
                <a:solidFill>
                  <a:prstClr val="black"/>
                </a:solidFill>
                <a:ea typeface="Calibri" panose="020F0502020204030204" pitchFamily="34" charset="0"/>
                <a:cs typeface="Times New Roman" panose="02020603050405020304" pitchFamily="18" charset="0"/>
              </a:rPr>
              <a:t>Бегло просмотрите текст. Постарайтесь понять, о чем идет речь, чтобы правильно разделить текст на смысловые группы. </a:t>
            </a:r>
          </a:p>
          <a:p>
            <a:pPr marL="257175" indent="-257175" algn="just">
              <a:lnSpc>
                <a:spcPct val="115000"/>
              </a:lnSpc>
              <a:buFont typeface="Symbol" panose="05050102010706020507" pitchFamily="18" charset="2"/>
              <a:buChar char=""/>
            </a:pPr>
            <a:r>
              <a:rPr lang="ru-RU" sz="1200" dirty="0">
                <a:solidFill>
                  <a:prstClr val="black"/>
                </a:solidFill>
                <a:ea typeface="Calibri" panose="020F0502020204030204" pitchFamily="34" charset="0"/>
                <a:cs typeface="Times New Roman" panose="02020603050405020304" pitchFamily="18" charset="0"/>
              </a:rPr>
              <a:t>Обратите внимание на предлоги, которые встречаются в тексте. Подумайте, к какому слову относится тот или иной предлог, определитесь, где нужно сделать паузу при чтении фрагмента. </a:t>
            </a:r>
          </a:p>
          <a:p>
            <a:pPr marL="257175" indent="-257175" algn="just">
              <a:lnSpc>
                <a:spcPct val="115000"/>
              </a:lnSpc>
              <a:buFont typeface="Symbol" panose="05050102010706020507" pitchFamily="18" charset="2"/>
              <a:buChar char=""/>
            </a:pPr>
            <a:r>
              <a:rPr lang="ru-RU" sz="1200" dirty="0">
                <a:solidFill>
                  <a:prstClr val="black"/>
                </a:solidFill>
                <a:ea typeface="Calibri" panose="020F0502020204030204" pitchFamily="34" charset="0"/>
                <a:cs typeface="Times New Roman" panose="02020603050405020304" pitchFamily="18" charset="0"/>
              </a:rPr>
              <a:t>Внимательно прочитайте про себя географические названия, если они есть в тексте.</a:t>
            </a:r>
          </a:p>
          <a:p>
            <a:pPr marL="257175" indent="-257175" algn="just">
              <a:lnSpc>
                <a:spcPct val="115000"/>
              </a:lnSpc>
              <a:buFont typeface="Symbol" panose="05050102010706020507" pitchFamily="18" charset="2"/>
              <a:buChar char=""/>
            </a:pPr>
            <a:r>
              <a:rPr lang="ru-RU" sz="1200" dirty="0">
                <a:solidFill>
                  <a:prstClr val="black"/>
                </a:solidFill>
                <a:ea typeface="Calibri" panose="020F0502020204030204" pitchFamily="34" charset="0"/>
                <a:cs typeface="Times New Roman" panose="02020603050405020304" pitchFamily="18" charset="0"/>
              </a:rPr>
              <a:t>Вспомните, как читаются числительные, если во фрагменте они присутствуют.</a:t>
            </a:r>
          </a:p>
          <a:p>
            <a:pPr indent="337185" algn="just">
              <a:lnSpc>
                <a:spcPct val="107000"/>
              </a:lnSpc>
            </a:pPr>
            <a:r>
              <a:rPr lang="ru-RU" sz="1200" dirty="0">
                <a:solidFill>
                  <a:prstClr val="black"/>
                </a:solidFill>
                <a:ea typeface="Calibri" panose="020F0502020204030204" pitchFamily="34" charset="0"/>
                <a:cs typeface="Times New Roman" panose="02020603050405020304" pitchFamily="18" charset="0"/>
              </a:rPr>
              <a:t> </a:t>
            </a:r>
          </a:p>
          <a:p>
            <a:pPr indent="337185" algn="just">
              <a:lnSpc>
                <a:spcPct val="107000"/>
              </a:lnSpc>
            </a:pPr>
            <a:r>
              <a:rPr lang="ru-RU" sz="1200" dirty="0">
                <a:solidFill>
                  <a:prstClr val="black"/>
                </a:solidFill>
                <a:ea typeface="Calibri" panose="020F0502020204030204" pitchFamily="34" charset="0"/>
                <a:cs typeface="Times New Roman" panose="02020603050405020304" pitchFamily="18" charset="0"/>
              </a:rPr>
              <a:t>На чтение вслух отводится также </a:t>
            </a:r>
            <a:r>
              <a:rPr lang="ru-RU" sz="1200" u="sng" dirty="0">
                <a:solidFill>
                  <a:prstClr val="black"/>
                </a:solidFill>
                <a:ea typeface="Calibri" panose="020F0502020204030204" pitchFamily="34" charset="0"/>
                <a:cs typeface="Times New Roman" panose="02020603050405020304" pitchFamily="18" charset="0"/>
              </a:rPr>
              <a:t>1 мин 30 секунд</a:t>
            </a:r>
            <a:r>
              <a:rPr lang="ru-RU" sz="1200" dirty="0">
                <a:solidFill>
                  <a:prstClr val="black"/>
                </a:solidFill>
                <a:ea typeface="Calibri" panose="020F0502020204030204" pitchFamily="34" charset="0"/>
                <a:cs typeface="Times New Roman" panose="02020603050405020304" pitchFamily="18" charset="0"/>
              </a:rPr>
              <a:t>. </a:t>
            </a:r>
          </a:p>
          <a:p>
            <a:pPr marL="257175" indent="-257175" algn="just">
              <a:lnSpc>
                <a:spcPct val="115000"/>
              </a:lnSpc>
              <a:buFont typeface="Symbol" panose="05050102010706020507" pitchFamily="18" charset="2"/>
              <a:buChar char=""/>
            </a:pPr>
            <a:r>
              <a:rPr lang="ru-RU" sz="1200" dirty="0">
                <a:solidFill>
                  <a:prstClr val="black"/>
                </a:solidFill>
                <a:ea typeface="Calibri" panose="020F0502020204030204" pitchFamily="34" charset="0"/>
                <a:cs typeface="Times New Roman" panose="02020603050405020304" pitchFamily="18" charset="0"/>
              </a:rPr>
              <a:t>При чтении вслух четко произносите слова, не игнорируйте окончания слов (обратите внимание на окончание множественного числа, окончания –</a:t>
            </a:r>
            <a:r>
              <a:rPr lang="en-US" sz="1200" dirty="0">
                <a:solidFill>
                  <a:prstClr val="black"/>
                </a:solidFill>
                <a:ea typeface="Calibri" panose="020F0502020204030204" pitchFamily="34" charset="0"/>
                <a:cs typeface="Times New Roman" panose="02020603050405020304" pitchFamily="18" charset="0"/>
              </a:rPr>
              <a:t>s</a:t>
            </a:r>
            <a:r>
              <a:rPr lang="ru-RU" sz="1200" dirty="0">
                <a:solidFill>
                  <a:prstClr val="black"/>
                </a:solidFill>
                <a:ea typeface="Calibri" panose="020F0502020204030204" pitchFamily="34" charset="0"/>
                <a:cs typeface="Times New Roman" panose="02020603050405020304" pitchFamily="18" charset="0"/>
              </a:rPr>
              <a:t>, –</a:t>
            </a:r>
            <a:r>
              <a:rPr lang="en-US" sz="1200" dirty="0" err="1">
                <a:solidFill>
                  <a:prstClr val="black"/>
                </a:solidFill>
                <a:ea typeface="Calibri" panose="020F0502020204030204" pitchFamily="34" charset="0"/>
                <a:cs typeface="Times New Roman" panose="02020603050405020304" pitchFamily="18" charset="0"/>
              </a:rPr>
              <a:t>ed</a:t>
            </a:r>
            <a:r>
              <a:rPr lang="ru-RU" sz="1200" dirty="0">
                <a:solidFill>
                  <a:prstClr val="black"/>
                </a:solidFill>
                <a:ea typeface="Calibri" panose="020F0502020204030204" pitchFamily="34" charset="0"/>
                <a:cs typeface="Times New Roman" panose="02020603050405020304" pitchFamily="18" charset="0"/>
              </a:rPr>
              <a:t> у глагола). </a:t>
            </a:r>
          </a:p>
          <a:p>
            <a:pPr marL="257175" indent="-257175" algn="just">
              <a:lnSpc>
                <a:spcPct val="115000"/>
              </a:lnSpc>
              <a:buFont typeface="Symbol" panose="05050102010706020507" pitchFamily="18" charset="2"/>
              <a:buChar char=""/>
            </a:pPr>
            <a:r>
              <a:rPr lang="ru-RU" sz="1200" dirty="0">
                <a:solidFill>
                  <a:prstClr val="black"/>
                </a:solidFill>
                <a:ea typeface="Calibri" panose="020F0502020204030204" pitchFamily="34" charset="0"/>
                <a:cs typeface="Times New Roman" panose="02020603050405020304" pitchFamily="18" charset="0"/>
              </a:rPr>
              <a:t>Будьте внимательны при чтении артиклей, союзов и предлогов. Не пропускайте их! </a:t>
            </a:r>
          </a:p>
          <a:p>
            <a:pPr marL="257175" indent="-257175" algn="just">
              <a:lnSpc>
                <a:spcPct val="115000"/>
              </a:lnSpc>
              <a:buFont typeface="Symbol" panose="05050102010706020507" pitchFamily="18" charset="2"/>
              <a:buChar char=""/>
            </a:pPr>
            <a:r>
              <a:rPr lang="ru-RU" sz="1200" dirty="0">
                <a:solidFill>
                  <a:prstClr val="black"/>
                </a:solidFill>
                <a:ea typeface="Calibri" panose="020F0502020204030204" pitchFamily="34" charset="0"/>
                <a:cs typeface="Times New Roman" panose="02020603050405020304" pitchFamily="18" charset="0"/>
              </a:rPr>
              <a:t>Не добавляйте слова, которых нет в тексте! </a:t>
            </a:r>
          </a:p>
          <a:p>
            <a:pPr marL="257175" indent="-257175" algn="just">
              <a:lnSpc>
                <a:spcPct val="115000"/>
              </a:lnSpc>
              <a:buFont typeface="Symbol" panose="05050102010706020507" pitchFamily="18" charset="2"/>
              <a:buChar char=""/>
            </a:pPr>
            <a:r>
              <a:rPr lang="ru-RU" sz="1200" dirty="0">
                <a:solidFill>
                  <a:prstClr val="black"/>
                </a:solidFill>
                <a:ea typeface="Calibri" panose="020F0502020204030204" pitchFamily="34" charset="0"/>
                <a:cs typeface="Times New Roman" panose="02020603050405020304" pitchFamily="18" charset="0"/>
              </a:rPr>
              <a:t>Соблюдайте смысловые паузы. </a:t>
            </a:r>
          </a:p>
          <a:p>
            <a:pPr marL="257175" indent="-257175" algn="just">
              <a:lnSpc>
                <a:spcPct val="115000"/>
              </a:lnSpc>
              <a:buFont typeface="Symbol" panose="05050102010706020507" pitchFamily="18" charset="2"/>
              <a:buChar char=""/>
            </a:pPr>
            <a:r>
              <a:rPr lang="ru-RU" sz="1200" dirty="0">
                <a:solidFill>
                  <a:prstClr val="black"/>
                </a:solidFill>
                <a:ea typeface="Calibri" panose="020F0502020204030204" pitchFamily="34" charset="0"/>
                <a:cs typeface="Times New Roman" panose="02020603050405020304" pitchFamily="18" charset="0"/>
              </a:rPr>
              <a:t>Помните о правильной интонации при перечислении ряда объектов, чтении различных типов вопросов. </a:t>
            </a:r>
          </a:p>
          <a:p>
            <a:pPr>
              <a:lnSpc>
                <a:spcPct val="107000"/>
              </a:lnSpc>
            </a:pPr>
            <a:r>
              <a:rPr lang="ru-RU" sz="1200" dirty="0">
                <a:solidFill>
                  <a:prstClr val="black"/>
                </a:solidFill>
                <a:ea typeface="Calibri" panose="020F0502020204030204" pitchFamily="34" charset="0"/>
              </a:rPr>
              <a:t/>
            </a:r>
            <a:br>
              <a:rPr lang="ru-RU" sz="1200" dirty="0">
                <a:solidFill>
                  <a:prstClr val="black"/>
                </a:solidFill>
                <a:ea typeface="Calibri" panose="020F0502020204030204" pitchFamily="34" charset="0"/>
              </a:rPr>
            </a:br>
            <a:r>
              <a:rPr lang="ru-RU" sz="1200" dirty="0">
                <a:solidFill>
                  <a:prstClr val="black"/>
                </a:solidFill>
                <a:ea typeface="Calibri" panose="020F0502020204030204" pitchFamily="34" charset="0"/>
                <a:cs typeface="Times New Roman" panose="02020603050405020304" pitchFamily="18" charset="0"/>
              </a:rPr>
              <a:t> </a:t>
            </a:r>
          </a:p>
        </p:txBody>
      </p:sp>
      <p:pic>
        <p:nvPicPr>
          <p:cNvPr id="2" name="Рисунок 1"/>
          <p:cNvPicPr>
            <a:picLocks noChangeAspect="1"/>
          </p:cNvPicPr>
          <p:nvPr/>
        </p:nvPicPr>
        <p:blipFill>
          <a:blip r:embed="rId2"/>
          <a:stretch>
            <a:fillRect/>
          </a:stretch>
        </p:blipFill>
        <p:spPr>
          <a:xfrm>
            <a:off x="8270197" y="504092"/>
            <a:ext cx="873803" cy="1263155"/>
          </a:xfrm>
          <a:prstGeom prst="rect">
            <a:avLst/>
          </a:prstGeom>
        </p:spPr>
      </p:pic>
    </p:spTree>
    <p:extLst>
      <p:ext uri="{BB962C8B-B14F-4D97-AF65-F5344CB8AC3E}">
        <p14:creationId xmlns:p14="http://schemas.microsoft.com/office/powerpoint/2010/main" val="1959696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75861" y="760260"/>
            <a:ext cx="2611295" cy="3787060"/>
          </a:xfrm>
          <a:prstGeom prst="rect">
            <a:avLst/>
          </a:prstGeom>
        </p:spPr>
      </p:pic>
      <p:sp>
        <p:nvSpPr>
          <p:cNvPr id="5" name="Прямоугольник 4"/>
          <p:cNvSpPr/>
          <p:nvPr/>
        </p:nvSpPr>
        <p:spPr>
          <a:xfrm>
            <a:off x="3733801" y="2571751"/>
            <a:ext cx="4665785" cy="623248"/>
          </a:xfrm>
          <a:prstGeom prst="rect">
            <a:avLst/>
          </a:prstGeom>
        </p:spPr>
        <p:txBody>
          <a:bodyPr wrap="square" lIns="68580" tIns="34290" rIns="68580" bIns="34290">
            <a:spAutoFit/>
          </a:bodyPr>
          <a:lstStyle/>
          <a:p>
            <a:r>
              <a:rPr lang="en-US" dirty="0">
                <a:hlinkClick r:id="rId3"/>
              </a:rPr>
              <a:t>https://www.titul.ru/catalog/7/wares/2848</a:t>
            </a:r>
            <a:endParaRPr lang="ru-RU" dirty="0"/>
          </a:p>
          <a:p>
            <a:endParaRPr lang="ru-RU" dirty="0"/>
          </a:p>
        </p:txBody>
      </p:sp>
    </p:spTree>
    <p:extLst>
      <p:ext uri="{BB962C8B-B14F-4D97-AF65-F5344CB8AC3E}">
        <p14:creationId xmlns:p14="http://schemas.microsoft.com/office/powerpoint/2010/main" val="888201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7BA41AE-52B3-4F4C-95E9-2E68A0E45A74}"/>
              </a:ext>
            </a:extLst>
          </p:cNvPr>
          <p:cNvSpPr txBox="1"/>
          <p:nvPr/>
        </p:nvSpPr>
        <p:spPr>
          <a:xfrm>
            <a:off x="675861" y="1192695"/>
            <a:ext cx="4072981" cy="2977739"/>
          </a:xfrm>
          <a:prstGeom prst="rect">
            <a:avLst/>
          </a:prstGeom>
          <a:noFill/>
        </p:spPr>
        <p:txBody>
          <a:bodyPr wrap="square" lIns="68580" tIns="34290" rIns="68580" bIns="34290">
            <a:spAutoFit/>
          </a:bodyPr>
          <a:lstStyle/>
          <a:p>
            <a:pPr algn="r"/>
            <a:r>
              <a:rPr lang="en-US" sz="2700" b="1" dirty="0">
                <a:hlinkClick r:id="rId2"/>
              </a:rPr>
              <a:t>khitrova@inbox.ru</a:t>
            </a:r>
            <a:endParaRPr lang="en-US" sz="2700" b="1" dirty="0"/>
          </a:p>
          <a:p>
            <a:pPr algn="r"/>
            <a:r>
              <a:rPr lang="ru-RU" sz="2700" b="1" dirty="0"/>
              <a:t>Хитрова Ирина Викторовна</a:t>
            </a:r>
          </a:p>
          <a:p>
            <a:pPr algn="r"/>
            <a:endParaRPr lang="en-US" sz="2700" b="1" dirty="0">
              <a:hlinkClick r:id="rId3"/>
            </a:endParaRPr>
          </a:p>
          <a:p>
            <a:pPr algn="r"/>
            <a:r>
              <a:rPr lang="en-US" sz="2700" b="1" dirty="0">
                <a:hlinkClick r:id="rId3"/>
              </a:rPr>
              <a:t>tn.73@mail.ru</a:t>
            </a:r>
            <a:endParaRPr lang="en-US" sz="2700" b="1" dirty="0"/>
          </a:p>
          <a:p>
            <a:pPr algn="r"/>
            <a:r>
              <a:rPr lang="ru-RU" sz="2700" b="1" dirty="0"/>
              <a:t>Нечепуренко Татьяна Леонидовна</a:t>
            </a:r>
          </a:p>
        </p:txBody>
      </p:sp>
    </p:spTree>
    <p:extLst>
      <p:ext uri="{BB962C8B-B14F-4D97-AF65-F5344CB8AC3E}">
        <p14:creationId xmlns:p14="http://schemas.microsoft.com/office/powerpoint/2010/main" val="33262499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2339752" y="3147815"/>
            <a:ext cx="3960440" cy="360040"/>
          </a:xfrm>
        </p:spPr>
        <p:txBody>
          <a:bodyPr>
            <a:noAutofit/>
          </a:bodyPr>
          <a:lstStyle/>
          <a:p>
            <a:r>
              <a:rPr lang="ru-RU" sz="1800" dirty="0">
                <a:solidFill>
                  <a:srgbClr val="CE4A1F"/>
                </a:solidFill>
                <a:latin typeface="Roboto Black"/>
                <a:cs typeface="Roboto Black"/>
              </a:rPr>
              <a:t>Наши социальные сети</a:t>
            </a:r>
          </a:p>
        </p:txBody>
      </p:sp>
      <p:pic>
        <p:nvPicPr>
          <p:cNvPr id="5" name="Изображение 4">
            <a:hlinkClick r:id="rId2"/>
          </p:cNvPr>
          <p:cNvPicPr>
            <a:picLocks noChangeAspect="1"/>
          </p:cNvPicPr>
          <p:nvPr/>
        </p:nvPicPr>
        <p:blipFill>
          <a:blip r:embed="rId3"/>
          <a:stretch>
            <a:fillRect/>
          </a:stretch>
        </p:blipFill>
        <p:spPr>
          <a:xfrm>
            <a:off x="3347865" y="1290231"/>
            <a:ext cx="1872208" cy="417424"/>
          </a:xfrm>
          <a:prstGeom prst="rect">
            <a:avLst/>
          </a:prstGeom>
        </p:spPr>
      </p:pic>
      <p:pic>
        <p:nvPicPr>
          <p:cNvPr id="6" name="Изображение 5">
            <a:hlinkClick r:id="rId4"/>
          </p:cNvPr>
          <p:cNvPicPr>
            <a:picLocks noChangeAspect="1"/>
          </p:cNvPicPr>
          <p:nvPr/>
        </p:nvPicPr>
        <p:blipFill>
          <a:blip r:embed="rId5"/>
          <a:stretch>
            <a:fillRect/>
          </a:stretch>
        </p:blipFill>
        <p:spPr>
          <a:xfrm>
            <a:off x="5724129" y="1290231"/>
            <a:ext cx="1872208" cy="417424"/>
          </a:xfrm>
          <a:prstGeom prst="rect">
            <a:avLst/>
          </a:prstGeom>
        </p:spPr>
      </p:pic>
      <p:pic>
        <p:nvPicPr>
          <p:cNvPr id="8" name="Изображение 7">
            <a:hlinkClick r:id="rId6"/>
          </p:cNvPr>
          <p:cNvPicPr>
            <a:picLocks noChangeAspect="1"/>
          </p:cNvPicPr>
          <p:nvPr/>
        </p:nvPicPr>
        <p:blipFill>
          <a:blip r:embed="rId7"/>
          <a:stretch>
            <a:fillRect/>
          </a:stretch>
        </p:blipFill>
        <p:spPr>
          <a:xfrm>
            <a:off x="936105" y="1290231"/>
            <a:ext cx="1872208" cy="417424"/>
          </a:xfrm>
          <a:prstGeom prst="rect">
            <a:avLst/>
          </a:prstGeom>
        </p:spPr>
      </p:pic>
      <p:pic>
        <p:nvPicPr>
          <p:cNvPr id="9" name="Изображение 8">
            <a:hlinkClick r:id="rId8"/>
          </p:cNvPr>
          <p:cNvPicPr>
            <a:picLocks noChangeAspect="1"/>
          </p:cNvPicPr>
          <p:nvPr/>
        </p:nvPicPr>
        <p:blipFill>
          <a:blip r:embed="rId9"/>
          <a:stretch>
            <a:fillRect/>
          </a:stretch>
        </p:blipFill>
        <p:spPr>
          <a:xfrm>
            <a:off x="2411760" y="2010311"/>
            <a:ext cx="1872208" cy="417424"/>
          </a:xfrm>
          <a:prstGeom prst="rect">
            <a:avLst/>
          </a:prstGeom>
        </p:spPr>
      </p:pic>
      <p:pic>
        <p:nvPicPr>
          <p:cNvPr id="10" name="Изображение 9">
            <a:hlinkClick r:id="rId10"/>
          </p:cNvPr>
          <p:cNvPicPr>
            <a:picLocks noChangeAspect="1"/>
          </p:cNvPicPr>
          <p:nvPr/>
        </p:nvPicPr>
        <p:blipFill>
          <a:blip r:embed="rId11"/>
          <a:stretch>
            <a:fillRect/>
          </a:stretch>
        </p:blipFill>
        <p:spPr>
          <a:xfrm>
            <a:off x="4788024" y="2010311"/>
            <a:ext cx="1872208" cy="417424"/>
          </a:xfrm>
          <a:prstGeom prst="rect">
            <a:avLst/>
          </a:prstGeom>
        </p:spPr>
      </p:pic>
      <p:pic>
        <p:nvPicPr>
          <p:cNvPr id="11" name="Изображение 10">
            <a:hlinkClick r:id="rId12"/>
          </p:cNvPr>
          <p:cNvPicPr>
            <a:picLocks noChangeAspect="1"/>
          </p:cNvPicPr>
          <p:nvPr/>
        </p:nvPicPr>
        <p:blipFill>
          <a:blip r:embed="rId13"/>
          <a:stretch>
            <a:fillRect/>
          </a:stretch>
        </p:blipFill>
        <p:spPr>
          <a:xfrm>
            <a:off x="2627785" y="3723879"/>
            <a:ext cx="504056" cy="504056"/>
          </a:xfrm>
          <a:prstGeom prst="rect">
            <a:avLst/>
          </a:prstGeom>
        </p:spPr>
      </p:pic>
      <p:pic>
        <p:nvPicPr>
          <p:cNvPr id="12" name="Изображение 11">
            <a:hlinkClick r:id="rId14"/>
          </p:cNvPr>
          <p:cNvPicPr>
            <a:picLocks noChangeAspect="1"/>
          </p:cNvPicPr>
          <p:nvPr/>
        </p:nvPicPr>
        <p:blipFill>
          <a:blip r:embed="rId15"/>
          <a:stretch>
            <a:fillRect/>
          </a:stretch>
        </p:blipFill>
        <p:spPr>
          <a:xfrm>
            <a:off x="4103949" y="3723879"/>
            <a:ext cx="504056" cy="504056"/>
          </a:xfrm>
          <a:prstGeom prst="rect">
            <a:avLst/>
          </a:prstGeom>
        </p:spPr>
      </p:pic>
      <p:pic>
        <p:nvPicPr>
          <p:cNvPr id="13" name="Изображение 12">
            <a:hlinkClick r:id="rId16"/>
          </p:cNvPr>
          <p:cNvPicPr>
            <a:picLocks noChangeAspect="1"/>
          </p:cNvPicPr>
          <p:nvPr/>
        </p:nvPicPr>
        <p:blipFill>
          <a:blip r:embed="rId17"/>
          <a:stretch>
            <a:fillRect/>
          </a:stretch>
        </p:blipFill>
        <p:spPr>
          <a:xfrm>
            <a:off x="3365866" y="3723879"/>
            <a:ext cx="504056" cy="504056"/>
          </a:xfrm>
          <a:prstGeom prst="rect">
            <a:avLst/>
          </a:prstGeom>
        </p:spPr>
      </p:pic>
      <p:pic>
        <p:nvPicPr>
          <p:cNvPr id="14" name="Изображение 13">
            <a:hlinkClick r:id="rId18"/>
          </p:cNvPr>
          <p:cNvPicPr>
            <a:picLocks noChangeAspect="1"/>
          </p:cNvPicPr>
          <p:nvPr/>
        </p:nvPicPr>
        <p:blipFill>
          <a:blip r:embed="rId19"/>
          <a:stretch>
            <a:fillRect/>
          </a:stretch>
        </p:blipFill>
        <p:spPr>
          <a:xfrm>
            <a:off x="4842031" y="3723879"/>
            <a:ext cx="504056" cy="504056"/>
          </a:xfrm>
          <a:prstGeom prst="rect">
            <a:avLst/>
          </a:prstGeom>
        </p:spPr>
      </p:pic>
      <p:pic>
        <p:nvPicPr>
          <p:cNvPr id="15" name="Изображение 14">
            <a:hlinkClick r:id="rId20"/>
          </p:cNvPr>
          <p:cNvPicPr>
            <a:picLocks noChangeAspect="1"/>
          </p:cNvPicPr>
          <p:nvPr/>
        </p:nvPicPr>
        <p:blipFill>
          <a:blip r:embed="rId21"/>
          <a:stretch>
            <a:fillRect/>
          </a:stretch>
        </p:blipFill>
        <p:spPr>
          <a:xfrm>
            <a:off x="5580112" y="3723879"/>
            <a:ext cx="504056" cy="504056"/>
          </a:xfrm>
          <a:prstGeom prst="rect">
            <a:avLst/>
          </a:prstGeom>
        </p:spPr>
      </p:pic>
    </p:spTree>
    <p:extLst>
      <p:ext uri="{BB962C8B-B14F-4D97-AF65-F5344CB8AC3E}">
        <p14:creationId xmlns:p14="http://schemas.microsoft.com/office/powerpoint/2010/main" val="554676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F562B3CD-06E9-4069-B9B0-79778B097EE1}"/>
              </a:ext>
            </a:extLst>
          </p:cNvPr>
          <p:cNvPicPr>
            <a:picLocks noChangeAspect="1"/>
          </p:cNvPicPr>
          <p:nvPr/>
        </p:nvPicPr>
        <p:blipFill>
          <a:blip r:embed="rId2"/>
          <a:stretch>
            <a:fillRect/>
          </a:stretch>
        </p:blipFill>
        <p:spPr>
          <a:xfrm>
            <a:off x="166001" y="952739"/>
            <a:ext cx="6556133" cy="3601176"/>
          </a:xfrm>
          <a:prstGeom prst="rect">
            <a:avLst/>
          </a:prstGeom>
        </p:spPr>
      </p:pic>
      <p:pic>
        <p:nvPicPr>
          <p:cNvPr id="2" name="Рисунок 1">
            <a:extLst>
              <a:ext uri="{FF2B5EF4-FFF2-40B4-BE49-F238E27FC236}">
                <a16:creationId xmlns="" xmlns:a16="http://schemas.microsoft.com/office/drawing/2014/main" id="{72CED28E-59CF-4446-8CA6-9506034D5598}"/>
              </a:ext>
            </a:extLst>
          </p:cNvPr>
          <p:cNvPicPr>
            <a:picLocks noChangeAspect="1"/>
          </p:cNvPicPr>
          <p:nvPr/>
        </p:nvPicPr>
        <p:blipFill>
          <a:blip r:embed="rId3"/>
          <a:stretch>
            <a:fillRect/>
          </a:stretch>
        </p:blipFill>
        <p:spPr>
          <a:xfrm>
            <a:off x="166001" y="642217"/>
            <a:ext cx="6990410" cy="310523"/>
          </a:xfrm>
          <a:prstGeom prst="rect">
            <a:avLst/>
          </a:prstGeom>
        </p:spPr>
      </p:pic>
      <p:pic>
        <p:nvPicPr>
          <p:cNvPr id="5" name="Рисунок 4"/>
          <p:cNvPicPr>
            <a:picLocks noChangeAspect="1"/>
          </p:cNvPicPr>
          <p:nvPr/>
        </p:nvPicPr>
        <p:blipFill>
          <a:blip r:embed="rId4"/>
          <a:stretch>
            <a:fillRect/>
          </a:stretch>
        </p:blipFill>
        <p:spPr>
          <a:xfrm>
            <a:off x="8270673" y="467227"/>
            <a:ext cx="873328" cy="1266554"/>
          </a:xfrm>
          <a:prstGeom prst="rect">
            <a:avLst/>
          </a:prstGeom>
        </p:spPr>
      </p:pic>
    </p:spTree>
    <p:extLst>
      <p:ext uri="{BB962C8B-B14F-4D97-AF65-F5344CB8AC3E}">
        <p14:creationId xmlns:p14="http://schemas.microsoft.com/office/powerpoint/2010/main" val="792338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B7E2DEEA-9643-4A16-A841-367504F84C84}"/>
              </a:ext>
            </a:extLst>
          </p:cNvPr>
          <p:cNvPicPr>
            <a:picLocks noChangeAspect="1"/>
          </p:cNvPicPr>
          <p:nvPr/>
        </p:nvPicPr>
        <p:blipFill>
          <a:blip r:embed="rId2"/>
          <a:stretch>
            <a:fillRect/>
          </a:stretch>
        </p:blipFill>
        <p:spPr>
          <a:xfrm>
            <a:off x="0" y="2261208"/>
            <a:ext cx="6271169" cy="2532794"/>
          </a:xfrm>
          <a:prstGeom prst="rect">
            <a:avLst/>
          </a:prstGeom>
        </p:spPr>
      </p:pic>
      <p:pic>
        <p:nvPicPr>
          <p:cNvPr id="5" name="Рисунок 4">
            <a:extLst>
              <a:ext uri="{FF2B5EF4-FFF2-40B4-BE49-F238E27FC236}">
                <a16:creationId xmlns="" xmlns:a16="http://schemas.microsoft.com/office/drawing/2014/main" id="{74D1734F-37EF-44DD-B190-A58BCB514C10}"/>
              </a:ext>
            </a:extLst>
          </p:cNvPr>
          <p:cNvPicPr>
            <a:picLocks noChangeAspect="1"/>
          </p:cNvPicPr>
          <p:nvPr/>
        </p:nvPicPr>
        <p:blipFill>
          <a:blip r:embed="rId3"/>
          <a:stretch>
            <a:fillRect/>
          </a:stretch>
        </p:blipFill>
        <p:spPr>
          <a:xfrm>
            <a:off x="0" y="614772"/>
            <a:ext cx="6990410" cy="310523"/>
          </a:xfrm>
          <a:prstGeom prst="rect">
            <a:avLst/>
          </a:prstGeom>
        </p:spPr>
      </p:pic>
      <p:pic>
        <p:nvPicPr>
          <p:cNvPr id="3" name="Рисунок 2">
            <a:extLst>
              <a:ext uri="{FF2B5EF4-FFF2-40B4-BE49-F238E27FC236}">
                <a16:creationId xmlns="" xmlns:a16="http://schemas.microsoft.com/office/drawing/2014/main" id="{84F15179-F32E-4636-B4C4-90F4943EA23E}"/>
              </a:ext>
            </a:extLst>
          </p:cNvPr>
          <p:cNvPicPr>
            <a:picLocks noChangeAspect="1"/>
          </p:cNvPicPr>
          <p:nvPr/>
        </p:nvPicPr>
        <p:blipFill>
          <a:blip r:embed="rId4"/>
          <a:stretch>
            <a:fillRect/>
          </a:stretch>
        </p:blipFill>
        <p:spPr>
          <a:xfrm>
            <a:off x="0" y="1093978"/>
            <a:ext cx="6338346" cy="1167230"/>
          </a:xfrm>
          <a:prstGeom prst="rect">
            <a:avLst/>
          </a:prstGeom>
        </p:spPr>
      </p:pic>
      <p:pic>
        <p:nvPicPr>
          <p:cNvPr id="4" name="Рисунок 3"/>
          <p:cNvPicPr>
            <a:picLocks noChangeAspect="1"/>
          </p:cNvPicPr>
          <p:nvPr/>
        </p:nvPicPr>
        <p:blipFill>
          <a:blip r:embed="rId5"/>
          <a:stretch>
            <a:fillRect/>
          </a:stretch>
        </p:blipFill>
        <p:spPr>
          <a:xfrm>
            <a:off x="8270673" y="460701"/>
            <a:ext cx="873328" cy="1266554"/>
          </a:xfrm>
          <a:prstGeom prst="rect">
            <a:avLst/>
          </a:prstGeom>
        </p:spPr>
      </p:pic>
    </p:spTree>
    <p:extLst>
      <p:ext uri="{BB962C8B-B14F-4D97-AF65-F5344CB8AC3E}">
        <p14:creationId xmlns:p14="http://schemas.microsoft.com/office/powerpoint/2010/main" val="1821940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253AA94C-3B45-4353-8F74-3837339ACC2B}"/>
              </a:ext>
            </a:extLst>
          </p:cNvPr>
          <p:cNvPicPr>
            <a:picLocks noChangeAspect="1"/>
          </p:cNvPicPr>
          <p:nvPr/>
        </p:nvPicPr>
        <p:blipFill>
          <a:blip r:embed="rId2"/>
          <a:stretch>
            <a:fillRect/>
          </a:stretch>
        </p:blipFill>
        <p:spPr>
          <a:xfrm>
            <a:off x="89863" y="627572"/>
            <a:ext cx="5555189" cy="3888357"/>
          </a:xfrm>
          <a:prstGeom prst="rect">
            <a:avLst/>
          </a:prstGeom>
        </p:spPr>
      </p:pic>
      <p:pic>
        <p:nvPicPr>
          <p:cNvPr id="4" name="Рисунок 3"/>
          <p:cNvPicPr>
            <a:picLocks noChangeAspect="1"/>
          </p:cNvPicPr>
          <p:nvPr/>
        </p:nvPicPr>
        <p:blipFill>
          <a:blip r:embed="rId3"/>
          <a:stretch>
            <a:fillRect/>
          </a:stretch>
        </p:blipFill>
        <p:spPr>
          <a:xfrm>
            <a:off x="8270673" y="461365"/>
            <a:ext cx="873328" cy="1266554"/>
          </a:xfrm>
          <a:prstGeom prst="rect">
            <a:avLst/>
          </a:prstGeom>
        </p:spPr>
      </p:pic>
    </p:spTree>
    <p:extLst>
      <p:ext uri="{BB962C8B-B14F-4D97-AF65-F5344CB8AC3E}">
        <p14:creationId xmlns:p14="http://schemas.microsoft.com/office/powerpoint/2010/main" val="1320142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AEE70A72-84D1-479F-A41A-FD8F88783BA9}"/>
              </a:ext>
            </a:extLst>
          </p:cNvPr>
          <p:cNvPicPr>
            <a:picLocks noChangeAspect="1"/>
          </p:cNvPicPr>
          <p:nvPr/>
        </p:nvPicPr>
        <p:blipFill>
          <a:blip r:embed="rId2"/>
          <a:stretch>
            <a:fillRect/>
          </a:stretch>
        </p:blipFill>
        <p:spPr>
          <a:xfrm>
            <a:off x="0" y="805867"/>
            <a:ext cx="6541573" cy="3531767"/>
          </a:xfrm>
          <a:prstGeom prst="rect">
            <a:avLst/>
          </a:prstGeom>
        </p:spPr>
      </p:pic>
      <p:pic>
        <p:nvPicPr>
          <p:cNvPr id="4" name="Рисунок 3"/>
          <p:cNvPicPr>
            <a:picLocks noChangeAspect="1"/>
          </p:cNvPicPr>
          <p:nvPr/>
        </p:nvPicPr>
        <p:blipFill>
          <a:blip r:embed="rId3"/>
          <a:stretch>
            <a:fillRect/>
          </a:stretch>
        </p:blipFill>
        <p:spPr>
          <a:xfrm>
            <a:off x="8270673" y="467227"/>
            <a:ext cx="873328" cy="1266554"/>
          </a:xfrm>
          <a:prstGeom prst="rect">
            <a:avLst/>
          </a:prstGeom>
        </p:spPr>
      </p:pic>
    </p:spTree>
    <p:extLst>
      <p:ext uri="{BB962C8B-B14F-4D97-AF65-F5344CB8AC3E}">
        <p14:creationId xmlns:p14="http://schemas.microsoft.com/office/powerpoint/2010/main" val="2081191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69D9425B-87C3-4749-95D6-A5B5324A3FDA}"/>
              </a:ext>
            </a:extLst>
          </p:cNvPr>
          <p:cNvPicPr>
            <a:picLocks noChangeAspect="1"/>
          </p:cNvPicPr>
          <p:nvPr/>
        </p:nvPicPr>
        <p:blipFill>
          <a:blip r:embed="rId2"/>
          <a:stretch>
            <a:fillRect/>
          </a:stretch>
        </p:blipFill>
        <p:spPr>
          <a:xfrm>
            <a:off x="0" y="801882"/>
            <a:ext cx="6213429" cy="3539737"/>
          </a:xfrm>
          <a:prstGeom prst="rect">
            <a:avLst/>
          </a:prstGeom>
        </p:spPr>
      </p:pic>
      <p:pic>
        <p:nvPicPr>
          <p:cNvPr id="4" name="Рисунок 3"/>
          <p:cNvPicPr>
            <a:picLocks noChangeAspect="1"/>
          </p:cNvPicPr>
          <p:nvPr/>
        </p:nvPicPr>
        <p:blipFill>
          <a:blip r:embed="rId3"/>
          <a:stretch>
            <a:fillRect/>
          </a:stretch>
        </p:blipFill>
        <p:spPr>
          <a:xfrm>
            <a:off x="8270673" y="461365"/>
            <a:ext cx="873328" cy="1266554"/>
          </a:xfrm>
          <a:prstGeom prst="rect">
            <a:avLst/>
          </a:prstGeom>
        </p:spPr>
      </p:pic>
    </p:spTree>
    <p:extLst>
      <p:ext uri="{BB962C8B-B14F-4D97-AF65-F5344CB8AC3E}">
        <p14:creationId xmlns:p14="http://schemas.microsoft.com/office/powerpoint/2010/main" val="1150706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105507" y="464224"/>
            <a:ext cx="6353009" cy="3951201"/>
          </a:xfrm>
          <a:prstGeom prst="rect">
            <a:avLst/>
          </a:prstGeom>
        </p:spPr>
      </p:pic>
      <p:sp>
        <p:nvSpPr>
          <p:cNvPr id="9" name="Прямоугольник 8"/>
          <p:cNvSpPr/>
          <p:nvPr/>
        </p:nvSpPr>
        <p:spPr>
          <a:xfrm>
            <a:off x="271352" y="4399542"/>
            <a:ext cx="4044505" cy="1454244"/>
          </a:xfrm>
          <a:prstGeom prst="rect">
            <a:avLst/>
          </a:prstGeom>
        </p:spPr>
        <p:txBody>
          <a:bodyPr wrap="none" lIns="68580" tIns="34290" rIns="68580" bIns="34290">
            <a:spAutoFit/>
          </a:bodyPr>
          <a:lstStyle/>
          <a:p>
            <a:r>
              <a:rPr lang="en-US" dirty="0">
                <a:hlinkClick r:id="rId3"/>
              </a:rPr>
              <a:t>https://disk.yandex.ru/d/J3QFREwteJfsYw</a:t>
            </a:r>
            <a:endParaRPr lang="en-US" dirty="0"/>
          </a:p>
          <a:p>
            <a:endParaRPr lang="en-US" dirty="0"/>
          </a:p>
          <a:p>
            <a:endParaRPr lang="en-US" dirty="0"/>
          </a:p>
          <a:p>
            <a:endParaRPr lang="ru-RU" dirty="0"/>
          </a:p>
          <a:p>
            <a:endParaRPr lang="ru-RU" dirty="0"/>
          </a:p>
        </p:txBody>
      </p:sp>
      <p:sp>
        <p:nvSpPr>
          <p:cNvPr id="10" name="TextBox 9"/>
          <p:cNvSpPr txBox="1"/>
          <p:nvPr/>
        </p:nvSpPr>
        <p:spPr>
          <a:xfrm>
            <a:off x="4370480" y="4415425"/>
            <a:ext cx="849592" cy="346249"/>
          </a:xfrm>
          <a:prstGeom prst="rect">
            <a:avLst/>
          </a:prstGeom>
          <a:noFill/>
        </p:spPr>
        <p:txBody>
          <a:bodyPr wrap="none" lIns="68580" tIns="34290" rIns="68580" bIns="34290" rtlCol="0">
            <a:spAutoFit/>
          </a:bodyPr>
          <a:lstStyle/>
          <a:p>
            <a:r>
              <a:rPr lang="en-US" dirty="0"/>
              <a:t>Test 21 </a:t>
            </a:r>
            <a:endParaRPr lang="ru-RU" dirty="0"/>
          </a:p>
        </p:txBody>
      </p:sp>
      <p:pic>
        <p:nvPicPr>
          <p:cNvPr id="2" name="Рисунок 1"/>
          <p:cNvPicPr>
            <a:picLocks noChangeAspect="1"/>
          </p:cNvPicPr>
          <p:nvPr/>
        </p:nvPicPr>
        <p:blipFill>
          <a:blip r:embed="rId4"/>
          <a:stretch>
            <a:fillRect/>
          </a:stretch>
        </p:blipFill>
        <p:spPr>
          <a:xfrm>
            <a:off x="8270673" y="464224"/>
            <a:ext cx="873328" cy="1266554"/>
          </a:xfrm>
          <a:prstGeom prst="rect">
            <a:avLst/>
          </a:prstGeom>
        </p:spPr>
      </p:pic>
    </p:spTree>
    <p:extLst>
      <p:ext uri="{BB962C8B-B14F-4D97-AF65-F5344CB8AC3E}">
        <p14:creationId xmlns:p14="http://schemas.microsoft.com/office/powerpoint/2010/main" val="1812301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1099</TotalTime>
  <Words>1273</Words>
  <Application>Microsoft Office PowerPoint</Application>
  <PresentationFormat>Экран (16:9)</PresentationFormat>
  <Paragraphs>139</Paragraphs>
  <Slides>32</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  Стратегии подготовки учащихся  к устной части ЕГЭ - 2022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Анастасия Черепнева</dc:creator>
  <cp:lastModifiedBy>Арсений Соловейчик</cp:lastModifiedBy>
  <cp:revision>18</cp:revision>
  <dcterms:created xsi:type="dcterms:W3CDTF">2019-11-08T08:59:02Z</dcterms:created>
  <dcterms:modified xsi:type="dcterms:W3CDTF">2022-03-01T10:16:27Z</dcterms:modified>
</cp:coreProperties>
</file>