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8" r:id="rId2"/>
    <p:sldId id="259" r:id="rId3"/>
    <p:sldId id="260" r:id="rId4"/>
    <p:sldId id="262" r:id="rId5"/>
    <p:sldId id="263" r:id="rId6"/>
    <p:sldId id="265" r:id="rId7"/>
    <p:sldId id="266" r:id="rId8"/>
    <p:sldId id="267" r:id="rId9"/>
    <p:sldId id="268" r:id="rId10"/>
    <p:sldId id="270" r:id="rId11"/>
    <p:sldId id="271" r:id="rId12"/>
    <p:sldId id="272" r:id="rId13"/>
    <p:sldId id="273" r:id="rId14"/>
    <p:sldId id="274" r:id="rId15"/>
    <p:sldId id="275" r:id="rId16"/>
    <p:sldId id="269" r:id="rId17"/>
    <p:sldId id="261" r:id="rId18"/>
    <p:sldId id="276" r:id="rId19"/>
    <p:sldId id="257" r:id="rId20"/>
  </p:sldIdLst>
  <p:sldSz cx="9144000" cy="9144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8" d="100"/>
          <a:sy n="88" d="100"/>
        </p:scale>
        <p:origin x="-942" y="-36"/>
      </p:cViewPr>
      <p:guideLst>
        <p:guide orient="horz" pos="288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086129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625600" latinLnBrk="0">
      <a:defRPr sz="2000">
        <a:latin typeface="+mj-lt"/>
        <a:ea typeface="+mj-ea"/>
        <a:cs typeface="+mj-cs"/>
        <a:sym typeface="Calibri"/>
      </a:defRPr>
    </a:lvl1pPr>
    <a:lvl2pPr indent="228600" defTabSz="1625600" latinLnBrk="0">
      <a:defRPr sz="2000">
        <a:latin typeface="+mj-lt"/>
        <a:ea typeface="+mj-ea"/>
        <a:cs typeface="+mj-cs"/>
        <a:sym typeface="Calibri"/>
      </a:defRPr>
    </a:lvl2pPr>
    <a:lvl3pPr indent="457200" defTabSz="1625600" latinLnBrk="0">
      <a:defRPr sz="2000">
        <a:latin typeface="+mj-lt"/>
        <a:ea typeface="+mj-ea"/>
        <a:cs typeface="+mj-cs"/>
        <a:sym typeface="Calibri"/>
      </a:defRPr>
    </a:lvl3pPr>
    <a:lvl4pPr indent="685800" defTabSz="1625600" latinLnBrk="0">
      <a:defRPr sz="2000">
        <a:latin typeface="+mj-lt"/>
        <a:ea typeface="+mj-ea"/>
        <a:cs typeface="+mj-cs"/>
        <a:sym typeface="Calibri"/>
      </a:defRPr>
    </a:lvl4pPr>
    <a:lvl5pPr indent="914400" defTabSz="1625600" latinLnBrk="0">
      <a:defRPr sz="2000">
        <a:latin typeface="+mj-lt"/>
        <a:ea typeface="+mj-ea"/>
        <a:cs typeface="+mj-cs"/>
        <a:sym typeface="Calibri"/>
      </a:defRPr>
    </a:lvl5pPr>
    <a:lvl6pPr indent="1143000" defTabSz="1625600" latinLnBrk="0">
      <a:defRPr sz="2000">
        <a:latin typeface="+mj-lt"/>
        <a:ea typeface="+mj-ea"/>
        <a:cs typeface="+mj-cs"/>
        <a:sym typeface="Calibri"/>
      </a:defRPr>
    </a:lvl6pPr>
    <a:lvl7pPr indent="1371600" defTabSz="1625600" latinLnBrk="0">
      <a:defRPr sz="2000">
        <a:latin typeface="+mj-lt"/>
        <a:ea typeface="+mj-ea"/>
        <a:cs typeface="+mj-cs"/>
        <a:sym typeface="Calibri"/>
      </a:defRPr>
    </a:lvl7pPr>
    <a:lvl8pPr indent="1600200" defTabSz="1625600" latinLnBrk="0">
      <a:defRPr sz="2000">
        <a:latin typeface="+mj-lt"/>
        <a:ea typeface="+mj-ea"/>
        <a:cs typeface="+mj-cs"/>
        <a:sym typeface="Calibri"/>
      </a:defRPr>
    </a:lvl8pPr>
    <a:lvl9pPr indent="1828800" defTabSz="1625600" latinLnBrk="0">
      <a:defRPr sz="20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714500" y="685800"/>
            <a:ext cx="3429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5382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714500" y="685800"/>
            <a:ext cx="3429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5382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5800" y="3598069"/>
            <a:ext cx="7772400" cy="110252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371600" y="491490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6" descr="Рисунок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3151584"/>
            <a:ext cx="4040188" cy="47982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1000"/>
              </a:spcBef>
              <a:buSzTx/>
              <a:buFontTx/>
              <a:buNone/>
              <a:defRPr sz="4200" b="1"/>
            </a:lvl1pPr>
            <a:lvl2pPr marL="0" indent="457200">
              <a:spcBef>
                <a:spcPts val="1000"/>
              </a:spcBef>
              <a:buSzTx/>
              <a:buFontTx/>
              <a:buNone/>
              <a:defRPr sz="4200" b="1"/>
            </a:lvl2pPr>
            <a:lvl3pPr marL="0" indent="914400">
              <a:spcBef>
                <a:spcPts val="1000"/>
              </a:spcBef>
              <a:buSzTx/>
              <a:buFontTx/>
              <a:buNone/>
              <a:defRPr sz="4200" b="1"/>
            </a:lvl3pPr>
            <a:lvl4pPr marL="0" indent="1371600">
              <a:spcBef>
                <a:spcPts val="1000"/>
              </a:spcBef>
              <a:buSzTx/>
              <a:buFontTx/>
              <a:buNone/>
              <a:defRPr sz="4200" b="1"/>
            </a:lvl4pPr>
            <a:lvl5pPr marL="0" indent="1828800">
              <a:spcBef>
                <a:spcPts val="1000"/>
              </a:spcBef>
              <a:buSzTx/>
              <a:buFontTx/>
              <a:buNone/>
              <a:defRPr sz="42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0" name="Текст 4"/>
          <p:cNvSpPr>
            <a:spLocks noGrp="1"/>
          </p:cNvSpPr>
          <p:nvPr>
            <p:ph type="body" sz="quarter" idx="21"/>
          </p:nvPr>
        </p:nvSpPr>
        <p:spPr>
          <a:xfrm>
            <a:off x="4645026" y="3151584"/>
            <a:ext cx="4041776" cy="47982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1000"/>
              </a:spcBef>
              <a:buSzTx/>
              <a:buFontTx/>
              <a:buNone/>
              <a:defRPr sz="4200" b="1"/>
            </a:pPr>
            <a:endParaRPr/>
          </a:p>
        </p:txBody>
      </p:sp>
      <p:sp>
        <p:nvSpPr>
          <p:cNvPr id="5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Рисунок 6" descr="Рисунок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" descr="Рисунок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Рисунок 4" descr="Рисунок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Рисунок 6" descr="Рисунок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1" y="2205036"/>
            <a:ext cx="3008314" cy="871539"/>
          </a:xfrm>
          <a:prstGeom prst="rect">
            <a:avLst/>
          </a:prstGeom>
        </p:spPr>
        <p:txBody>
          <a:bodyPr anchor="b"/>
          <a:lstStyle>
            <a:lvl1pPr algn="l">
              <a:defRPr sz="3400" b="1"/>
            </a:lvl1pPr>
          </a:lstStyle>
          <a:p>
            <a:r>
              <a:t>Текст заголовка</a:t>
            </a:r>
          </a:p>
        </p:txBody>
      </p:sp>
      <p:sp>
        <p:nvSpPr>
          <p:cNvPr id="7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575050" y="2205038"/>
            <a:ext cx="5111750" cy="4389836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9" name="Текст 3"/>
          <p:cNvSpPr>
            <a:spLocks noGrp="1"/>
          </p:cNvSpPr>
          <p:nvPr>
            <p:ph type="body" sz="quarter" idx="21"/>
          </p:nvPr>
        </p:nvSpPr>
        <p:spPr>
          <a:xfrm>
            <a:off x="457200" y="3076575"/>
            <a:ext cx="3008315" cy="3518298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/>
            </a:pPr>
            <a:endParaRPr/>
          </a:p>
        </p:txBody>
      </p:sp>
      <p:sp>
        <p:nvSpPr>
          <p:cNvPr id="8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Рисунок 6" descr="Рисунок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92288" y="5600700"/>
            <a:ext cx="5486401" cy="425054"/>
          </a:xfrm>
          <a:prstGeom prst="rect">
            <a:avLst/>
          </a:prstGeom>
        </p:spPr>
        <p:txBody>
          <a:bodyPr anchor="b"/>
          <a:lstStyle>
            <a:lvl1pPr algn="l">
              <a:defRPr sz="3400" b="1"/>
            </a:lvl1pPr>
          </a:lstStyle>
          <a:p>
            <a:r>
              <a:t>Текст заголовка</a:t>
            </a:r>
          </a:p>
        </p:txBody>
      </p:sp>
      <p:sp>
        <p:nvSpPr>
          <p:cNvPr id="89" name="Рисунок 2"/>
          <p:cNvSpPr>
            <a:spLocks noGrp="1"/>
          </p:cNvSpPr>
          <p:nvPr>
            <p:ph type="pic" sz="half" idx="21"/>
          </p:nvPr>
        </p:nvSpPr>
        <p:spPr>
          <a:xfrm>
            <a:off x="1792288" y="2459831"/>
            <a:ext cx="5486401" cy="30861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792288" y="6025753"/>
            <a:ext cx="5486401" cy="6036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SzTx/>
              <a:buFontTx/>
              <a:buNone/>
              <a:defRPr sz="2400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Рисунок 6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0" y="2206228"/>
            <a:ext cx="8229600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7200" y="3200400"/>
            <a:ext cx="8229600" cy="3394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325187" y="6734344"/>
            <a:ext cx="361614" cy="34018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20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transition spd="med"/>
  <p:txStyles>
    <p:titleStyle>
      <a:lvl1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600075" marR="0" indent="-600075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1028700" marR="0" indent="-571500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–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447800" marR="0" indent="-533400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2011679" marR="0" indent="-640079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–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468879" marR="0" indent="-640079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»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926079" marR="0" indent="-640079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383279" marR="0" indent="-640079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840479" marR="0" indent="-640079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297679" marR="0" indent="-640079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Эффективная стратегия подготовки обучающихся к государственной итоговой аттестации в течение учебного года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"/>
          </p:nvPr>
        </p:nvSpPr>
        <p:spPr>
          <a:xfrm>
            <a:off x="1907704" y="5148064"/>
            <a:ext cx="6400800" cy="1314450"/>
          </a:xfrm>
        </p:spPr>
        <p:txBody>
          <a:bodyPr>
            <a:normAutofit fontScale="47500" lnSpcReduction="20000"/>
          </a:bodyPr>
          <a:lstStyle/>
          <a:p>
            <a:pPr algn="r"/>
            <a:r>
              <a:rPr lang="ru-RU" dirty="0" smtClean="0"/>
              <a:t>Вячеслав </a:t>
            </a:r>
            <a:r>
              <a:rPr lang="ru-RU" dirty="0" err="1" smtClean="0"/>
              <a:t>Роальдович</a:t>
            </a:r>
            <a:r>
              <a:rPr lang="ru-RU" dirty="0" smtClean="0"/>
              <a:t> </a:t>
            </a:r>
            <a:r>
              <a:rPr lang="ru-RU" dirty="0" err="1" smtClean="0"/>
              <a:t>Лещинер</a:t>
            </a:r>
            <a:r>
              <a:rPr lang="ru-RU" dirty="0" smtClean="0"/>
              <a:t>,</a:t>
            </a:r>
          </a:p>
          <a:p>
            <a:pPr algn="r"/>
            <a:r>
              <a:rPr lang="ru-RU" dirty="0" smtClean="0"/>
              <a:t>Кандидат педагогических наук, издательство «Интеллект-центр»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24987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2051720"/>
            <a:ext cx="6804248" cy="72008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Отработка базовых умений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71600" y="3203848"/>
            <a:ext cx="7643192" cy="3394473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dirty="0" smtClean="0"/>
              <a:t>Знание: Двоичная </a:t>
            </a:r>
            <a:r>
              <a:rPr lang="ru-RU" dirty="0"/>
              <a:t>позиционная система записи чисел</a:t>
            </a:r>
          </a:p>
          <a:p>
            <a:pPr marL="0" indent="0">
              <a:buNone/>
            </a:pPr>
            <a:r>
              <a:rPr lang="ru-RU" dirty="0" smtClean="0"/>
              <a:t>Умение: Запись </a:t>
            </a:r>
            <a:r>
              <a:rPr lang="ru-RU" dirty="0"/>
              <a:t>и чтение числа в </a:t>
            </a:r>
            <a:r>
              <a:rPr lang="ru-RU" dirty="0" smtClean="0"/>
              <a:t>двоичной </a:t>
            </a:r>
            <a:r>
              <a:rPr lang="ru-RU" dirty="0"/>
              <a:t>системе </a:t>
            </a:r>
            <a:endParaRPr lang="ru-RU" dirty="0" smtClean="0"/>
          </a:p>
          <a:p>
            <a:r>
              <a:rPr lang="ru-RU" dirty="0" smtClean="0"/>
              <a:t>Интерпретация позиционной записи числа</a:t>
            </a:r>
          </a:p>
          <a:p>
            <a:r>
              <a:rPr lang="ru-RU" dirty="0" smtClean="0"/>
              <a:t>Знание степеней двойки</a:t>
            </a:r>
          </a:p>
          <a:p>
            <a:r>
              <a:rPr lang="ru-RU" dirty="0" smtClean="0"/>
              <a:t>Умение прочесть двоичное число как сумму разрядов </a:t>
            </a:r>
          </a:p>
          <a:p>
            <a:r>
              <a:rPr lang="ru-RU" dirty="0" smtClean="0"/>
              <a:t>Алгоритм разложения числа для двоичной записи</a:t>
            </a:r>
          </a:p>
          <a:p>
            <a:r>
              <a:rPr lang="ru-RU" dirty="0" smtClean="0"/>
              <a:t>Связь двоичной, восьмеричной и 16ричной систем</a:t>
            </a:r>
          </a:p>
          <a:p>
            <a:r>
              <a:rPr lang="ru-RU" dirty="0" smtClean="0"/>
              <a:t>Алгоритм перевода чисел по триадам и </a:t>
            </a:r>
            <a:r>
              <a:rPr lang="ru-RU" dirty="0" err="1" smtClean="0"/>
              <a:t>тетрадам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7041480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1979712"/>
            <a:ext cx="6552728" cy="857251"/>
          </a:xfrm>
        </p:spPr>
        <p:txBody>
          <a:bodyPr>
            <a:normAutofit/>
          </a:bodyPr>
          <a:lstStyle/>
          <a:p>
            <a:r>
              <a:rPr lang="ru-RU" sz="3200" dirty="0"/>
              <a:t>Помощь в организации подготовки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21"/>
          </p:nvPr>
        </p:nvSpPr>
        <p:spPr>
          <a:xfrm>
            <a:off x="3203848" y="3059832"/>
            <a:ext cx="5688632" cy="3600400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Анализ всех заданий </a:t>
            </a:r>
            <a:br>
              <a:rPr lang="ru-RU" dirty="0" smtClean="0"/>
            </a:br>
            <a:r>
              <a:rPr lang="ru-RU" dirty="0" smtClean="0"/>
              <a:t>+ 12 вариантов</a:t>
            </a:r>
          </a:p>
          <a:p>
            <a:r>
              <a:rPr lang="ru-RU" dirty="0" smtClean="0"/>
              <a:t>Все типы заданий открытого банка</a:t>
            </a:r>
          </a:p>
          <a:p>
            <a:r>
              <a:rPr lang="ru-RU" dirty="0" smtClean="0"/>
              <a:t>Разбор решений</a:t>
            </a:r>
          </a:p>
          <a:p>
            <a:r>
              <a:rPr lang="ru-RU" dirty="0" smtClean="0"/>
              <a:t>Ответы для самопроверки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987824"/>
            <a:ext cx="2681520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61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2051720"/>
            <a:ext cx="6804248" cy="72008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Базовая стратегия подготовки к ЕГЭ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043608" y="3200400"/>
            <a:ext cx="7128792" cy="3394473"/>
          </a:xfrm>
        </p:spPr>
        <p:txBody>
          <a:bodyPr>
            <a:normAutofit fontScale="32500" lnSpcReduction="20000"/>
          </a:bodyPr>
          <a:lstStyle/>
          <a:p>
            <a:r>
              <a:rPr lang="ru-RU" dirty="0" smtClean="0"/>
              <a:t>Сочетание изучения предмета и целевой подготовки к ЕГЭ</a:t>
            </a:r>
          </a:p>
          <a:p>
            <a:r>
              <a:rPr lang="ru-RU" dirty="0" smtClean="0"/>
              <a:t>Целевая работа с разными группами по уровню подготовки</a:t>
            </a:r>
          </a:p>
          <a:p>
            <a:r>
              <a:rPr lang="ru-RU" dirty="0" smtClean="0"/>
              <a:t>Постоянный контроль уровня подготовки</a:t>
            </a:r>
          </a:p>
          <a:p>
            <a:r>
              <a:rPr lang="ru-RU" dirty="0" smtClean="0"/>
              <a:t>Наращивание фундаментальных знаний, отработка умений</a:t>
            </a:r>
          </a:p>
          <a:p>
            <a:r>
              <a:rPr lang="ru-RU" dirty="0" smtClean="0"/>
              <a:t>Включение заданий ЕГЭ в текущий контроль при изучении соответствующего материала</a:t>
            </a:r>
          </a:p>
          <a:p>
            <a:r>
              <a:rPr lang="ru-RU" dirty="0" smtClean="0"/>
              <a:t>Демонстрация альтернативных переборным алгоритмам </a:t>
            </a:r>
            <a:br>
              <a:rPr lang="ru-RU" dirty="0" smtClean="0"/>
            </a:br>
            <a:r>
              <a:rPr lang="ru-RU" dirty="0" smtClean="0"/>
              <a:t>способов решения заданий</a:t>
            </a:r>
          </a:p>
          <a:p>
            <a:r>
              <a:rPr lang="ru-RU" dirty="0" smtClean="0"/>
              <a:t>Базироваться на ОГЭ и не забывать его содержание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50043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2051720"/>
            <a:ext cx="6804248" cy="72008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Новые фундаментальные знания (ЕГЭ)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267744" y="2771800"/>
            <a:ext cx="5688632" cy="3888432"/>
          </a:xfrm>
        </p:spPr>
        <p:txBody>
          <a:bodyPr>
            <a:noAutofit/>
          </a:bodyPr>
          <a:lstStyle/>
          <a:p>
            <a:r>
              <a:rPr lang="ru-RU" sz="1600" dirty="0" smtClean="0"/>
              <a:t>Реляционные базы данных</a:t>
            </a:r>
          </a:p>
          <a:p>
            <a:r>
              <a:rPr lang="ru-RU" sz="1600" dirty="0" smtClean="0"/>
              <a:t>Неравномерное кодирование текста</a:t>
            </a:r>
          </a:p>
          <a:p>
            <a:r>
              <a:rPr lang="ru-RU" sz="1600" dirty="0" smtClean="0"/>
              <a:t>Хранение растровых изображений и звукозаписей</a:t>
            </a:r>
          </a:p>
          <a:p>
            <a:r>
              <a:rPr lang="ru-RU" sz="1600" dirty="0" smtClean="0"/>
              <a:t>Комбинаторика</a:t>
            </a:r>
          </a:p>
          <a:p>
            <a:r>
              <a:rPr lang="ru-RU" sz="1600" dirty="0" smtClean="0"/>
              <a:t>Рекурсия</a:t>
            </a:r>
          </a:p>
          <a:p>
            <a:r>
              <a:rPr lang="ru-RU" sz="1600" dirty="0" smtClean="0"/>
              <a:t>Выигрышные стратегии и дерево игры</a:t>
            </a:r>
          </a:p>
          <a:p>
            <a:r>
              <a:rPr lang="ru-RU" sz="1600" dirty="0" smtClean="0"/>
              <a:t>Параллельные вычисления</a:t>
            </a:r>
          </a:p>
          <a:p>
            <a:r>
              <a:rPr lang="ru-RU" sz="1600" dirty="0" smtClean="0"/>
              <a:t>Алгоритмы работы со строками</a:t>
            </a:r>
          </a:p>
          <a:p>
            <a:r>
              <a:rPr lang="ru-RU" sz="1600" dirty="0" smtClean="0"/>
              <a:t>Чтение и обработка файлов данных</a:t>
            </a:r>
          </a:p>
          <a:p>
            <a:r>
              <a:rPr lang="ru-RU" sz="1600" dirty="0" smtClean="0"/>
              <a:t>Кластеризация (27 задание)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0007652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2051720"/>
            <a:ext cx="6804248" cy="720080"/>
          </a:xfrm>
        </p:spPr>
        <p:txBody>
          <a:bodyPr>
            <a:noAutofit/>
          </a:bodyPr>
          <a:lstStyle/>
          <a:p>
            <a:r>
              <a:rPr lang="ru-RU" sz="2400" dirty="0" smtClean="0"/>
              <a:t>Важные концепции и способы деятельности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755576" y="3203848"/>
            <a:ext cx="7704856" cy="3394473"/>
          </a:xfrm>
        </p:spPr>
        <p:txBody>
          <a:bodyPr>
            <a:normAutofit fontScale="40000" lnSpcReduction="20000"/>
          </a:bodyPr>
          <a:lstStyle/>
          <a:p>
            <a:r>
              <a:rPr lang="ru-RU" dirty="0" smtClean="0"/>
              <a:t>Работа с файлами данных</a:t>
            </a:r>
          </a:p>
          <a:p>
            <a:r>
              <a:rPr lang="ru-RU" dirty="0" smtClean="0"/>
              <a:t>Комплексное использование ИТ</a:t>
            </a:r>
          </a:p>
          <a:p>
            <a:r>
              <a:rPr lang="ru-RU" dirty="0" smtClean="0"/>
              <a:t>Динамическое программирование</a:t>
            </a:r>
          </a:p>
          <a:p>
            <a:r>
              <a:rPr lang="ru-RU" dirty="0" smtClean="0"/>
              <a:t>Двоичные деревья</a:t>
            </a:r>
          </a:p>
          <a:p>
            <a:r>
              <a:rPr lang="ru-RU" dirty="0" smtClean="0"/>
              <a:t>Методы контроля верности программных решений</a:t>
            </a:r>
          </a:p>
          <a:p>
            <a:r>
              <a:rPr lang="ru-RU" dirty="0" smtClean="0"/>
              <a:t>Структуры данных</a:t>
            </a:r>
          </a:p>
          <a:p>
            <a:r>
              <a:rPr lang="ru-RU" dirty="0" smtClean="0"/>
              <a:t>Дискретные математические модели</a:t>
            </a:r>
          </a:p>
        </p:txBody>
      </p:sp>
    </p:spTree>
    <p:extLst>
      <p:ext uri="{BB962C8B-B14F-4D97-AF65-F5344CB8AC3E}">
        <p14:creationId xmlns:p14="http://schemas.microsoft.com/office/powerpoint/2010/main" val="8641654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2051720"/>
            <a:ext cx="6804248" cy="720080"/>
          </a:xfrm>
        </p:spPr>
        <p:txBody>
          <a:bodyPr>
            <a:noAutofit/>
          </a:bodyPr>
          <a:lstStyle/>
          <a:p>
            <a:r>
              <a:rPr lang="ru-RU" sz="2400" dirty="0" smtClean="0"/>
              <a:t>Работа с целевыми группами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043608" y="3203848"/>
            <a:ext cx="7704856" cy="3394473"/>
          </a:xfrm>
        </p:spPr>
        <p:txBody>
          <a:bodyPr>
            <a:normAutofit fontScale="40000" lnSpcReduction="20000"/>
          </a:bodyPr>
          <a:lstStyle/>
          <a:p>
            <a:r>
              <a:rPr lang="ru-RU" dirty="0" smtClean="0"/>
              <a:t>В начале 11 класса для каждого участника определить целевые показатели подготовки</a:t>
            </a:r>
          </a:p>
          <a:p>
            <a:r>
              <a:rPr lang="ru-RU" dirty="0" smtClean="0"/>
              <a:t>Параллельно с основным курсом готовиться к экзамену</a:t>
            </a:r>
          </a:p>
          <a:p>
            <a:r>
              <a:rPr lang="ru-RU" dirty="0" smtClean="0"/>
              <a:t>Отрабатывать отдельные задания в порядке возрастания сложности</a:t>
            </a:r>
          </a:p>
          <a:p>
            <a:r>
              <a:rPr lang="ru-RU" dirty="0" smtClean="0"/>
              <a:t>Использовать ЕГКР и диагностики для контроля хода подготовки</a:t>
            </a:r>
          </a:p>
          <a:p>
            <a:r>
              <a:rPr lang="ru-RU" dirty="0" smtClean="0"/>
              <a:t>Анализировать результаты и работать над ошибками</a:t>
            </a:r>
          </a:p>
          <a:p>
            <a:r>
              <a:rPr lang="ru-RU" dirty="0" smtClean="0"/>
              <a:t>Видеть резерв для повышения баллов</a:t>
            </a:r>
          </a:p>
        </p:txBody>
      </p:sp>
    </p:spTree>
    <p:extLst>
      <p:ext uri="{BB962C8B-B14F-4D97-AF65-F5344CB8AC3E}">
        <p14:creationId xmlns:p14="http://schemas.microsoft.com/office/powerpoint/2010/main" val="15400089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1979712"/>
            <a:ext cx="6552728" cy="857251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Помощь в организации подготовки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275856" y="3104254"/>
            <a:ext cx="5410944" cy="3490619"/>
          </a:xfrm>
        </p:spPr>
        <p:txBody>
          <a:bodyPr>
            <a:normAutofit fontScale="47500" lnSpcReduction="20000"/>
          </a:bodyPr>
          <a:lstStyle/>
          <a:p>
            <a:r>
              <a:rPr lang="ru-RU" dirty="0" smtClean="0"/>
              <a:t>В этом году – от заданий, а не от тем</a:t>
            </a:r>
          </a:p>
          <a:p>
            <a:r>
              <a:rPr lang="ru-RU" dirty="0" smtClean="0"/>
              <a:t>Различные постановки заданий</a:t>
            </a:r>
          </a:p>
          <a:p>
            <a:r>
              <a:rPr lang="ru-RU" dirty="0" smtClean="0"/>
              <a:t>Разбор разных вариантов решений</a:t>
            </a:r>
          </a:p>
          <a:p>
            <a:r>
              <a:rPr lang="ru-RU" dirty="0" smtClean="0"/>
              <a:t>Советы по организации подготовки</a:t>
            </a:r>
          </a:p>
          <a:p>
            <a:r>
              <a:rPr lang="ru-RU" dirty="0" smtClean="0"/>
              <a:t>2 тренировочных варианта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54" y="3104254"/>
            <a:ext cx="2466057" cy="355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0119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9847" y="1979712"/>
            <a:ext cx="6732240" cy="857251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Важные аспекты подготовки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smtClean="0"/>
              <a:t>Знакомое ПО (из списка)</a:t>
            </a:r>
          </a:p>
          <a:p>
            <a:r>
              <a:rPr lang="ru-RU" dirty="0" smtClean="0"/>
              <a:t>Уверенное владение техническими деталями (прикрепление файлов ответов, проверка контрольных сумм)</a:t>
            </a:r>
          </a:p>
          <a:p>
            <a:r>
              <a:rPr lang="ru-RU" dirty="0" smtClean="0"/>
              <a:t>Продуманная индивидуальная стратегия поведения на экзамене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04232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E81C9FB-22F4-4D80-A8B4-95040FA53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2915816"/>
            <a:ext cx="7200800" cy="373339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04797" y="971600"/>
            <a:ext cx="84249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 издательства: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intellectcentre.ru</a:t>
            </a:r>
          </a:p>
        </p:txBody>
      </p:sp>
    </p:spTree>
    <p:extLst>
      <p:ext uri="{BB962C8B-B14F-4D97-AF65-F5344CB8AC3E}">
        <p14:creationId xmlns:p14="http://schemas.microsoft.com/office/powerpoint/2010/main" val="39338583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2051720"/>
            <a:ext cx="6804248" cy="72008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Единый государственный экзамен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smtClean="0"/>
              <a:t>Государственная итоговая аттестация</a:t>
            </a:r>
          </a:p>
          <a:p>
            <a:r>
              <a:rPr lang="ru-RU" dirty="0" smtClean="0"/>
              <a:t>Конкурсный отбор для высшего и среднего профессионального образования</a:t>
            </a:r>
          </a:p>
          <a:p>
            <a:r>
              <a:rPr lang="ru-RU" dirty="0" smtClean="0"/>
              <a:t>Экзамен по выбору</a:t>
            </a:r>
          </a:p>
          <a:p>
            <a:r>
              <a:rPr lang="ru-RU" dirty="0" smtClean="0"/>
              <a:t>Широкий спектр результатов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13633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2051720"/>
            <a:ext cx="6804248" cy="72008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Основной государственный экзамен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smtClean="0"/>
              <a:t>Государственная итоговая аттестация</a:t>
            </a:r>
          </a:p>
          <a:p>
            <a:r>
              <a:rPr lang="ru-RU" dirty="0" smtClean="0"/>
              <a:t>Отбор в профильные классы по результатам экзаменов</a:t>
            </a:r>
          </a:p>
          <a:p>
            <a:r>
              <a:rPr lang="ru-RU" dirty="0" smtClean="0"/>
              <a:t>Экзамен по выбору</a:t>
            </a:r>
          </a:p>
          <a:p>
            <a:r>
              <a:rPr lang="ru-RU" dirty="0" smtClean="0"/>
              <a:t>Результат – «школьная» оценка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10225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2051720"/>
            <a:ext cx="6804248" cy="72008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Различия в экзаменах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dirty="0" smtClean="0"/>
              <a:t>Для ЕГЭ функция ГИА не основная</a:t>
            </a:r>
          </a:p>
          <a:p>
            <a:r>
              <a:rPr lang="ru-RU" dirty="0" smtClean="0"/>
              <a:t>Отбор после ЕГЭ гораздо более конкурентный</a:t>
            </a:r>
          </a:p>
          <a:p>
            <a:r>
              <a:rPr lang="ru-RU" dirty="0" smtClean="0"/>
              <a:t>«5» по ОГЭ –норма, 100 баллов ЕГЭ – редкое исключение</a:t>
            </a:r>
          </a:p>
          <a:p>
            <a:r>
              <a:rPr lang="ru-RU" dirty="0" smtClean="0"/>
              <a:t>Существенная разница в стратегии подготовки к экзамену для ученика и учителя</a:t>
            </a:r>
          </a:p>
          <a:p>
            <a:r>
              <a:rPr lang="ru-RU" dirty="0" smtClean="0"/>
              <a:t>Разная роль программирования на экзамене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82620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2051720"/>
            <a:ext cx="6804248" cy="72008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Базовая стратегия подготовки к ОГЭ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dirty="0" smtClean="0"/>
              <a:t>Подготовка все время обучения по программе</a:t>
            </a:r>
          </a:p>
          <a:p>
            <a:r>
              <a:rPr lang="ru-RU" dirty="0" smtClean="0"/>
              <a:t>Важность фундаментальных знаний и базовых умений</a:t>
            </a:r>
          </a:p>
          <a:p>
            <a:r>
              <a:rPr lang="ru-RU" dirty="0" smtClean="0"/>
              <a:t>Включение заданий ОГЭ в текущий контроль</a:t>
            </a:r>
          </a:p>
          <a:p>
            <a:r>
              <a:rPr lang="ru-RU" dirty="0" smtClean="0"/>
              <a:t>Демонстрация уровня усвоения материала на примере заданий ОГЭ одной позиции разной сложности</a:t>
            </a:r>
          </a:p>
          <a:p>
            <a:r>
              <a:rPr lang="ru-RU" dirty="0" smtClean="0"/>
              <a:t>Внимание к </a:t>
            </a:r>
            <a:r>
              <a:rPr lang="ru-RU" dirty="0" err="1" smtClean="0"/>
              <a:t>внутрипредметным</a:t>
            </a:r>
            <a:r>
              <a:rPr lang="ru-RU" dirty="0" smtClean="0"/>
              <a:t> связям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75532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2051720"/>
            <a:ext cx="6804248" cy="72008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Фундаментальные знания (ОГЭ)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dirty="0" smtClean="0"/>
              <a:t>Дискретизация. Единицы измерения информации</a:t>
            </a:r>
          </a:p>
          <a:p>
            <a:r>
              <a:rPr lang="ru-RU" dirty="0" smtClean="0"/>
              <a:t>Равномерное кодирование текста</a:t>
            </a:r>
          </a:p>
          <a:p>
            <a:r>
              <a:rPr lang="ru-RU" dirty="0" smtClean="0"/>
              <a:t>Двоичная позиционная система записи чисел</a:t>
            </a:r>
          </a:p>
          <a:p>
            <a:r>
              <a:rPr lang="ru-RU" dirty="0" smtClean="0"/>
              <a:t>Истинность конъюнкции и дизъюнкции</a:t>
            </a:r>
          </a:p>
          <a:p>
            <a:r>
              <a:rPr lang="ru-RU" dirty="0" smtClean="0"/>
              <a:t>Пересечения и объединения множеств</a:t>
            </a:r>
          </a:p>
          <a:p>
            <a:r>
              <a:rPr lang="en-US" dirty="0" smtClean="0"/>
              <a:t>IP </a:t>
            </a:r>
            <a:r>
              <a:rPr lang="ru-RU" dirty="0" smtClean="0"/>
              <a:t>адресация и </a:t>
            </a:r>
            <a:r>
              <a:rPr lang="en-US" dirty="0" smtClean="0"/>
              <a:t>URL </a:t>
            </a:r>
            <a:endParaRPr lang="ru-RU" dirty="0" smtClean="0"/>
          </a:p>
          <a:p>
            <a:r>
              <a:rPr lang="ru-RU" dirty="0" smtClean="0"/>
              <a:t>Принципы работы электронных таблиц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75222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2051720"/>
            <a:ext cx="6804248" cy="72008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Базовые умения (ОГЭ)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dirty="0" smtClean="0"/>
              <a:t>Кодирование. Проверка однозначности кода</a:t>
            </a:r>
          </a:p>
          <a:p>
            <a:r>
              <a:rPr lang="ru-RU" dirty="0" smtClean="0"/>
              <a:t>Преобразование логических выражений</a:t>
            </a:r>
          </a:p>
          <a:p>
            <a:r>
              <a:rPr lang="ru-RU" dirty="0" smtClean="0"/>
              <a:t>Запись и чтение числа в позиционной системе с некоторым основанием</a:t>
            </a:r>
          </a:p>
          <a:p>
            <a:r>
              <a:rPr lang="ru-RU" dirty="0" smtClean="0"/>
              <a:t>Построение графа по таблице и таблицы по графу</a:t>
            </a:r>
          </a:p>
          <a:p>
            <a:r>
              <a:rPr lang="ru-RU" dirty="0" smtClean="0"/>
              <a:t>Чтение и исполнение программного кода </a:t>
            </a:r>
          </a:p>
          <a:p>
            <a:r>
              <a:rPr lang="ru-RU" dirty="0" smtClean="0"/>
              <a:t>Формирование </a:t>
            </a:r>
            <a:r>
              <a:rPr lang="en-US" dirty="0" smtClean="0"/>
              <a:t>URL </a:t>
            </a:r>
            <a:r>
              <a:rPr lang="ru-RU" dirty="0" smtClean="0"/>
              <a:t>по алгоритму</a:t>
            </a:r>
          </a:p>
        </p:txBody>
      </p:sp>
    </p:spTree>
    <p:extLst>
      <p:ext uri="{BB962C8B-B14F-4D97-AF65-F5344CB8AC3E}">
        <p14:creationId xmlns:p14="http://schemas.microsoft.com/office/powerpoint/2010/main" val="27095961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2051720"/>
            <a:ext cx="6804248" cy="72008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Базовые умения (ОГЭ)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ru-RU" dirty="0" smtClean="0"/>
              <a:t>Определение мощности пересечений и объединений множеств</a:t>
            </a:r>
          </a:p>
          <a:p>
            <a:r>
              <a:rPr lang="ru-RU" dirty="0" smtClean="0"/>
              <a:t>Контекстный поиск в текстовых файлах</a:t>
            </a:r>
          </a:p>
          <a:p>
            <a:r>
              <a:rPr lang="ru-RU" dirty="0" smtClean="0"/>
              <a:t>Работа с файлами и каталогами в ОС</a:t>
            </a:r>
          </a:p>
          <a:p>
            <a:r>
              <a:rPr lang="ru-RU" dirty="0" smtClean="0"/>
              <a:t>Создание презентации из заготовок с заданными параметрами</a:t>
            </a:r>
          </a:p>
          <a:p>
            <a:r>
              <a:rPr lang="ru-RU" dirty="0" smtClean="0"/>
              <a:t>Вычисления и построение диаграмм в электронных таблицах </a:t>
            </a:r>
          </a:p>
          <a:p>
            <a:r>
              <a:rPr lang="ru-RU" dirty="0" smtClean="0"/>
              <a:t>Программирование исполнителей и обработки числовых последовательностей</a:t>
            </a:r>
          </a:p>
        </p:txBody>
      </p:sp>
    </p:spTree>
    <p:extLst>
      <p:ext uri="{BB962C8B-B14F-4D97-AF65-F5344CB8AC3E}">
        <p14:creationId xmlns:p14="http://schemas.microsoft.com/office/powerpoint/2010/main" val="41209738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2051720"/>
            <a:ext cx="6804248" cy="720080"/>
          </a:xfrm>
        </p:spPr>
        <p:txBody>
          <a:bodyPr>
            <a:noAutofit/>
          </a:bodyPr>
          <a:lstStyle/>
          <a:p>
            <a:r>
              <a:rPr lang="ru-RU" sz="2400" dirty="0" smtClean="0"/>
              <a:t>Важные концепции и способы деятельности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dirty="0" smtClean="0"/>
              <a:t>Свойства алгоритмов</a:t>
            </a:r>
          </a:p>
          <a:p>
            <a:r>
              <a:rPr lang="ru-RU" dirty="0" smtClean="0"/>
              <a:t>Алгоритмические конструкции: цикл и ветвление</a:t>
            </a:r>
          </a:p>
          <a:p>
            <a:r>
              <a:rPr lang="ru-RU" dirty="0" smtClean="0"/>
              <a:t>Динамическое программирование</a:t>
            </a:r>
          </a:p>
          <a:p>
            <a:r>
              <a:rPr lang="ru-RU" dirty="0" smtClean="0"/>
              <a:t>Однозначность кода</a:t>
            </a:r>
          </a:p>
          <a:p>
            <a:r>
              <a:rPr lang="ru-RU" dirty="0" smtClean="0"/>
              <a:t>Фильтрация и сортировка в электронных таблицах </a:t>
            </a:r>
          </a:p>
          <a:p>
            <a:r>
              <a:rPr lang="ru-RU" dirty="0" smtClean="0"/>
              <a:t>Целочисленная арифметика</a:t>
            </a:r>
          </a:p>
        </p:txBody>
      </p:sp>
    </p:spTree>
    <p:extLst>
      <p:ext uri="{BB962C8B-B14F-4D97-AF65-F5344CB8AC3E}">
        <p14:creationId xmlns:p14="http://schemas.microsoft.com/office/powerpoint/2010/main" val="23134828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572</Words>
  <Application>Microsoft Office PowerPoint</Application>
  <PresentationFormat>Произвольный</PresentationFormat>
  <Paragraphs>113</Paragraphs>
  <Slides>19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Эффективная стратегия подготовки обучающихся к государственной итоговой аттестации в течение учебного года</vt:lpstr>
      <vt:lpstr>Единый государственный экзамен</vt:lpstr>
      <vt:lpstr>Основной государственный экзамен</vt:lpstr>
      <vt:lpstr>Различия в экзаменах</vt:lpstr>
      <vt:lpstr>Базовая стратегия подготовки к ОГЭ</vt:lpstr>
      <vt:lpstr>Фундаментальные знания (ОГЭ)</vt:lpstr>
      <vt:lpstr>Базовые умения (ОГЭ)</vt:lpstr>
      <vt:lpstr>Базовые умения (ОГЭ)</vt:lpstr>
      <vt:lpstr>Важные концепции и способы деятельности</vt:lpstr>
      <vt:lpstr>Отработка базовых умений</vt:lpstr>
      <vt:lpstr>Помощь в организации подготовки</vt:lpstr>
      <vt:lpstr>Базовая стратегия подготовки к ЕГЭ</vt:lpstr>
      <vt:lpstr>Новые фундаментальные знания (ЕГЭ)</vt:lpstr>
      <vt:lpstr>Важные концепции и способы деятельности</vt:lpstr>
      <vt:lpstr>Работа с целевыми группами</vt:lpstr>
      <vt:lpstr>Помощь в организации подготовки</vt:lpstr>
      <vt:lpstr>Важные аспекты подготовки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Дмитрос Чернаков</dc:creator>
  <cp:lastModifiedBy>Дмитрос Чернаков</cp:lastModifiedBy>
  <cp:revision>20</cp:revision>
  <dcterms:modified xsi:type="dcterms:W3CDTF">2024-09-30T07:40:14Z</dcterms:modified>
</cp:coreProperties>
</file>