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Roboto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AfBPnY5cMDFEZJg3X+pqET9wz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504" y="-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97851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45ea97d4b4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145ea97d4b4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45ea97d4b4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45ea97d4b4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f0f7077cb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g11f0f7077cb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45dfdf6e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145dfdf6eb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45dfdf6eb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45dfdf6eb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f0f707798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3" name="Google Shape;163;g11f0f707798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8" name="Google Shape;1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ddd46fc6f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fddd46fc6f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ddd46fc6f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fddd46fc6f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ddd46fc6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gfddd46fc6f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45ea97d4b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45ea97d4b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45ea97d4b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45ea97d4b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37421c6f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137421c6f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45ea97d4b4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45ea97d4b4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45ea97d4b4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45ea97d4b4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fddd46fc6f_0_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fddd46fc6f_0_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gfddd46fc6f_0_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ok.ru/digital.september" TargetMode="External"/><Relationship Id="rId18" Type="http://schemas.openxmlformats.org/officeDocument/2006/relationships/image" Target="../media/image12.png"/><Relationship Id="rId3" Type="http://schemas.openxmlformats.org/officeDocument/2006/relationships/hyperlink" Target="https://edu.1sept.ru/" TargetMode="External"/><Relationship Id="rId7" Type="http://schemas.openxmlformats.org/officeDocument/2006/relationships/hyperlink" Target="https://1sept.ru/" TargetMode="External"/><Relationship Id="rId12" Type="http://schemas.openxmlformats.org/officeDocument/2006/relationships/image" Target="../media/image9.png"/><Relationship Id="rId17" Type="http://schemas.openxmlformats.org/officeDocument/2006/relationships/hyperlink" Target="https://www.youtube.com/user/PervoeSentyabrya" TargetMode="Externa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s://ds.1sept.ru/" TargetMode="External"/><Relationship Id="rId5" Type="http://schemas.openxmlformats.org/officeDocument/2006/relationships/hyperlink" Target="https://video.1sept.ru/" TargetMode="External"/><Relationship Id="rId15" Type="http://schemas.openxmlformats.org/officeDocument/2006/relationships/hyperlink" Target="https://vk.com/digital.september" TargetMode="External"/><Relationship Id="rId10" Type="http://schemas.openxmlformats.org/officeDocument/2006/relationships/image" Target="../media/image8.png"/><Relationship Id="rId19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hyperlink" Target="https://urok.1sept.ru/" TargetMode="External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5637544" y="2493769"/>
            <a:ext cx="3426000" cy="1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 fontScale="9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644"/>
              <a:buFont typeface="Arial"/>
              <a:buNone/>
            </a:pPr>
            <a:r>
              <a:rPr lang="ru-RU" sz="2377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Мини-курс: “Вот и всё…”</a:t>
            </a:r>
            <a:endParaRPr sz="2377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644"/>
              <a:buFont typeface="Arial"/>
              <a:buNone/>
            </a:pPr>
            <a:r>
              <a:rPr lang="ru-RU" sz="2377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(часть третья)</a:t>
            </a:r>
            <a:endParaRPr sz="2377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6666"/>
              <a:buFont typeface="Arial"/>
              <a:buNone/>
            </a:pPr>
            <a:endParaRPr sz="30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0769"/>
              <a:buFont typeface="Arial"/>
              <a:buNone/>
            </a:pPr>
            <a:endParaRPr sz="26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1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5598459" y="3563170"/>
            <a:ext cx="30654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</a:pP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</a:pPr>
            <a:endParaRPr sz="1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1500"/>
              <a:buNone/>
            </a:pPr>
            <a:r>
              <a:rPr lang="ru-RU" sz="15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Дмитрий Дворецкий</a:t>
            </a:r>
            <a:endParaRPr sz="1500" b="1">
              <a:solidFill>
                <a:srgbClr val="FF0000"/>
              </a:solidFill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body" idx="4294967295"/>
          </p:nvPr>
        </p:nvSpPr>
        <p:spPr>
          <a:xfrm>
            <a:off x="367400" y="1215300"/>
            <a:ext cx="4996500" cy="28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87683"/>
              <a:buNone/>
            </a:pPr>
            <a:endParaRPr sz="3100" b="1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1000" b="1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500" b="1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12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41557"/>
              <a:buNone/>
            </a:pPr>
            <a:r>
              <a:rPr lang="ru-RU" sz="14000">
                <a:solidFill>
                  <a:srgbClr val="07376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¯\_(ツ)_/¯</a:t>
            </a:r>
            <a:endParaRPr sz="15100">
              <a:solidFill>
                <a:srgbClr val="07376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5ea97d4b4_0_59"/>
          <p:cNvSpPr txBox="1">
            <a:spLocks noGrp="1"/>
          </p:cNvSpPr>
          <p:nvPr>
            <p:ph type="body" idx="1"/>
          </p:nvPr>
        </p:nvSpPr>
        <p:spPr>
          <a:xfrm>
            <a:off x="0" y="460750"/>
            <a:ext cx="9144000" cy="46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275268"/>
              <a:buNone/>
            </a:pPr>
            <a:endParaRPr sz="1500" dirty="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58315"/>
              <a:buNone/>
            </a:pPr>
            <a:r>
              <a:rPr lang="ru-RU" sz="2608" b="1" dirty="0">
                <a:solidFill>
                  <a:schemeClr val="lt1"/>
                </a:solidFill>
                <a:highlight>
                  <a:srgbClr val="07376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Инструменты поддержки для себя и окружающих. </a:t>
            </a:r>
            <a:endParaRPr sz="2608" b="1" dirty="0">
              <a:solidFill>
                <a:schemeClr val="lt1"/>
              </a:solidFill>
              <a:highlight>
                <a:srgbClr val="07376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81793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Times New Roman"/>
              <a:buChar char="-"/>
            </a:pPr>
            <a:endParaRPr lang="ru-RU" sz="2608" dirty="0" smtClean="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81793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Times New Roman"/>
              <a:buChar char="-"/>
            </a:pPr>
            <a:r>
              <a:rPr lang="ru-RU" sz="2608" dirty="0" err="1" smtClean="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Аффирмации</a:t>
            </a:r>
            <a:r>
              <a:rPr lang="ru-RU" sz="2608" dirty="0" smtClean="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608" dirty="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81793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Times New Roman"/>
              <a:buChar char="-"/>
            </a:pPr>
            <a:r>
              <a:rPr lang="ru-RU" sz="2608" dirty="0" err="1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Плейлисты</a:t>
            </a:r>
            <a:r>
              <a:rPr lang="ru-RU" sz="2608" dirty="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(классическая музыка)</a:t>
            </a:r>
            <a:endParaRPr sz="2608" dirty="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81793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Times New Roman"/>
              <a:buChar char="-"/>
            </a:pPr>
            <a:r>
              <a:rPr lang="ru-RU" sz="2608" dirty="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30-40 мин. прогулки на улице </a:t>
            </a:r>
            <a:endParaRPr sz="2608" dirty="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81793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Times New Roman"/>
              <a:buChar char="-"/>
            </a:pPr>
            <a:r>
              <a:rPr lang="ru-RU" sz="2608" dirty="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Фильмы, которые вас поддерживают</a:t>
            </a:r>
            <a:endParaRPr sz="2608" dirty="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81793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Times New Roman"/>
              <a:buChar char="-"/>
            </a:pPr>
            <a:r>
              <a:rPr lang="ru-RU" sz="2608" dirty="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Дыхательные практики</a:t>
            </a:r>
            <a:endParaRPr sz="2608" dirty="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81793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Times New Roman"/>
              <a:buChar char="-"/>
            </a:pPr>
            <a:r>
              <a:rPr lang="ru-RU" sz="2608" dirty="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Разговорные клубы/разные сообщества</a:t>
            </a:r>
            <a:endParaRPr sz="2608" dirty="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81793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Times New Roman"/>
              <a:buChar char="-"/>
            </a:pPr>
            <a:r>
              <a:rPr lang="ru-RU" sz="2608" dirty="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Знакомьтесь с людьми (узнавать себя и коллег)</a:t>
            </a:r>
            <a:endParaRPr sz="2608" dirty="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81793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Times New Roman"/>
              <a:buChar char="-"/>
            </a:pPr>
            <a:r>
              <a:rPr lang="ru-RU" sz="2608" dirty="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Меняйте обстановку </a:t>
            </a:r>
            <a:endParaRPr sz="2608" dirty="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81793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Times New Roman"/>
              <a:buChar char="-"/>
            </a:pPr>
            <a:r>
              <a:rPr lang="ru-RU" sz="2608" dirty="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Меняйте круг общения </a:t>
            </a:r>
            <a:endParaRPr sz="2608" dirty="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81793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Times New Roman"/>
              <a:buChar char="-"/>
            </a:pPr>
            <a:r>
              <a:rPr lang="ru-RU" sz="2608" dirty="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Меняйте локации</a:t>
            </a:r>
            <a:endParaRPr sz="2608" dirty="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81793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Times New Roman"/>
              <a:buChar char="-"/>
            </a:pPr>
            <a:r>
              <a:rPr lang="ru-RU" sz="2608" dirty="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Разговаривайте </a:t>
            </a:r>
            <a:endParaRPr sz="4408" b="1" dirty="0">
              <a:solidFill>
                <a:schemeClr val="lt1"/>
              </a:solidFill>
              <a:highlight>
                <a:srgbClr val="07376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29032"/>
              <a:buNone/>
            </a:pPr>
            <a:endParaRPr dirty="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45ea97d4b4_0_80"/>
          <p:cNvSpPr txBox="1">
            <a:spLocks noGrp="1"/>
          </p:cNvSpPr>
          <p:nvPr>
            <p:ph type="body" idx="1"/>
          </p:nvPr>
        </p:nvSpPr>
        <p:spPr>
          <a:xfrm>
            <a:off x="0" y="451350"/>
            <a:ext cx="9144000" cy="436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7376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3000">
              <a:solidFill>
                <a:srgbClr val="07376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3000">
              <a:solidFill>
                <a:srgbClr val="07376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8205"/>
              <a:buFont typeface="Arial"/>
              <a:buNone/>
            </a:pPr>
            <a:r>
              <a:rPr lang="ru-RU" sz="3900">
                <a:solidFill>
                  <a:srgbClr val="07376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«Самый лучший способ подбодрить себя – это подбодрить кого-нибудь». </a:t>
            </a:r>
            <a:endParaRPr sz="3900">
              <a:solidFill>
                <a:srgbClr val="07376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8205"/>
              <a:buFont typeface="Arial"/>
              <a:buNone/>
            </a:pPr>
            <a:endParaRPr sz="3900">
              <a:solidFill>
                <a:srgbClr val="07376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8205"/>
              <a:buFont typeface="Arial"/>
              <a:buNone/>
            </a:pPr>
            <a:r>
              <a:rPr lang="ru-RU" sz="3900">
                <a:solidFill>
                  <a:srgbClr val="66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Марк Твен</a:t>
            </a:r>
            <a:endParaRPr sz="3900">
              <a:solidFill>
                <a:srgbClr val="66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9700" marR="1397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8205"/>
              <a:buFont typeface="Arial"/>
              <a:buNone/>
            </a:pPr>
            <a:endParaRPr sz="39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28205"/>
              <a:buFont typeface="Arial"/>
              <a:buNone/>
            </a:pPr>
            <a:endParaRPr sz="3900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f0f7077cb_2_14"/>
          <p:cNvSpPr txBox="1"/>
          <p:nvPr/>
        </p:nvSpPr>
        <p:spPr>
          <a:xfrm>
            <a:off x="4550" y="479550"/>
            <a:ext cx="9144000" cy="3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000000"/>
              </a:solidFill>
              <a:highlight>
                <a:srgbClr val="F9F9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2"/>
              </a:solidFill>
              <a:highlight>
                <a:srgbClr val="F9F9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i="0" u="none" strike="noStrike" cap="none">
                <a:solidFill>
                  <a:schemeClr val="dk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Список используемой литературы</a:t>
            </a:r>
            <a:endParaRPr sz="3000" b="1" i="0" u="none" strike="noStrike" cap="none">
              <a:solidFill>
                <a:schemeClr val="dk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200">
              <a:solidFill>
                <a:schemeClr val="dk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ru-RU" sz="2200">
                <a:solidFill>
                  <a:srgbClr val="33333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Гормоны счастья… -- Лоретта Бройнинг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ru-RU" sz="2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Трудные чувства. Понять себя, простить других -- Кристофер Гермер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●"/>
            </a:pPr>
            <a:r>
              <a:rPr lang="ru-RU" sz="2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Искусство ясно мыслить -- Рольф Добелли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45dfdf6eb6_0_0"/>
          <p:cNvSpPr txBox="1">
            <a:spLocks noGrp="1"/>
          </p:cNvSpPr>
          <p:nvPr>
            <p:ph type="body" idx="1"/>
          </p:nvPr>
        </p:nvSpPr>
        <p:spPr>
          <a:xfrm>
            <a:off x="0" y="25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3500" b="1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2000" b="1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3500" b="1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ru-RU" sz="3900" b="1">
                <a:solidFill>
                  <a:srgbClr val="07376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ВАШИ ВОПРОСЫ</a:t>
            </a:r>
            <a:endParaRPr sz="33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45dfdf6eb6_0_4"/>
          <p:cNvSpPr txBox="1">
            <a:spLocks noGrp="1"/>
          </p:cNvSpPr>
          <p:nvPr>
            <p:ph type="body" idx="1"/>
          </p:nvPr>
        </p:nvSpPr>
        <p:spPr>
          <a:xfrm>
            <a:off x="0" y="25"/>
            <a:ext cx="9144000" cy="514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500" b="1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000" b="1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100" b="1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100" b="1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ru-RU" sz="6100" b="1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ВОТ И ВСЁ</a:t>
            </a:r>
            <a:endParaRPr sz="5500"/>
          </a:p>
        </p:txBody>
      </p:sp>
      <p:sp>
        <p:nvSpPr>
          <p:cNvPr id="160" name="Google Shape;160;g145dfdf6eb6_0_4"/>
          <p:cNvSpPr txBox="1"/>
          <p:nvPr/>
        </p:nvSpPr>
        <p:spPr>
          <a:xfrm rot="-3112064">
            <a:off x="430510" y="1109494"/>
            <a:ext cx="2900504" cy="157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000" b="1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4400">
                <a:solidFill>
                  <a:srgbClr val="07376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¯\_(ツ)_/¯</a:t>
            </a:r>
            <a:endParaRPr sz="15500">
              <a:solidFill>
                <a:srgbClr val="07376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1f0f707798_1_1"/>
          <p:cNvSpPr/>
          <p:nvPr/>
        </p:nvSpPr>
        <p:spPr>
          <a:xfrm>
            <a:off x="-2558" y="2005403"/>
            <a:ext cx="9149100" cy="10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None/>
            </a:pPr>
            <a:r>
              <a:rPr lang="ru-RU"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Моя почта для связи: </a:t>
            </a:r>
            <a:br>
              <a:rPr lang="ru-RU"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300" b="0" i="0" u="sng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d.v.dvoretsky@inbox.ru</a:t>
            </a:r>
            <a:endParaRPr sz="3300" b="0" i="0" u="sng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"/>
          <p:cNvSpPr txBox="1">
            <a:spLocks noGrp="1"/>
          </p:cNvSpPr>
          <p:nvPr>
            <p:ph type="subTitle" idx="1"/>
          </p:nvPr>
        </p:nvSpPr>
        <p:spPr>
          <a:xfrm>
            <a:off x="2591780" y="3147814"/>
            <a:ext cx="3960440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4A1F"/>
              </a:buClr>
              <a:buSzPts val="1800"/>
              <a:buNone/>
            </a:pPr>
            <a:r>
              <a:rPr lang="ru-RU" sz="1800">
                <a:solidFill>
                  <a:srgbClr val="CE4A1F"/>
                </a:solidFill>
                <a:latin typeface="Roboto"/>
                <a:ea typeface="Roboto"/>
                <a:cs typeface="Roboto"/>
                <a:sym typeface="Roboto"/>
              </a:rPr>
              <a:t>Наши социальные сети</a:t>
            </a:r>
            <a:endParaRPr/>
          </a:p>
        </p:txBody>
      </p:sp>
      <p:grpSp>
        <p:nvGrpSpPr>
          <p:cNvPr id="171" name="Google Shape;171;p4"/>
          <p:cNvGrpSpPr/>
          <p:nvPr/>
        </p:nvGrpSpPr>
        <p:grpSpPr>
          <a:xfrm>
            <a:off x="1241884" y="1290230"/>
            <a:ext cx="6660232" cy="1137504"/>
            <a:chOff x="936104" y="1290230"/>
            <a:chExt cx="6660232" cy="1137504"/>
          </a:xfrm>
        </p:grpSpPr>
        <p:pic>
          <p:nvPicPr>
            <p:cNvPr id="172" name="Google Shape;172;p4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47864" y="1290230"/>
              <a:ext cx="1872208" cy="417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4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724128" y="1290230"/>
              <a:ext cx="1872208" cy="417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4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36104" y="1290230"/>
              <a:ext cx="1872208" cy="417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4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411760" y="2010310"/>
              <a:ext cx="1872208" cy="417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4">
              <a:hlinkClick r:id="rId11"/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788024" y="2010310"/>
              <a:ext cx="1872208" cy="4174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7" name="Google Shape;177;p4">
            <a:hlinkClick r:id="rId13"/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320726" y="3723877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986799" y="3723877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">
            <a:hlinkClick r:id="rId17"/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318946" y="3723877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4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652872" y="3723877"/>
            <a:ext cx="504057" cy="504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ddd46fc6f_0_165"/>
          <p:cNvSpPr txBox="1">
            <a:spLocks noGrp="1"/>
          </p:cNvSpPr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3559" b="1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 мини-курса “Вот и всё…”</a:t>
            </a:r>
            <a:endParaRPr sz="3559" b="1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gfddd46fc6f_0_16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550"/>
              <a:buFont typeface="Times New Roman"/>
              <a:buChar char="-"/>
            </a:pPr>
            <a:r>
              <a:rPr lang="ru-RU" sz="25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Что делать с информационными потоками? </a:t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550"/>
              <a:buFont typeface="Times New Roman"/>
              <a:buChar char="-"/>
            </a:pPr>
            <a:r>
              <a:rPr lang="ru-RU" sz="25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Как лучше вести социальные сети? </a:t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550"/>
              <a:buFont typeface="Times New Roman"/>
              <a:buChar char="-"/>
            </a:pPr>
            <a:r>
              <a:rPr lang="ru-RU" sz="25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Как справляться с эмоциями? </a:t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550"/>
              <a:buFont typeface="Times New Roman"/>
              <a:buChar char="-"/>
            </a:pPr>
            <a:r>
              <a:rPr lang="ru-RU" sz="25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 чем не стыдно говорить сейчас? </a:t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550"/>
              <a:buFont typeface="Times New Roman"/>
              <a:buChar char="-"/>
            </a:pPr>
            <a:r>
              <a:rPr lang="ru-RU" sz="25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Стал ли библиотекарь поддерживающей профессией? </a:t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550"/>
              <a:buFont typeface="Times New Roman"/>
              <a:buChar char="-"/>
            </a:pPr>
            <a:r>
              <a:rPr lang="ru-RU" sz="25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Инструменты поддержки для себя и окружающих. </a:t>
            </a:r>
            <a:endParaRPr sz="4600">
              <a:solidFill>
                <a:srgbClr val="07376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ddd46fc6f_0_55"/>
          <p:cNvSpPr txBox="1">
            <a:spLocks noGrp="1"/>
          </p:cNvSpPr>
          <p:nvPr>
            <p:ph type="body" idx="1"/>
          </p:nvPr>
        </p:nvSpPr>
        <p:spPr>
          <a:xfrm>
            <a:off x="0" y="25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3500" b="1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2000" b="1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3500" b="1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ru-RU" sz="3500" b="1">
                <a:solidFill>
                  <a:srgbClr val="07376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КАК РАБОТАТЬ ДАЛЬШЕ?..</a:t>
            </a:r>
            <a:endParaRPr sz="2900">
              <a:highlight>
                <a:schemeClr val="lt1"/>
              </a:highlight>
            </a:endParaRPr>
          </a:p>
        </p:txBody>
      </p:sp>
      <p:sp>
        <p:nvSpPr>
          <p:cNvPr id="102" name="Google Shape;102;gfddd46fc6f_0_55"/>
          <p:cNvSpPr txBox="1"/>
          <p:nvPr/>
        </p:nvSpPr>
        <p:spPr>
          <a:xfrm rot="-2998863">
            <a:off x="6689072" y="3196919"/>
            <a:ext cx="2279482" cy="1108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i="0" u="none" strike="noStrike" cap="none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 </a:t>
            </a:r>
            <a:r>
              <a:rPr lang="ru-RU" sz="3000" b="1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ТРЕТИЙ</a:t>
            </a:r>
            <a:endParaRPr sz="3000" b="1" i="0" u="none" strike="noStrike" cap="none">
              <a:solidFill>
                <a:srgbClr val="6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ddd46fc6f_0_105"/>
          <p:cNvSpPr txBox="1">
            <a:spLocks noGrp="1"/>
          </p:cNvSpPr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3559" b="1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 вебинара </a:t>
            </a:r>
            <a:endParaRPr sz="3559" b="1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gfddd46fc6f_0_10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781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6666"/>
              <a:buNone/>
            </a:pPr>
            <a:endParaRPr sz="30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41806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Times New Roman"/>
              <a:buChar char="-"/>
            </a:pPr>
            <a:r>
              <a:rPr lang="ru-RU" sz="3850">
                <a:solidFill>
                  <a:srgbClr val="07376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Стал ли библиотекарь поддерживающей профессией? </a:t>
            </a:r>
            <a:endParaRPr sz="3850">
              <a:solidFill>
                <a:srgbClr val="07376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806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Times New Roman"/>
              <a:buChar char="-"/>
            </a:pPr>
            <a:r>
              <a:rPr lang="ru-RU" sz="3850">
                <a:solidFill>
                  <a:srgbClr val="07376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Инструменты поддержки для себя и окружающих.  </a:t>
            </a:r>
            <a:endParaRPr sz="3850">
              <a:solidFill>
                <a:srgbClr val="07376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8068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Times New Roman"/>
              <a:buChar char="-"/>
            </a:pPr>
            <a:r>
              <a:rPr lang="ru-RU" sz="3850">
                <a:solidFill>
                  <a:srgbClr val="07376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Личным опытом, лайфхаками, список рекомендательных источников информации.</a:t>
            </a:r>
            <a:endParaRPr sz="3850">
              <a:solidFill>
                <a:srgbClr val="07376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8068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Times New Roman"/>
              <a:buChar char="-"/>
            </a:pPr>
            <a:r>
              <a:rPr lang="ru-RU" sz="385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Вопросы</a:t>
            </a:r>
            <a:endParaRPr sz="3850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45ea97d4b4_0_5"/>
          <p:cNvSpPr txBox="1">
            <a:spLocks noGrp="1"/>
          </p:cNvSpPr>
          <p:nvPr>
            <p:ph type="body" idx="1"/>
          </p:nvPr>
        </p:nvSpPr>
        <p:spPr>
          <a:xfrm>
            <a:off x="0" y="25"/>
            <a:ext cx="9144000" cy="514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500" b="1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ru-RU" sz="2500" b="1">
                <a:solidFill>
                  <a:schemeClr val="lt1"/>
                </a:solidFill>
                <a:highlight>
                  <a:srgbClr val="07376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2500" b="1">
              <a:solidFill>
                <a:schemeClr val="lt1"/>
              </a:solidFill>
              <a:highlight>
                <a:srgbClr val="07376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500" b="1">
              <a:solidFill>
                <a:schemeClr val="lt1"/>
              </a:solidFill>
              <a:highlight>
                <a:srgbClr val="07376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ru-RU" sz="2500" b="1">
                <a:solidFill>
                  <a:schemeClr val="lt1"/>
                </a:solidFill>
                <a:highlight>
                  <a:srgbClr val="07376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Стал ли библиотекарь поддерживающей профессией? </a:t>
            </a:r>
            <a:endParaRPr sz="2500" b="1">
              <a:solidFill>
                <a:schemeClr val="lt1"/>
              </a:solidFill>
              <a:highlight>
                <a:srgbClr val="07376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500" b="1">
              <a:solidFill>
                <a:schemeClr val="lt1"/>
              </a:solidFill>
              <a:highlight>
                <a:srgbClr val="07376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500" b="1">
              <a:solidFill>
                <a:schemeClr val="lt1"/>
              </a:solidFill>
              <a:highlight>
                <a:srgbClr val="07376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4500">
              <a:solidFill>
                <a:srgbClr val="07376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g145ea97d4b4_0_54"/>
          <p:cNvPicPr preferRelativeResize="0"/>
          <p:nvPr/>
        </p:nvPicPr>
        <p:blipFill rotWithShape="1">
          <a:blip r:embed="rId3">
            <a:alphaModFix/>
          </a:blip>
          <a:srcRect b="4498"/>
          <a:stretch/>
        </p:blipFill>
        <p:spPr>
          <a:xfrm>
            <a:off x="837875" y="1008275"/>
            <a:ext cx="3445100" cy="323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145ea97d4b4_0_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1200" y="1048025"/>
            <a:ext cx="3319275" cy="323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37421c6f6e_0_0"/>
          <p:cNvSpPr txBox="1">
            <a:spLocks noGrp="1"/>
          </p:cNvSpPr>
          <p:nvPr>
            <p:ph type="body" idx="1"/>
          </p:nvPr>
        </p:nvSpPr>
        <p:spPr>
          <a:xfrm>
            <a:off x="0" y="460750"/>
            <a:ext cx="9144000" cy="46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r>
              <a:rPr lang="ru-RU" sz="2400" b="1">
                <a:solidFill>
                  <a:schemeClr val="lt1"/>
                </a:solidFill>
                <a:highlight>
                  <a:srgbClr val="07376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ЧТО НУЖНО ДЛЯ ПОДДЕРЖКИ…</a:t>
            </a:r>
            <a:endParaRPr sz="2400" b="1">
              <a:solidFill>
                <a:schemeClr val="lt1"/>
              </a:solidFill>
              <a:highlight>
                <a:srgbClr val="07376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81000" algn="l" rtl="0">
              <a:spcBef>
                <a:spcPts val="64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Times New Roman"/>
              <a:buChar char="-"/>
            </a:pPr>
            <a:r>
              <a:rPr lang="ru-RU" sz="2400">
                <a:solidFill>
                  <a:srgbClr val="07376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Здоровье</a:t>
            </a:r>
            <a:endParaRPr sz="2400" b="1">
              <a:solidFill>
                <a:srgbClr val="073763"/>
              </a:solidFill>
              <a:highlight>
                <a:srgbClr val="07376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Times New Roman"/>
              <a:buChar char="-"/>
            </a:pPr>
            <a:r>
              <a:rPr lang="ru-RU" sz="2400">
                <a:solidFill>
                  <a:srgbClr val="07376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Позитивный взгляд на мир</a:t>
            </a:r>
            <a:endParaRPr sz="2400">
              <a:solidFill>
                <a:srgbClr val="07376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Times New Roman"/>
              <a:buChar char="-"/>
            </a:pPr>
            <a:r>
              <a:rPr lang="ru-RU" sz="2400">
                <a:solidFill>
                  <a:srgbClr val="07376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Доброжелательность,</a:t>
            </a:r>
            <a:endParaRPr sz="2400">
              <a:solidFill>
                <a:srgbClr val="07376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Times New Roman"/>
              <a:buChar char="-"/>
            </a:pPr>
            <a:r>
              <a:rPr lang="ru-RU" sz="2400">
                <a:solidFill>
                  <a:srgbClr val="07376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Уважение к другим людям и их мнению</a:t>
            </a:r>
            <a:endParaRPr sz="2400">
              <a:solidFill>
                <a:srgbClr val="07376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Times New Roman"/>
              <a:buChar char="-"/>
            </a:pPr>
            <a:r>
              <a:rPr lang="ru-RU" sz="2400">
                <a:solidFill>
                  <a:srgbClr val="07376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Отзывчивость и чуткость</a:t>
            </a:r>
            <a:endParaRPr sz="2400">
              <a:solidFill>
                <a:srgbClr val="07376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Times New Roman"/>
              <a:buChar char="-"/>
            </a:pPr>
            <a:r>
              <a:rPr lang="ru-RU" sz="2400">
                <a:solidFill>
                  <a:srgbClr val="07376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Вежливость и тактичность</a:t>
            </a:r>
            <a:endParaRPr sz="2400">
              <a:solidFill>
                <a:srgbClr val="07376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Times New Roman"/>
              <a:buChar char="-"/>
            </a:pPr>
            <a:r>
              <a:rPr lang="ru-RU" sz="2400">
                <a:solidFill>
                  <a:srgbClr val="07376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Искренность</a:t>
            </a:r>
            <a:endParaRPr sz="2400">
              <a:solidFill>
                <a:srgbClr val="07376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Times New Roman"/>
              <a:buChar char="-"/>
            </a:pPr>
            <a:r>
              <a:rPr lang="ru-RU" sz="2400">
                <a:solidFill>
                  <a:srgbClr val="07376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Развитые самопознание и рефлексия</a:t>
            </a:r>
            <a:endParaRPr sz="2400">
              <a:solidFill>
                <a:srgbClr val="07376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None/>
            </a:pP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45ea97d4b4_0_69"/>
          <p:cNvSpPr txBox="1">
            <a:spLocks noGrp="1"/>
          </p:cNvSpPr>
          <p:nvPr>
            <p:ph type="body" idx="1"/>
          </p:nvPr>
        </p:nvSpPr>
        <p:spPr>
          <a:xfrm>
            <a:off x="0" y="25"/>
            <a:ext cx="9144000" cy="514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500" b="1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>
                <a:solidFill>
                  <a:schemeClr val="lt1"/>
                </a:solidFill>
                <a:highlight>
                  <a:srgbClr val="07376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Библиотекарь и его мнение </a:t>
            </a:r>
            <a:endParaRPr sz="2500" b="1">
              <a:solidFill>
                <a:schemeClr val="lt1"/>
              </a:solidFill>
              <a:highlight>
                <a:srgbClr val="07376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500" b="1">
              <a:solidFill>
                <a:schemeClr val="lt1"/>
              </a:solidFill>
              <a:highlight>
                <a:srgbClr val="07376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145ea97d4b4_0_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0150"/>
            <a:ext cx="9144000" cy="438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Office PowerPoint</Application>
  <PresentationFormat>Экран (16:9)</PresentationFormat>
  <Paragraphs>103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Roboto</vt:lpstr>
      <vt:lpstr>Calibri</vt:lpstr>
      <vt:lpstr>Тема Office</vt:lpstr>
      <vt:lpstr>Мини-курс: “Вот и всё…” (часть третья)    </vt:lpstr>
      <vt:lpstr>План мини-курса “Вот и всё…”</vt:lpstr>
      <vt:lpstr>Презентация PowerPoint</vt:lpstr>
      <vt:lpstr>План вебинара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Мини-курс: “Вот и всё…” (часть третья)    </dc:title>
  <dc:creator>Анастасия Черепнева</dc:creator>
  <cp:lastModifiedBy>Арсений Соловейчик</cp:lastModifiedBy>
  <cp:revision>1</cp:revision>
  <dcterms:created xsi:type="dcterms:W3CDTF">2019-11-08T08:59:02Z</dcterms:created>
  <dcterms:modified xsi:type="dcterms:W3CDTF">2022-08-19T10:11:51Z</dcterms:modified>
</cp:coreProperties>
</file>