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67" r:id="rId3"/>
    <p:sldId id="285" r:id="rId4"/>
    <p:sldId id="284" r:id="rId5"/>
    <p:sldId id="289" r:id="rId6"/>
    <p:sldId id="299" r:id="rId7"/>
    <p:sldId id="296" r:id="rId8"/>
    <p:sldId id="300" r:id="rId9"/>
    <p:sldId id="292" r:id="rId10"/>
    <p:sldId id="301" r:id="rId11"/>
    <p:sldId id="302" r:id="rId12"/>
    <p:sldId id="279" r:id="rId13"/>
    <p:sldId id="298" r:id="rId14"/>
    <p:sldId id="297" r:id="rId15"/>
    <p:sldId id="303" r:id="rId16"/>
    <p:sldId id="277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4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06"/>
  </p:normalViewPr>
  <p:slideViewPr>
    <p:cSldViewPr>
      <p:cViewPr>
        <p:scale>
          <a:sx n="220" d="100"/>
          <a:sy n="220" d="100"/>
        </p:scale>
        <p:origin x="-414" y="-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C9CE6-D622-7A4D-B7BE-9F6E15B55869}" type="datetimeFigureOut">
              <a:rPr lang="x-none" smtClean="0"/>
              <a:t>10.08.2023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417B8-45DF-EC48-AA78-CEA417C9433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915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0417B8-45DF-EC48-AA78-CEA417C94336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0991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0417B8-45DF-EC48-AA78-CEA417C94336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9470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 descr="1648061945(1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4C19D-5DEC-4F17-B680-24F13735C0D1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648061945(1)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c/cnrCPi" TargetMode="External"/><Relationship Id="rId2" Type="http://schemas.openxmlformats.org/officeDocument/2006/relationships/hyperlink" Target="https://ozon.ru/t/n4oJqW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vk.cc/cm3dsH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0692B6-FA78-4536-9278-EF2AA54B5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1607"/>
            <a:ext cx="7772400" cy="1928788"/>
          </a:xfrm>
        </p:spPr>
        <p:txBody>
          <a:bodyPr>
            <a:normAutofit/>
          </a:bodyPr>
          <a:lstStyle/>
          <a:p>
            <a:r>
              <a:rPr lang="en-US" dirty="0"/>
              <a:t>Error Correction</a:t>
            </a:r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465C4DEB-A13F-4E7E-B87B-ECB98059D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070781"/>
            <a:ext cx="6400800" cy="131445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Артем</a:t>
            </a:r>
            <a:r>
              <a:rPr lang="en-US" dirty="0"/>
              <a:t> </a:t>
            </a:r>
            <a:r>
              <a:rPr lang="ru-RU" dirty="0"/>
              <a:t>Морозов </a:t>
            </a:r>
          </a:p>
          <a:p>
            <a:r>
              <a:rPr lang="en-GB" dirty="0"/>
              <a:t>Teacher Trainer, Cambridge Assessment Presenter, </a:t>
            </a:r>
            <a:r>
              <a:rPr lang="ru-RU" dirty="0"/>
              <a:t>сертифицированный преподаватель </a:t>
            </a:r>
            <a:r>
              <a:rPr lang="en-GB" dirty="0"/>
              <a:t>CELTA </a:t>
            </a:r>
            <a:r>
              <a:rPr lang="ru-RU" dirty="0"/>
              <a:t>и выпускник </a:t>
            </a:r>
            <a:r>
              <a:rPr lang="en-GB" dirty="0"/>
              <a:t>DELTA, </a:t>
            </a:r>
            <a:r>
              <a:rPr lang="ru-RU" dirty="0"/>
              <a:t>методист, директор года, автор сборника </a:t>
            </a:r>
            <a:r>
              <a:rPr lang="en-GB" dirty="0"/>
              <a:t>Mishkie Grammar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742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711C2C-7AB2-F2DC-5752-D692D52FB70B}"/>
              </a:ext>
            </a:extLst>
          </p:cNvPr>
          <p:cNvSpPr txBox="1"/>
          <p:nvPr/>
        </p:nvSpPr>
        <p:spPr>
          <a:xfrm>
            <a:off x="827584" y="1884205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202124"/>
                </a:solidFill>
              </a:rPr>
              <a:t>Cold</a:t>
            </a:r>
            <a:r>
              <a:rPr lang="en-US" sz="1400" b="1" dirty="0">
                <a:solidFill>
                  <a:srgbClr val="202124"/>
                </a:solidFill>
                <a:effectLst/>
              </a:rPr>
              <a:t> Error Correction</a:t>
            </a:r>
            <a:r>
              <a:rPr lang="ru-RU" sz="1400" b="1" dirty="0">
                <a:solidFill>
                  <a:srgbClr val="202124"/>
                </a:solidFill>
                <a:effectLst/>
              </a:rPr>
              <a:t>:</a:t>
            </a:r>
            <a:endParaRPr lang="ru-RU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Freer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Focus on Fluency  </a:t>
            </a:r>
          </a:p>
        </p:txBody>
      </p:sp>
      <p:pic>
        <p:nvPicPr>
          <p:cNvPr id="7" name="Picture 6" descr="A group of post it notes on a yellow wall&#10;&#10;Description automatically generated">
            <a:extLst>
              <a:ext uri="{FF2B5EF4-FFF2-40B4-BE49-F238E27FC236}">
                <a16:creationId xmlns:a16="http://schemas.microsoft.com/office/drawing/2014/main" xmlns="" id="{FDD6B2F9-A434-24D5-E4E9-B8FB6BDF8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47614"/>
            <a:ext cx="2796743" cy="26507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D4378A-7AE8-EC71-9487-9F9513965580}"/>
              </a:ext>
            </a:extLst>
          </p:cNvPr>
          <p:cNvSpPr txBox="1"/>
          <p:nvPr/>
        </p:nvSpPr>
        <p:spPr>
          <a:xfrm>
            <a:off x="179512" y="4371950"/>
            <a:ext cx="6696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Анонимность при корректировке, но не при похвале </a:t>
            </a:r>
            <a:endParaRPr lang="x-none" sz="1200" dirty="0"/>
          </a:p>
        </p:txBody>
      </p:sp>
    </p:spTree>
    <p:extLst>
      <p:ext uri="{BB962C8B-B14F-4D97-AF65-F5344CB8AC3E}">
        <p14:creationId xmlns:p14="http://schemas.microsoft.com/office/powerpoint/2010/main" val="7952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711C2C-7AB2-F2DC-5752-D692D52FB70B}"/>
              </a:ext>
            </a:extLst>
          </p:cNvPr>
          <p:cNvSpPr txBox="1"/>
          <p:nvPr/>
        </p:nvSpPr>
        <p:spPr>
          <a:xfrm>
            <a:off x="827584" y="1884205"/>
            <a:ext cx="34203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202124"/>
                </a:solidFill>
              </a:rPr>
              <a:t>Peer </a:t>
            </a:r>
            <a:r>
              <a:rPr lang="en-US" sz="1400" b="1" dirty="0">
                <a:solidFill>
                  <a:srgbClr val="202124"/>
                </a:solidFill>
                <a:effectLst/>
              </a:rPr>
              <a:t>Correction</a:t>
            </a:r>
            <a:r>
              <a:rPr lang="ru-RU" sz="1400" b="1" dirty="0">
                <a:solidFill>
                  <a:srgbClr val="202124"/>
                </a:solidFill>
                <a:effectLst/>
              </a:rPr>
              <a:t>:</a:t>
            </a:r>
            <a:endParaRPr lang="ru-RU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Picture dictations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Prediction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Peer Editing (OHP, GoogleDocs)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4" name="Picture 3" descr="A test results with a red text&#10;&#10;Description automatically generated with medium confidence">
            <a:extLst>
              <a:ext uri="{FF2B5EF4-FFF2-40B4-BE49-F238E27FC236}">
                <a16:creationId xmlns:a16="http://schemas.microsoft.com/office/drawing/2014/main" xmlns="" id="{36F369A6-6FA2-FFA9-B47B-BDE3043747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79"/>
          <a:stretch/>
        </p:blipFill>
        <p:spPr>
          <a:xfrm>
            <a:off x="5076056" y="1150752"/>
            <a:ext cx="3140955" cy="2952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105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511BB66-DCC5-2146-11CE-68F31541B48F}"/>
              </a:ext>
            </a:extLst>
          </p:cNvPr>
          <p:cNvGrpSpPr/>
          <p:nvPr/>
        </p:nvGrpSpPr>
        <p:grpSpPr>
          <a:xfrm>
            <a:off x="899592" y="1923678"/>
            <a:ext cx="7106168" cy="2114511"/>
            <a:chOff x="890315" y="1945311"/>
            <a:chExt cx="7106168" cy="211451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67E08CAF-00B4-834E-9FF1-1B5A66F16B22}"/>
                </a:ext>
              </a:extLst>
            </p:cNvPr>
            <p:cNvSpPr txBox="1"/>
            <p:nvPr/>
          </p:nvSpPr>
          <p:spPr>
            <a:xfrm>
              <a:off x="890315" y="1957794"/>
              <a:ext cx="2142401" cy="5078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A4C2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Make a list of expected common errors before class</a:t>
              </a:r>
              <a:endParaRPr lang="ru-RU" sz="135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2A276130-8255-BB4F-BD5C-C22D08135286}"/>
                </a:ext>
              </a:extLst>
            </p:cNvPr>
            <p:cNvSpPr txBox="1"/>
            <p:nvPr/>
          </p:nvSpPr>
          <p:spPr>
            <a:xfrm>
              <a:off x="1162625" y="2883462"/>
              <a:ext cx="1562362" cy="71558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A4C2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Use sentences from their essays for Grammar Casino  </a:t>
              </a:r>
              <a:endParaRPr lang="ru-RU" sz="135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2AC01612-A893-944C-BE56-5DF0E1B6604B}"/>
                </a:ext>
              </a:extLst>
            </p:cNvPr>
            <p:cNvSpPr txBox="1"/>
            <p:nvPr/>
          </p:nvSpPr>
          <p:spPr>
            <a:xfrm>
              <a:off x="6040361" y="1945311"/>
              <a:ext cx="1956121" cy="5078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A4C2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Taboo Lists with the most common mistakes </a:t>
              </a:r>
              <a:endParaRPr lang="ru-RU" sz="135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804B95C8-AE40-C148-8DAF-BC0D7D9709D1}"/>
                </a:ext>
              </a:extLst>
            </p:cNvPr>
            <p:cNvSpPr txBox="1"/>
            <p:nvPr/>
          </p:nvSpPr>
          <p:spPr>
            <a:xfrm>
              <a:off x="6419012" y="2778417"/>
              <a:ext cx="1198818" cy="30008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A4C2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Fossil Journals</a:t>
              </a:r>
              <a:endParaRPr lang="ru-RU" sz="1350" dirty="0"/>
            </a:p>
          </p:txBody>
        </p:sp>
        <p:pic>
          <p:nvPicPr>
            <p:cNvPr id="1028" name="Picture 4" descr="Dinosaur fossil clipart">
              <a:extLst>
                <a:ext uri="{FF2B5EF4-FFF2-40B4-BE49-F238E27FC236}">
                  <a16:creationId xmlns:a16="http://schemas.microsoft.com/office/drawing/2014/main" xmlns="" id="{5ED527B1-1FF9-EB40-91C7-36D87FDB28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1261" y="2211710"/>
              <a:ext cx="2281477" cy="184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542A141-8891-6D40-AC99-435F45804DAA}"/>
                </a:ext>
              </a:extLst>
            </p:cNvPr>
            <p:cNvSpPr txBox="1"/>
            <p:nvPr/>
          </p:nvSpPr>
          <p:spPr>
            <a:xfrm>
              <a:off x="6040362" y="3403775"/>
              <a:ext cx="1956121" cy="30008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A4C2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Get them to make a quiz</a:t>
              </a:r>
              <a:endParaRPr lang="ru-RU" sz="135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77A917-88D6-55EF-3FE7-0DD4964FF0F5}"/>
              </a:ext>
            </a:extLst>
          </p:cNvPr>
          <p:cNvSpPr txBox="1"/>
          <p:nvPr/>
        </p:nvSpPr>
        <p:spPr>
          <a:xfrm>
            <a:off x="0" y="120968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Fossilized Errors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65227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A1B3ED-6862-1A93-A8D0-39A6EA5D7DA3}"/>
              </a:ext>
            </a:extLst>
          </p:cNvPr>
          <p:cNvSpPr txBox="1"/>
          <p:nvPr/>
        </p:nvSpPr>
        <p:spPr>
          <a:xfrm>
            <a:off x="179512" y="4371950"/>
            <a:ext cx="6696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Морозов, А. Ю. (</a:t>
            </a:r>
            <a:r>
              <a:rPr lang="en-US" sz="1200" dirty="0"/>
              <a:t>20</a:t>
            </a:r>
            <a:r>
              <a:rPr lang="ru-RU" sz="1200" dirty="0"/>
              <a:t>23). </a:t>
            </a:r>
            <a:r>
              <a:rPr lang="en-US" sz="1200" dirty="0"/>
              <a:t>Mishkie Grammar, Book 1</a:t>
            </a:r>
            <a:r>
              <a:rPr lang="ru-RU" sz="1200" dirty="0"/>
              <a:t>. Титул</a:t>
            </a:r>
            <a:r>
              <a:rPr lang="en-US" sz="1200" dirty="0"/>
              <a:t>. </a:t>
            </a:r>
            <a:endParaRPr lang="x-none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995675-9A31-511B-F715-F95CE904B188}"/>
              </a:ext>
            </a:extLst>
          </p:cNvPr>
          <p:cNvSpPr txBox="1"/>
          <p:nvPr/>
        </p:nvSpPr>
        <p:spPr>
          <a:xfrm>
            <a:off x="971600" y="1854645"/>
            <a:ext cx="34203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02124"/>
                </a:solidFill>
                <a:effectLst/>
              </a:rPr>
              <a:t>Страх ошибок:</a:t>
            </a:r>
            <a:endParaRPr lang="ru-RU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Больше открытых вопросов </a:t>
            </a:r>
            <a:endParaRPr lang="en-US" sz="14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A742E7D0-FD7D-F2C5-62CC-D9C9C3ED8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30587"/>
            <a:ext cx="2596050" cy="3579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5545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A1B3ED-6862-1A93-A8D0-39A6EA5D7DA3}"/>
              </a:ext>
            </a:extLst>
          </p:cNvPr>
          <p:cNvSpPr txBox="1"/>
          <p:nvPr/>
        </p:nvSpPr>
        <p:spPr>
          <a:xfrm>
            <a:off x="179512" y="4371950"/>
            <a:ext cx="6696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Морозов, А. Ю. (</a:t>
            </a:r>
            <a:r>
              <a:rPr lang="en-US" sz="1200" dirty="0"/>
              <a:t>20</a:t>
            </a:r>
            <a:r>
              <a:rPr lang="ru-RU" sz="1200" dirty="0"/>
              <a:t>23). </a:t>
            </a:r>
            <a:r>
              <a:rPr lang="en-US" sz="1200" dirty="0"/>
              <a:t>Mishkie Grammar, Book 1</a:t>
            </a:r>
            <a:r>
              <a:rPr lang="ru-RU" sz="1200" dirty="0"/>
              <a:t>. Титул</a:t>
            </a:r>
            <a:r>
              <a:rPr lang="en-US" sz="1200" dirty="0"/>
              <a:t>. </a:t>
            </a:r>
            <a:endParaRPr lang="x-none" sz="1200" dirty="0"/>
          </a:p>
        </p:txBody>
      </p:sp>
      <p:pic>
        <p:nvPicPr>
          <p:cNvPr id="5" name="Picture 4" descr="A group of words and a bird&#10;&#10;Description automatically generated with medium confidence">
            <a:extLst>
              <a:ext uri="{FF2B5EF4-FFF2-40B4-BE49-F238E27FC236}">
                <a16:creationId xmlns:a16="http://schemas.microsoft.com/office/drawing/2014/main" xmlns="" id="{76D199EA-E423-9F8C-985A-4168B8A199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34327"/>
            <a:ext cx="2577373" cy="35503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16D4306-D2F9-40A9-E746-7A7F46463558}"/>
              </a:ext>
            </a:extLst>
          </p:cNvPr>
          <p:cNvSpPr txBox="1"/>
          <p:nvPr/>
        </p:nvSpPr>
        <p:spPr>
          <a:xfrm>
            <a:off x="971600" y="1854645"/>
            <a:ext cx="34203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02124"/>
                </a:solidFill>
                <a:effectLst/>
              </a:rPr>
              <a:t>Страх ошибок:</a:t>
            </a:r>
            <a:endParaRPr lang="ru-RU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Варианты ответов </a:t>
            </a:r>
          </a:p>
        </p:txBody>
      </p:sp>
    </p:spTree>
    <p:extLst>
      <p:ext uri="{BB962C8B-B14F-4D97-AF65-F5344CB8AC3E}">
        <p14:creationId xmlns:p14="http://schemas.microsoft.com/office/powerpoint/2010/main" val="309249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0089DD0-FCD0-F561-BDF4-46C05124B1D0}"/>
              </a:ext>
            </a:extLst>
          </p:cNvPr>
          <p:cNvSpPr txBox="1"/>
          <p:nvPr/>
        </p:nvSpPr>
        <p:spPr>
          <a:xfrm>
            <a:off x="0" y="120968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Согласны ли Вы с этим утверждением?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52D6D4-3F9B-9C10-FD31-123B5F648C27}"/>
              </a:ext>
            </a:extLst>
          </p:cNvPr>
          <p:cNvSpPr txBox="1"/>
          <p:nvPr/>
        </p:nvSpPr>
        <p:spPr>
          <a:xfrm>
            <a:off x="2195736" y="2427734"/>
            <a:ext cx="4590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“</a:t>
            </a:r>
            <a:r>
              <a:rPr lang="en-US" dirty="0">
                <a:solidFill>
                  <a:srgbClr val="000000"/>
                </a:solidFill>
                <a:latin typeface="-apple-system"/>
              </a:rPr>
              <a:t>The only man who never makes a mistake is the man who never does anything”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ECD5821-BC16-E3FF-5651-0FF3D8EAEB2E}"/>
              </a:ext>
            </a:extLst>
          </p:cNvPr>
          <p:cNvSpPr txBox="1"/>
          <p:nvPr/>
        </p:nvSpPr>
        <p:spPr>
          <a:xfrm>
            <a:off x="179512" y="4371950"/>
            <a:ext cx="6696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Theodore Roosevelt </a:t>
            </a:r>
            <a:endParaRPr lang="x-none" sz="1200" dirty="0"/>
          </a:p>
        </p:txBody>
      </p:sp>
    </p:spTree>
    <p:extLst>
      <p:ext uri="{BB962C8B-B14F-4D97-AF65-F5344CB8AC3E}">
        <p14:creationId xmlns:p14="http://schemas.microsoft.com/office/powerpoint/2010/main" val="627814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115C22-6EB6-2018-A6C3-CEDAC56E52CA}"/>
              </a:ext>
            </a:extLst>
          </p:cNvPr>
          <p:cNvSpPr txBox="1"/>
          <p:nvPr/>
        </p:nvSpPr>
        <p:spPr>
          <a:xfrm>
            <a:off x="899592" y="1707654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Заглянуть внутрь можно: </a:t>
            </a:r>
          </a:p>
          <a:p>
            <a:endParaRPr lang="ru-RU" sz="1600" dirty="0"/>
          </a:p>
          <a:p>
            <a:r>
              <a:rPr lang="ru-RU" sz="1400" dirty="0"/>
              <a:t>На </a:t>
            </a:r>
            <a:r>
              <a:rPr lang="en-US" sz="1400" dirty="0"/>
              <a:t>Ozon</a:t>
            </a:r>
          </a:p>
          <a:p>
            <a:r>
              <a:rPr lang="en-US" sz="1400" dirty="0">
                <a:hlinkClick r:id="rId2"/>
              </a:rPr>
              <a:t>https://ozon.ru/t/n4oJqWV</a:t>
            </a:r>
            <a:r>
              <a:rPr lang="en-US" sz="1400" dirty="0"/>
              <a:t> </a:t>
            </a:r>
          </a:p>
          <a:p>
            <a:endParaRPr lang="ru-RU" sz="1400" dirty="0"/>
          </a:p>
          <a:p>
            <a:r>
              <a:rPr lang="ru-RU" sz="1400" dirty="0"/>
              <a:t>На </a:t>
            </a:r>
            <a:r>
              <a:rPr lang="en-US" sz="1400" dirty="0"/>
              <a:t>Wildberries </a:t>
            </a:r>
          </a:p>
          <a:p>
            <a:r>
              <a:rPr lang="en-US" sz="1400" dirty="0">
                <a:hlinkClick r:id="rId3"/>
              </a:rPr>
              <a:t>https://vk.cc/cnrCPi</a:t>
            </a:r>
            <a:r>
              <a:rPr lang="en-US" sz="1400" dirty="0"/>
              <a:t> </a:t>
            </a:r>
          </a:p>
          <a:p>
            <a:endParaRPr lang="en-US" sz="1400" dirty="0"/>
          </a:p>
          <a:p>
            <a:r>
              <a:rPr lang="ru-RU" sz="1400" dirty="0"/>
              <a:t>На сайте «Титул»</a:t>
            </a:r>
            <a:endParaRPr lang="en-US" sz="1400" dirty="0"/>
          </a:p>
          <a:p>
            <a:r>
              <a:rPr lang="en-GB" sz="1400" dirty="0">
                <a:hlinkClick r:id="rId4"/>
              </a:rPr>
              <a:t>https://vk.cc/cm3dsH</a:t>
            </a:r>
            <a:r>
              <a:rPr lang="en-US" sz="1400" dirty="0"/>
              <a:t> </a:t>
            </a:r>
            <a:endParaRPr lang="ru-RU" sz="1400" dirty="0"/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xmlns="" id="{35311F45-7BEF-7B89-3C32-91B80B577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87574"/>
            <a:ext cx="4706261" cy="34358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53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0394209D-0485-95BB-9F04-673818590261}"/>
              </a:ext>
            </a:extLst>
          </p:cNvPr>
          <p:cNvSpPr/>
          <p:nvPr/>
        </p:nvSpPr>
        <p:spPr>
          <a:xfrm>
            <a:off x="5798127" y="2514601"/>
            <a:ext cx="207818" cy="2078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8BE622-D148-D38C-D929-96263782AB89}"/>
              </a:ext>
            </a:extLst>
          </p:cNvPr>
          <p:cNvSpPr txBox="1"/>
          <p:nvPr/>
        </p:nvSpPr>
        <p:spPr>
          <a:xfrm>
            <a:off x="0" y="120968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Что Вы видите?</a:t>
            </a:r>
          </a:p>
        </p:txBody>
      </p:sp>
    </p:spTree>
    <p:extLst>
      <p:ext uri="{BB962C8B-B14F-4D97-AF65-F5344CB8AC3E}">
        <p14:creationId xmlns:p14="http://schemas.microsoft.com/office/powerpoint/2010/main" val="2538325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0089DD0-FCD0-F561-BDF4-46C05124B1D0}"/>
              </a:ext>
            </a:extLst>
          </p:cNvPr>
          <p:cNvSpPr txBox="1"/>
          <p:nvPr/>
        </p:nvSpPr>
        <p:spPr>
          <a:xfrm>
            <a:off x="0" y="120968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Согласны ли Вы с этим утверждением?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52D6D4-3F9B-9C10-FD31-123B5F648C27}"/>
              </a:ext>
            </a:extLst>
          </p:cNvPr>
          <p:cNvSpPr txBox="1"/>
          <p:nvPr/>
        </p:nvSpPr>
        <p:spPr>
          <a:xfrm>
            <a:off x="2195736" y="2355726"/>
            <a:ext cx="45902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“Mistakes are a positive sign that you PARTLY understand something, not a negative one that you didn’t understand anything</a:t>
            </a:r>
            <a:r>
              <a:rPr lang="ru-RU" dirty="0"/>
              <a:t>”</a:t>
            </a:r>
            <a:r>
              <a:rPr lang="en-US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88542E-3FF7-8A68-1B35-00BBFDEEC5D3}"/>
              </a:ext>
            </a:extLst>
          </p:cNvPr>
          <p:cNvSpPr txBox="1"/>
          <p:nvPr/>
        </p:nvSpPr>
        <p:spPr>
          <a:xfrm>
            <a:off x="179512" y="4371950"/>
            <a:ext cx="6696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Lewis</a:t>
            </a:r>
            <a:r>
              <a:rPr lang="ru-RU" sz="1200" dirty="0"/>
              <a:t>, </a:t>
            </a:r>
            <a:r>
              <a:rPr lang="en-US" sz="1200" dirty="0"/>
              <a:t>M</a:t>
            </a:r>
            <a:r>
              <a:rPr lang="ru-RU" sz="1200" dirty="0"/>
              <a:t>. (</a:t>
            </a:r>
            <a:r>
              <a:rPr lang="en-US" sz="1200" dirty="0"/>
              <a:t>2008</a:t>
            </a:r>
            <a:r>
              <a:rPr lang="ru-RU" sz="1200" dirty="0"/>
              <a:t>). </a:t>
            </a:r>
            <a:r>
              <a:rPr lang="en-US" sz="1200" dirty="0"/>
              <a:t>Implementing the Lexical Approach</a:t>
            </a:r>
            <a:r>
              <a:rPr lang="ru-RU" sz="1200" dirty="0"/>
              <a:t>. </a:t>
            </a:r>
            <a:r>
              <a:rPr lang="en-US" sz="1200" dirty="0"/>
              <a:t>Heinle. </a:t>
            </a:r>
            <a:endParaRPr lang="x-none" sz="1200" dirty="0"/>
          </a:p>
        </p:txBody>
      </p:sp>
    </p:spTree>
    <p:extLst>
      <p:ext uri="{BB962C8B-B14F-4D97-AF65-F5344CB8AC3E}">
        <p14:creationId xmlns:p14="http://schemas.microsoft.com/office/powerpoint/2010/main" val="4101106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81194E51-D458-0B71-7C51-807F92796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7614"/>
            <a:ext cx="4382441" cy="28997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550DA6-2F3E-8923-E198-D4F1F2959441}"/>
              </a:ext>
            </a:extLst>
          </p:cNvPr>
          <p:cNvSpPr txBox="1"/>
          <p:nvPr/>
        </p:nvSpPr>
        <p:spPr>
          <a:xfrm>
            <a:off x="5868144" y="1674079"/>
            <a:ext cx="2664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02124"/>
                </a:solidFill>
                <a:effectLst/>
              </a:rPr>
              <a:t>Шалва Амонашвили,</a:t>
            </a:r>
            <a:r>
              <a:rPr lang="en-US" sz="1400" b="1" dirty="0">
                <a:solidFill>
                  <a:srgbClr val="202124"/>
                </a:solidFill>
              </a:rPr>
              <a:t> </a:t>
            </a:r>
            <a:r>
              <a:rPr lang="ru-RU" sz="1400" b="1" dirty="0">
                <a:solidFill>
                  <a:srgbClr val="202124"/>
                </a:solidFill>
              </a:rPr>
              <a:t>м</a:t>
            </a:r>
            <a:r>
              <a:rPr lang="ru-RU" sz="1400" b="1" dirty="0">
                <a:solidFill>
                  <a:srgbClr val="202124"/>
                </a:solidFill>
                <a:effectLst/>
              </a:rPr>
              <a:t>етод зеленой ручки:</a:t>
            </a:r>
            <a:endParaRPr lang="ru-RU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Отметить зеленым те буквы, которые удались хорошо.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Отметить галочкой слова, написанные верно.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Подчеркнуть интересные формулировки, метод решения. </a:t>
            </a:r>
          </a:p>
        </p:txBody>
      </p:sp>
    </p:spTree>
    <p:extLst>
      <p:ext uri="{BB962C8B-B14F-4D97-AF65-F5344CB8AC3E}">
        <p14:creationId xmlns:p14="http://schemas.microsoft.com/office/powerpoint/2010/main" val="97274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017099A4-DA8C-211F-DD93-0518EA44CA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2" t="36845" b="15521"/>
          <a:stretch/>
        </p:blipFill>
        <p:spPr bwMode="auto">
          <a:xfrm>
            <a:off x="4788024" y="1116233"/>
            <a:ext cx="3723714" cy="32557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89165A-02D5-73D0-B90C-02AA569592F5}"/>
              </a:ext>
            </a:extLst>
          </p:cNvPr>
          <p:cNvSpPr txBox="1"/>
          <p:nvPr/>
        </p:nvSpPr>
        <p:spPr>
          <a:xfrm>
            <a:off x="179512" y="4371950"/>
            <a:ext cx="6696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Морозов, А. Ю. (</a:t>
            </a:r>
            <a:r>
              <a:rPr lang="en-US" sz="1200" dirty="0"/>
              <a:t>20</a:t>
            </a:r>
            <a:r>
              <a:rPr lang="ru-RU" sz="1200" dirty="0"/>
              <a:t>23). </a:t>
            </a:r>
            <a:r>
              <a:rPr lang="en-US" sz="1200" dirty="0"/>
              <a:t>Mishkie Grammar, Book 1</a:t>
            </a:r>
            <a:r>
              <a:rPr lang="ru-RU" sz="1200" dirty="0"/>
              <a:t>. Титул</a:t>
            </a:r>
            <a:r>
              <a:rPr lang="en-US" sz="1200" dirty="0"/>
              <a:t>. </a:t>
            </a:r>
            <a:endParaRPr lang="x-none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9110318-01FE-6B7F-9335-F8DE3BF80AB6}"/>
              </a:ext>
            </a:extLst>
          </p:cNvPr>
          <p:cNvSpPr txBox="1"/>
          <p:nvPr/>
        </p:nvSpPr>
        <p:spPr>
          <a:xfrm>
            <a:off x="827584" y="1884205"/>
            <a:ext cx="34203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02124"/>
                </a:solidFill>
                <a:effectLst/>
              </a:rPr>
              <a:t>На что можно обратить внимание:</a:t>
            </a:r>
            <a:endParaRPr lang="ru-RU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Содержание соответствует заданию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Интересно ли читать текст?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Связность текста и логика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Количество слов / предложений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Лексика: </a:t>
            </a:r>
            <a:r>
              <a:rPr lang="en-US" sz="1400" dirty="0"/>
              <a:t>range / accuracy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Грамматика: </a:t>
            </a:r>
            <a:r>
              <a:rPr lang="en-US" sz="1400" dirty="0"/>
              <a:t>range / accuracy </a:t>
            </a:r>
            <a:r>
              <a:rPr lang="ru-RU" sz="1400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290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0089DD0-FCD0-F561-BDF4-46C05124B1D0}"/>
              </a:ext>
            </a:extLst>
          </p:cNvPr>
          <p:cNvSpPr txBox="1"/>
          <p:nvPr/>
        </p:nvSpPr>
        <p:spPr>
          <a:xfrm>
            <a:off x="0" y="120968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Согласны ли Вы с этим утверждением?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52D6D4-3F9B-9C10-FD31-123B5F648C27}"/>
              </a:ext>
            </a:extLst>
          </p:cNvPr>
          <p:cNvSpPr txBox="1"/>
          <p:nvPr/>
        </p:nvSpPr>
        <p:spPr>
          <a:xfrm>
            <a:off x="2195736" y="2283718"/>
            <a:ext cx="45902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“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Ошибки нужно исправлять, но результат будет гораздо лучше, если ученик сделает это самостоятельно. От учителя требуется лишь указать на наличие ошибок</a:t>
            </a:r>
            <a:r>
              <a:rPr lang="en-US" dirty="0">
                <a:solidFill>
                  <a:srgbClr val="000000"/>
                </a:solidFill>
                <a:latin typeface="-apple-system"/>
              </a:rPr>
              <a:t>”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ECD5821-BC16-E3FF-5651-0FF3D8EAEB2E}"/>
              </a:ext>
            </a:extLst>
          </p:cNvPr>
          <p:cNvSpPr txBox="1"/>
          <p:nvPr/>
        </p:nvSpPr>
        <p:spPr>
          <a:xfrm>
            <a:off x="179512" y="4371950"/>
            <a:ext cx="6696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dirty="0">
                <a:solidFill>
                  <a:srgbClr val="000000"/>
                </a:solidFill>
                <a:effectLst/>
                <a:latin typeface="-apple-system"/>
              </a:rPr>
              <a:t>Шалва Александрович Амонашвили</a:t>
            </a:r>
            <a:endParaRPr lang="x-none" sz="1200" dirty="0"/>
          </a:p>
        </p:txBody>
      </p:sp>
    </p:spTree>
    <p:extLst>
      <p:ext uri="{BB962C8B-B14F-4D97-AF65-F5344CB8AC3E}">
        <p14:creationId xmlns:p14="http://schemas.microsoft.com/office/powerpoint/2010/main" val="116431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5490FD2-4FBA-06BD-7BE1-05228DA0B858}"/>
              </a:ext>
            </a:extLst>
          </p:cNvPr>
          <p:cNvGrpSpPr/>
          <p:nvPr/>
        </p:nvGrpSpPr>
        <p:grpSpPr>
          <a:xfrm>
            <a:off x="634147" y="1275606"/>
            <a:ext cx="7875706" cy="2977413"/>
            <a:chOff x="395536" y="1275606"/>
            <a:chExt cx="8307754" cy="3140749"/>
          </a:xfrm>
        </p:grpSpPr>
        <p:pic>
          <p:nvPicPr>
            <p:cNvPr id="4" name="Picture 3" descr="A screenshot of a computer&#10;&#10;Description automatically generated">
              <a:extLst>
                <a:ext uri="{FF2B5EF4-FFF2-40B4-BE49-F238E27FC236}">
                  <a16:creationId xmlns:a16="http://schemas.microsoft.com/office/drawing/2014/main" xmlns="" id="{7309D8F6-BC98-FDCE-A8D2-A9FACAA90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7" y="1275606"/>
              <a:ext cx="3339203" cy="31407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5" descr="A screenshot of a computer&#10;&#10;Description automatically generated">
              <a:extLst>
                <a:ext uri="{FF2B5EF4-FFF2-40B4-BE49-F238E27FC236}">
                  <a16:creationId xmlns:a16="http://schemas.microsoft.com/office/drawing/2014/main" xmlns="" id="{C0D81F1A-17FE-DFB2-5A12-C2B545043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275606"/>
              <a:ext cx="4799868" cy="31407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41F1D39-0C80-DBD9-55CC-86BAD87E1C19}"/>
              </a:ext>
            </a:extLst>
          </p:cNvPr>
          <p:cNvSpPr txBox="1"/>
          <p:nvPr/>
        </p:nvSpPr>
        <p:spPr>
          <a:xfrm>
            <a:off x="179512" y="4371950"/>
            <a:ext cx="6696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dirty="0">
                <a:solidFill>
                  <a:srgbClr val="000000"/>
                </a:solidFill>
                <a:effectLst/>
                <a:latin typeface="-apple-system"/>
              </a:rPr>
              <a:t>Метод карандаша: подчеркнуть, но не исправлять </a:t>
            </a:r>
            <a:endParaRPr lang="x-none" sz="1200" dirty="0"/>
          </a:p>
        </p:txBody>
      </p:sp>
    </p:spTree>
    <p:extLst>
      <p:ext uri="{BB962C8B-B14F-4D97-AF65-F5344CB8AC3E}">
        <p14:creationId xmlns:p14="http://schemas.microsoft.com/office/powerpoint/2010/main" val="3820036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>
            <a:extLst>
              <a:ext uri="{FF2B5EF4-FFF2-40B4-BE49-F238E27FC236}">
                <a16:creationId xmlns:a16="http://schemas.microsoft.com/office/drawing/2014/main" xmlns="" id="{24D9E61D-CE5A-67FD-C5F7-7057C67D85CD}"/>
              </a:ext>
            </a:extLst>
          </p:cNvPr>
          <p:cNvSpPr/>
          <p:nvPr/>
        </p:nvSpPr>
        <p:spPr>
          <a:xfrm>
            <a:off x="1403648" y="1873394"/>
            <a:ext cx="1800200" cy="969988"/>
          </a:xfrm>
          <a:prstGeom prst="wedgeEllipseCallout">
            <a:avLst>
              <a:gd name="adj1" fmla="val 30908"/>
              <a:gd name="adj2" fmla="val 56346"/>
            </a:avLst>
          </a:prstGeom>
          <a:solidFill>
            <a:schemeClr val="bg1"/>
          </a:solidFill>
          <a:ln w="28575">
            <a:solidFill>
              <a:srgbClr val="CA4C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</a:rPr>
              <a:t>1. </a:t>
            </a:r>
            <a:r>
              <a:rPr lang="en-US" sz="1200" dirty="0">
                <a:solidFill>
                  <a:sysClr val="windowText" lastClr="000000"/>
                </a:solidFill>
              </a:rPr>
              <a:t>I didn’t worked yesterday</a:t>
            </a:r>
            <a:endParaRPr lang="x-none" sz="1200" dirty="0">
              <a:solidFill>
                <a:sysClr val="windowText" lastClr="0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40582A7-4EB0-40D5-E8F9-6B31134C1FCA}"/>
              </a:ext>
            </a:extLst>
          </p:cNvPr>
          <p:cNvSpPr txBox="1"/>
          <p:nvPr/>
        </p:nvSpPr>
        <p:spPr>
          <a:xfrm>
            <a:off x="0" y="120968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Какие из этих высказываний Вам хотелось бы исправить? 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xmlns="" id="{879AA5C2-9371-1F8A-6AA5-F061FBF7A84B}"/>
              </a:ext>
            </a:extLst>
          </p:cNvPr>
          <p:cNvSpPr/>
          <p:nvPr/>
        </p:nvSpPr>
        <p:spPr>
          <a:xfrm>
            <a:off x="3563888" y="1852816"/>
            <a:ext cx="1800200" cy="969988"/>
          </a:xfrm>
          <a:prstGeom prst="wedgeEllipseCallout">
            <a:avLst>
              <a:gd name="adj1" fmla="val 30908"/>
              <a:gd name="adj2" fmla="val 56346"/>
            </a:avLst>
          </a:prstGeom>
          <a:solidFill>
            <a:schemeClr val="bg1"/>
          </a:solidFill>
          <a:ln w="28575">
            <a:solidFill>
              <a:srgbClr val="CA4C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2. I not a doctor, I manager </a:t>
            </a:r>
            <a:endParaRPr lang="x-none" sz="1200" dirty="0">
              <a:solidFill>
                <a:sysClr val="windowText" lastClr="000000"/>
              </a:solidFill>
            </a:endParaRP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xmlns="" id="{7CA19ED0-354F-7DA3-A78B-6EE56C519132}"/>
              </a:ext>
            </a:extLst>
          </p:cNvPr>
          <p:cNvSpPr/>
          <p:nvPr/>
        </p:nvSpPr>
        <p:spPr>
          <a:xfrm>
            <a:off x="5724128" y="1851670"/>
            <a:ext cx="1800200" cy="969988"/>
          </a:xfrm>
          <a:prstGeom prst="wedgeEllipseCallout">
            <a:avLst>
              <a:gd name="adj1" fmla="val 30908"/>
              <a:gd name="adj2" fmla="val 56346"/>
            </a:avLst>
          </a:prstGeom>
          <a:solidFill>
            <a:schemeClr val="bg1"/>
          </a:solidFill>
          <a:ln w="28575">
            <a:solidFill>
              <a:srgbClr val="CA4C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3. He washes TV</a:t>
            </a:r>
            <a:endParaRPr lang="x-none" sz="1200" dirty="0">
              <a:solidFill>
                <a:sysClr val="windowText" lastClr="000000"/>
              </a:solidFill>
            </a:endParaRP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xmlns="" id="{FB516BC3-220F-C115-266A-8FA1603C1942}"/>
              </a:ext>
            </a:extLst>
          </p:cNvPr>
          <p:cNvSpPr/>
          <p:nvPr/>
        </p:nvSpPr>
        <p:spPr>
          <a:xfrm>
            <a:off x="1403648" y="3097530"/>
            <a:ext cx="1800200" cy="969988"/>
          </a:xfrm>
          <a:prstGeom prst="wedgeEllipseCallout">
            <a:avLst>
              <a:gd name="adj1" fmla="val 30908"/>
              <a:gd name="adj2" fmla="val 56346"/>
            </a:avLst>
          </a:prstGeom>
          <a:solidFill>
            <a:schemeClr val="bg1"/>
          </a:solidFill>
          <a:ln w="28575">
            <a:solidFill>
              <a:srgbClr val="CA4C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4. I am not agree with you</a:t>
            </a:r>
            <a:endParaRPr lang="x-none" sz="1200" dirty="0">
              <a:solidFill>
                <a:sysClr val="windowText" lastClr="000000"/>
              </a:solidFill>
            </a:endParaRP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xmlns="" id="{3675899D-EA04-261A-1370-9DD8FEDE127A}"/>
              </a:ext>
            </a:extLst>
          </p:cNvPr>
          <p:cNvSpPr/>
          <p:nvPr/>
        </p:nvSpPr>
        <p:spPr>
          <a:xfrm>
            <a:off x="3565056" y="3097530"/>
            <a:ext cx="1800200" cy="969988"/>
          </a:xfrm>
          <a:prstGeom prst="wedgeEllipseCallout">
            <a:avLst>
              <a:gd name="adj1" fmla="val 30908"/>
              <a:gd name="adj2" fmla="val 56346"/>
            </a:avLst>
          </a:prstGeom>
          <a:solidFill>
            <a:schemeClr val="bg1"/>
          </a:solidFill>
          <a:ln w="28575">
            <a:solidFill>
              <a:srgbClr val="CA4C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5. We listening to you </a:t>
            </a:r>
            <a:endParaRPr lang="x-none" sz="1200" dirty="0">
              <a:solidFill>
                <a:sysClr val="windowText" lastClr="000000"/>
              </a:solidFill>
            </a:endParaRPr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xmlns="" id="{447854B2-83A4-E524-FB8F-56F0F9E3CFDD}"/>
              </a:ext>
            </a:extLst>
          </p:cNvPr>
          <p:cNvSpPr/>
          <p:nvPr/>
        </p:nvSpPr>
        <p:spPr>
          <a:xfrm>
            <a:off x="5724128" y="3112368"/>
            <a:ext cx="1800200" cy="969988"/>
          </a:xfrm>
          <a:prstGeom prst="wedgeEllipseCallout">
            <a:avLst>
              <a:gd name="adj1" fmla="val 30908"/>
              <a:gd name="adj2" fmla="val 56346"/>
            </a:avLst>
          </a:prstGeom>
          <a:solidFill>
            <a:schemeClr val="bg1"/>
          </a:solidFill>
          <a:ln w="28575">
            <a:solidFill>
              <a:srgbClr val="CA4C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6. She is very not sing</a:t>
            </a:r>
            <a:endParaRPr lang="x-none" sz="12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66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xmlns="" id="{8F855D83-5265-0B38-E3A1-3916D723E5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1" t="38800" r="5185" b="17801"/>
          <a:stretch/>
        </p:blipFill>
        <p:spPr bwMode="auto">
          <a:xfrm>
            <a:off x="4788024" y="1085586"/>
            <a:ext cx="3816423" cy="32863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711C2C-7AB2-F2DC-5752-D692D52FB70B}"/>
              </a:ext>
            </a:extLst>
          </p:cNvPr>
          <p:cNvSpPr txBox="1"/>
          <p:nvPr/>
        </p:nvSpPr>
        <p:spPr>
          <a:xfrm>
            <a:off x="827584" y="1884205"/>
            <a:ext cx="3420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202124"/>
                </a:solidFill>
                <a:effectLst/>
              </a:rPr>
              <a:t>Hot Error Correction</a:t>
            </a:r>
            <a:r>
              <a:rPr lang="ru-RU" sz="1400" b="1" dirty="0">
                <a:solidFill>
                  <a:srgbClr val="202124"/>
                </a:solidFill>
                <a:effectLst/>
              </a:rPr>
              <a:t>:</a:t>
            </a:r>
            <a:endParaRPr lang="ru-RU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Controlled Practice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Focus on Accuracy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A90B5B9-50C5-F7E9-2FDC-6D3E5B0E89A0}"/>
              </a:ext>
            </a:extLst>
          </p:cNvPr>
          <p:cNvSpPr txBox="1"/>
          <p:nvPr/>
        </p:nvSpPr>
        <p:spPr>
          <a:xfrm>
            <a:off x="179512" y="4371950"/>
            <a:ext cx="6696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Морозов, А. Ю. (</a:t>
            </a:r>
            <a:r>
              <a:rPr lang="en-US" sz="1200" dirty="0"/>
              <a:t>20</a:t>
            </a:r>
            <a:r>
              <a:rPr lang="ru-RU" sz="1200" dirty="0"/>
              <a:t>23). </a:t>
            </a:r>
            <a:r>
              <a:rPr lang="en-US" sz="1200" dirty="0"/>
              <a:t>Mishkie Grammar, Book 1</a:t>
            </a:r>
            <a:r>
              <a:rPr lang="ru-RU" sz="1200" dirty="0"/>
              <a:t>. Титул</a:t>
            </a:r>
            <a:r>
              <a:rPr lang="en-US" sz="1200" dirty="0"/>
              <a:t>. </a:t>
            </a:r>
            <a:endParaRPr lang="x-none" sz="1200" dirty="0"/>
          </a:p>
        </p:txBody>
      </p:sp>
    </p:spTree>
    <p:extLst>
      <p:ext uri="{BB962C8B-B14F-4D97-AF65-F5344CB8AC3E}">
        <p14:creationId xmlns:p14="http://schemas.microsoft.com/office/powerpoint/2010/main" val="20583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440</Words>
  <Application>Microsoft Office PowerPoint</Application>
  <PresentationFormat>Экран (16:9)</PresentationFormat>
  <Paragraphs>76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Error Correction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cheba</dc:creator>
  <cp:lastModifiedBy>Степан Малиновский</cp:lastModifiedBy>
  <cp:revision>41</cp:revision>
  <dcterms:created xsi:type="dcterms:W3CDTF">2023-03-27T17:12:42Z</dcterms:created>
  <dcterms:modified xsi:type="dcterms:W3CDTF">2023-08-10T13:40:40Z</dcterms:modified>
</cp:coreProperties>
</file>