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1" r:id="rId3"/>
    <p:sldId id="280" r:id="rId4"/>
    <p:sldId id="282" r:id="rId5"/>
    <p:sldId id="283" r:id="rId6"/>
    <p:sldId id="289" r:id="rId7"/>
    <p:sldId id="285" r:id="rId8"/>
    <p:sldId id="286" r:id="rId9"/>
    <p:sldId id="288" r:id="rId10"/>
    <p:sldId id="287"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3" r:id="rId24"/>
    <p:sldId id="313" r:id="rId25"/>
    <p:sldId id="302" r:id="rId26"/>
    <p:sldId id="311" r:id="rId27"/>
    <p:sldId id="306" r:id="rId28"/>
    <p:sldId id="307" r:id="rId29"/>
    <p:sldId id="308" r:id="rId30"/>
    <p:sldId id="309" r:id="rId31"/>
    <p:sldId id="310" r:id="rId32"/>
    <p:sldId id="312" r:id="rId33"/>
    <p:sldId id="325" r:id="rId34"/>
    <p:sldId id="316" r:id="rId35"/>
    <p:sldId id="317" r:id="rId36"/>
    <p:sldId id="321" r:id="rId37"/>
    <p:sldId id="319" r:id="rId38"/>
    <p:sldId id="320" r:id="rId39"/>
    <p:sldId id="322" r:id="rId40"/>
    <p:sldId id="323" r:id="rId41"/>
    <p:sldId id="276" r:id="rId42"/>
    <p:sldId id="278" r:id="rId43"/>
    <p:sldId id="277" r:id="rId44"/>
    <p:sldId id="279" r:id="rId45"/>
    <p:sldId id="275" r:id="rId46"/>
    <p:sldId id="324" r:id="rId4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9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CE315-F0DD-49BD-A643-5C6B890610E5}" type="datetimeFigureOut">
              <a:rPr lang="ru-RU" smtClean="0"/>
              <a:t>11.12.2020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520C-6607-4B97-A3B0-4016839C3AC0}" type="slidenum">
              <a:rPr lang="ru-RU" smtClean="0"/>
              <a:t>‹#›</a:t>
            </a:fld>
            <a:endParaRPr lang="ru-RU"/>
          </a:p>
        </p:txBody>
      </p:sp>
    </p:spTree>
    <p:extLst>
      <p:ext uri="{BB962C8B-B14F-4D97-AF65-F5344CB8AC3E}">
        <p14:creationId xmlns:p14="http://schemas.microsoft.com/office/powerpoint/2010/main" val="299140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for Schools has 3 papers and takes</a:t>
            </a:r>
            <a:r>
              <a:rPr lang="en-GB" baseline="0" dirty="0" smtClean="0"/>
              <a:t> less than 2 hours in total. We saw earlier that the exams are linked to the CEFR, which describes what the learner can do at different levels. This table shows some of the things that a learner at A2 level can typically do.</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4</a:t>
            </a:fld>
            <a:endParaRPr lang="en-GB"/>
          </a:p>
        </p:txBody>
      </p:sp>
    </p:spTree>
    <p:extLst>
      <p:ext uri="{BB962C8B-B14F-4D97-AF65-F5344CB8AC3E}">
        <p14:creationId xmlns:p14="http://schemas.microsoft.com/office/powerpoint/2010/main" val="294196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Elicit ideas about how to motivate students before doing a writing task, then </a:t>
            </a:r>
            <a:r>
              <a:rPr lang="en-GB" baseline="0" dirty="0" smtClean="0"/>
              <a:t>show the  points on the slide. </a:t>
            </a:r>
            <a:endParaRPr lang="en-GB" dirty="0" smtClean="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19</a:t>
            </a:fld>
            <a:endParaRPr lang="en-GB"/>
          </a:p>
        </p:txBody>
      </p:sp>
    </p:spTree>
    <p:extLst>
      <p:ext uri="{BB962C8B-B14F-4D97-AF65-F5344CB8AC3E}">
        <p14:creationId xmlns:p14="http://schemas.microsoft.com/office/powerpoint/2010/main" val="178568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exams are designed to help learners gradually build their skills as they progress from one level to the next. This slide shows a writing task from A2 Key for Schools and one from B1 Preliminary for Schools. In both exams, the candidates have to write an email, </a:t>
            </a:r>
            <a:r>
              <a:rPr lang="en-GB" dirty="0" smtClean="0"/>
              <a:t>assessing</a:t>
            </a:r>
            <a:r>
              <a:rPr lang="en-GB" baseline="0" dirty="0" smtClean="0"/>
              <a:t> their ability to write a communicative message</a:t>
            </a:r>
            <a:r>
              <a:rPr lang="en-GB" dirty="0" smtClean="0"/>
              <a:t>. There are some similarities</a:t>
            </a:r>
            <a:r>
              <a:rPr lang="en-GB" baseline="0" dirty="0" smtClean="0"/>
              <a:t>, for example, candidates respond to prompts given. However, in order to prepare for B1 Preliminary for Schools, candidates need to be able to write a longer text (100 words versus 25 words or more), which requires new skills such as organising ideas. The level of language required for B1 Preliminary is also higher – in this example, the candidate needs to explain and suggest.</a:t>
            </a:r>
          </a:p>
          <a:p>
            <a:endParaRPr lang="en-GB" baseline="0" dirty="0" smtClean="0"/>
          </a:p>
          <a:p>
            <a:r>
              <a:rPr lang="en-GB" baseline="0" dirty="0" smtClean="0"/>
              <a:t>As with other skills, the exams are designed to develop writing skills step by step. From writing at word level at Pre A1 Starters, to sentence level at A1 Movers and paragraph level at A2 Flyers/A2 Key for Schools, learners start to write more extended texts from B1 Preliminary.  As learners then progress to B2 First and above, the word length increases and candidates also have to write different text types (articles, reviews, reports, etc.) and develop skills such as expressing and justifying opinions, persuading, summarising key points, etc.</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20</a:t>
            </a:fld>
            <a:endParaRPr lang="en-GB"/>
          </a:p>
        </p:txBody>
      </p:sp>
    </p:spTree>
    <p:extLst>
      <p:ext uri="{BB962C8B-B14F-4D97-AF65-F5344CB8AC3E}">
        <p14:creationId xmlns:p14="http://schemas.microsoft.com/office/powerpoint/2010/main" val="340896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7" y="4778722"/>
            <a:ext cx="5439410" cy="4564570"/>
          </a:xfrm>
        </p:spPr>
        <p:txBody>
          <a:bodyPr/>
          <a:lstStyle/>
          <a:p>
            <a:r>
              <a:rPr lang="en-GB" dirty="0" smtClean="0"/>
              <a:t>In Part</a:t>
            </a:r>
            <a:r>
              <a:rPr lang="en-GB" baseline="0" dirty="0" smtClean="0"/>
              <a:t> 2, candidates now have a choice between an article (rather than a letter) or a story. </a:t>
            </a:r>
            <a:r>
              <a:rPr lang="en-GB" dirty="0" smtClean="0"/>
              <a:t> An article is suitable for eliciting language functions appropriate to B1 (as defined by CEFR can-do statements) – </a:t>
            </a:r>
            <a:r>
              <a:rPr lang="en-GB" b="0" dirty="0" smtClean="0"/>
              <a:t>candidates can</a:t>
            </a:r>
            <a:r>
              <a:rPr lang="en-GB" b="0" baseline="0" dirty="0" smtClean="0"/>
              <a:t> </a:t>
            </a:r>
            <a:r>
              <a:rPr lang="en-GB" b="0" dirty="0" smtClean="0"/>
              <a:t>write about feelings and opinions about a subject that’s familiar to them, so they can produce</a:t>
            </a:r>
            <a:r>
              <a:rPr lang="en-GB" b="0" baseline="0" dirty="0" smtClean="0"/>
              <a:t> a personal, concrete response </a:t>
            </a:r>
            <a:r>
              <a:rPr lang="en-GB" b="0" dirty="0" smtClean="0"/>
              <a:t>based on their own personal experiences, helping to give</a:t>
            </a:r>
            <a:r>
              <a:rPr lang="en-GB" b="0" baseline="0" dirty="0" smtClean="0"/>
              <a:t> them confidence, or stronger candidates can write something more elaborate</a:t>
            </a:r>
            <a:r>
              <a:rPr lang="en-GB" b="0" dirty="0" smtClean="0"/>
              <a:t>.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pPr/>
              <a:t>22</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181" y="7365305"/>
            <a:ext cx="3823089" cy="250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22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Write&amp;Improve</a:t>
            </a:r>
            <a:r>
              <a:rPr lang="en-GB" dirty="0" smtClean="0"/>
              <a:t> is an online tool from Cambridge Assessment</a:t>
            </a:r>
            <a:r>
              <a:rPr lang="en-GB" baseline="0" dirty="0" smtClean="0"/>
              <a:t> </a:t>
            </a:r>
            <a:r>
              <a:rPr lang="en-GB" dirty="0" smtClean="0"/>
              <a:t>English. It evaluates a piece of writing and provides instant feedback. You need to register, but it's free. There's a video on the home page, which goes through all of the functionality, so you can see exactly how it works.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27</a:t>
            </a:fld>
            <a:endParaRPr lang="en-GB"/>
          </a:p>
        </p:txBody>
      </p:sp>
    </p:spTree>
    <p:extLst>
      <p:ext uri="{BB962C8B-B14F-4D97-AF65-F5344CB8AC3E}">
        <p14:creationId xmlns:p14="http://schemas.microsoft.com/office/powerpoint/2010/main" val="251930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you've registered, choose your task from those</a:t>
            </a:r>
            <a:r>
              <a:rPr lang="en-GB" baseline="0" dirty="0" smtClean="0"/>
              <a:t> on offer.  There are options for both Beginner and Intermediate. Both have suitable tasks for Key and Preliminary. </a:t>
            </a:r>
          </a:p>
        </p:txBody>
      </p:sp>
      <p:sp>
        <p:nvSpPr>
          <p:cNvPr id="4" name="Slide Number Placeholder 3"/>
          <p:cNvSpPr>
            <a:spLocks noGrp="1"/>
          </p:cNvSpPr>
          <p:nvPr>
            <p:ph type="sldNum" sz="quarter" idx="10"/>
          </p:nvPr>
        </p:nvSpPr>
        <p:spPr/>
        <p:txBody>
          <a:bodyPr/>
          <a:lstStyle/>
          <a:p>
            <a:fld id="{D81393BA-BE7B-418C-B506-9ADDC6FA2388}" type="slidenum">
              <a:rPr lang="en-GB" smtClean="0"/>
              <a:t>28</a:t>
            </a:fld>
            <a:endParaRPr lang="en-GB"/>
          </a:p>
        </p:txBody>
      </p:sp>
    </p:spTree>
    <p:extLst>
      <p:ext uri="{BB962C8B-B14F-4D97-AF65-F5344CB8AC3E}">
        <p14:creationId xmlns:p14="http://schemas.microsoft.com/office/powerpoint/2010/main" val="166769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 you’ve chosen a task, your students write or upload their text, and submit their writing for feedback. This one</a:t>
            </a:r>
            <a:r>
              <a:rPr lang="en-GB" baseline="0" dirty="0" smtClean="0"/>
              <a:t> is an email from a friend asking for information about a good restaurant. It is similar to the email writing tasks in both Key and Preliminary. The writer must write an email including 3 pieces of information.  </a:t>
            </a:r>
            <a:r>
              <a:rPr lang="en-GB" dirty="0" smtClean="0"/>
              <a:t>It tells you how</a:t>
            </a:r>
            <a:r>
              <a:rPr lang="en-GB" baseline="0" dirty="0" smtClean="0"/>
              <a:t> many words you’ve written.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81393BA-BE7B-418C-B506-9ADDC6FA2388}" type="slidenum">
              <a:rPr lang="en-GB" smtClean="0"/>
              <a:t>29</a:t>
            </a:fld>
            <a:endParaRPr lang="en-GB"/>
          </a:p>
        </p:txBody>
      </p:sp>
    </p:spTree>
    <p:extLst>
      <p:ext uri="{BB962C8B-B14F-4D97-AF65-F5344CB8AC3E}">
        <p14:creationId xmlns:p14="http://schemas.microsoft.com/office/powerpoint/2010/main" val="182212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Write&amp;Improve</a:t>
            </a:r>
            <a:r>
              <a:rPr lang="en-GB" baseline="0" dirty="0" smtClean="0"/>
              <a:t> tool then gives feedback on your students’ writing. </a:t>
            </a:r>
            <a:r>
              <a:rPr lang="en-GB" dirty="0" smtClean="0"/>
              <a:t>Using the suggestions from the system, students can gradually improve their writing. Here spelling is highlighted,</a:t>
            </a:r>
            <a:r>
              <a:rPr lang="en-GB" baseline="0" dirty="0" smtClean="0"/>
              <a:t> and a suggestion given.</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81393BA-BE7B-418C-B506-9ADDC6FA2388}" type="slidenum">
              <a:rPr lang="en-GB" smtClean="0"/>
              <a:t>30</a:t>
            </a:fld>
            <a:endParaRPr lang="en-GB"/>
          </a:p>
        </p:txBody>
      </p:sp>
    </p:spTree>
    <p:extLst>
      <p:ext uri="{BB962C8B-B14F-4D97-AF65-F5344CB8AC3E}">
        <p14:creationId xmlns:p14="http://schemas.microsoft.com/office/powerpoint/2010/main" val="260773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time it focuses on a word that looks wrong. Once a</a:t>
            </a:r>
            <a:r>
              <a:rPr lang="en-GB" baseline="0" dirty="0" smtClean="0"/>
              <a:t> student has made some changes they can </a:t>
            </a:r>
            <a:r>
              <a:rPr lang="en-GB" dirty="0" smtClean="0"/>
              <a:t>submit their</a:t>
            </a:r>
            <a:r>
              <a:rPr lang="en-GB" baseline="0" dirty="0" smtClean="0"/>
              <a:t> writing a</a:t>
            </a:r>
            <a:r>
              <a:rPr lang="en-GB" dirty="0" smtClean="0"/>
              <a:t>gain. </a:t>
            </a:r>
          </a:p>
          <a:p>
            <a:endParaRPr lang="en-GB" dirty="0" smtClean="0"/>
          </a:p>
          <a:p>
            <a:r>
              <a:rPr lang="en-GB" dirty="0" smtClean="0"/>
              <a:t>Your students</a:t>
            </a:r>
            <a:r>
              <a:rPr lang="en-GB" baseline="0" dirty="0" smtClean="0"/>
              <a:t> can also use Microsoft Word to help identify basic spelling, punctuation and grammar errors (shown with red and blue wavy lines) and to self-correct, if they set the language to English.  </a:t>
            </a:r>
            <a:endParaRPr lang="en-GB" dirty="0" smtClean="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31</a:t>
            </a:fld>
            <a:endParaRPr lang="en-GB"/>
          </a:p>
        </p:txBody>
      </p:sp>
    </p:spTree>
    <p:extLst>
      <p:ext uri="{BB962C8B-B14F-4D97-AF65-F5344CB8AC3E}">
        <p14:creationId xmlns:p14="http://schemas.microsoft.com/office/powerpoint/2010/main" val="358323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what is expected in the Speaking Test at this level. Remind participants that the test is based on a vocabulary list which can be found on cambridgeenglish.org, and a set of language specifications (including grammar, functional language and topics) which can be found in the A2 Key/A2 Key for Schools Handbook</a:t>
            </a:r>
            <a:r>
              <a:rPr lang="en-GB" baseline="0" dirty="0"/>
              <a:t> for Teachers</a:t>
            </a:r>
            <a:r>
              <a:rPr lang="en-GB" dirty="0"/>
              <a:t>. </a:t>
            </a:r>
          </a:p>
          <a:p>
            <a:endParaRPr lang="en-GB" baseline="0" dirty="0"/>
          </a:p>
          <a:p>
            <a:r>
              <a:rPr lang="en-GB" baseline="0" dirty="0"/>
              <a:t>(Note that this is from the Cambridge English Common Scale for Speaking)</a:t>
            </a:r>
            <a:r>
              <a:rPr lang="en-GB" dirty="0"/>
              <a:t> </a:t>
            </a:r>
          </a:p>
          <a:p>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t>34</a:t>
            </a:fld>
            <a:endParaRPr lang="en-GB" dirty="0"/>
          </a:p>
        </p:txBody>
      </p:sp>
    </p:spTree>
    <p:extLst>
      <p:ext uri="{BB962C8B-B14F-4D97-AF65-F5344CB8AC3E}">
        <p14:creationId xmlns:p14="http://schemas.microsoft.com/office/powerpoint/2010/main" val="62204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participants time to read the information on the slide.</a:t>
            </a:r>
            <a:r>
              <a:rPr lang="en-GB" baseline="0" dirty="0"/>
              <a:t> If participants are familiar with the pre-2020 exam format, ask them to think about what the revisions are and why they think these changes have been introduced. Allow 2-3 minutes for them to exchange ideas on this. Then ask them to watch the video (see next slide) and listen to the assessment specialist explaining the rationale for the changes. What reasons does she give? </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D81393BA-BE7B-418C-B506-9ADDC6FA2388}" type="slidenum">
              <a:rPr lang="en-GB" smtClean="0"/>
              <a:t>35</a:t>
            </a:fld>
            <a:endParaRPr lang="en-GB" dirty="0"/>
          </a:p>
        </p:txBody>
      </p:sp>
    </p:spTree>
    <p:extLst>
      <p:ext uri="{BB962C8B-B14F-4D97-AF65-F5344CB8AC3E}">
        <p14:creationId xmlns:p14="http://schemas.microsoft.com/office/powerpoint/2010/main" val="50413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a:t>
            </a:r>
            <a:r>
              <a:rPr lang="en-GB" baseline="0" dirty="0" smtClean="0"/>
              <a:t> Reading and Writing are combined into one paper for Key for Schools, they are separated into two papers for Preliminary for Schools as the paper would be very long otherwise. In total Preliminary for Schools takes approx. 2 hours and 15 mins. The statements are some examples of what a learner can typically do at B1 level of the CEFR.</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5</a:t>
            </a:fld>
            <a:endParaRPr lang="en-GB"/>
          </a:p>
        </p:txBody>
      </p:sp>
    </p:spTree>
    <p:extLst>
      <p:ext uri="{BB962C8B-B14F-4D97-AF65-F5344CB8AC3E}">
        <p14:creationId xmlns:p14="http://schemas.microsoft.com/office/powerpoint/2010/main" val="4230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new Part 2 task, a</a:t>
            </a:r>
            <a:r>
              <a:rPr lang="en-GB" baseline="0" dirty="0" smtClean="0"/>
              <a:t> collaborative task where the students talk together about a topic with some pictures to help them. </a:t>
            </a:r>
            <a:r>
              <a:rPr lang="en-US" baseline="0" dirty="0" smtClean="0"/>
              <a:t>The pictures are intended to act as prompts for candidates to express their opinions about the different activities, things or places represented. They are only expected to talk about themselves, they’re not asked to think about a situation or about the needs or opinions of someone else, as they do at Preliminary. </a:t>
            </a:r>
            <a:r>
              <a:rPr lang="en-GB" baseline="0" dirty="0" smtClean="0"/>
              <a:t>In Phase 2, the interlocutor extends the discussion.</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pPr/>
              <a:t>36</a:t>
            </a:fld>
            <a:endParaRPr lang="en-GB"/>
          </a:p>
        </p:txBody>
      </p:sp>
    </p:spTree>
    <p:extLst>
      <p:ext uri="{BB962C8B-B14F-4D97-AF65-F5344CB8AC3E}">
        <p14:creationId xmlns:p14="http://schemas.microsoft.com/office/powerpoint/2010/main" val="55047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what is expected in the Speaking Test at this level. Remind participants that the test is based on a vocabulary list which can be found on cambridgeenglish.org, and a set of language specifications (including grammar, functional language and topics) which can be found in the B1 Preliminary/B1</a:t>
            </a:r>
            <a:r>
              <a:rPr lang="en-GB" baseline="0" dirty="0"/>
              <a:t> Preliminary</a:t>
            </a:r>
            <a:r>
              <a:rPr lang="en-GB" dirty="0"/>
              <a:t> for Schools Handbook</a:t>
            </a:r>
            <a:r>
              <a:rPr lang="en-GB" baseline="0" dirty="0"/>
              <a:t> for Teachers</a:t>
            </a:r>
            <a:r>
              <a:rPr lang="en-GB" dirty="0"/>
              <a:t>. </a:t>
            </a:r>
          </a:p>
          <a:p>
            <a:endParaRPr lang="en-GB" baseline="0" dirty="0"/>
          </a:p>
          <a:p>
            <a:r>
              <a:rPr lang="en-GB" baseline="0" dirty="0"/>
              <a:t>(Note that this is from the Cambridge English Common Scale for Speaking)</a:t>
            </a:r>
            <a:r>
              <a:rPr lang="en-GB" dirty="0"/>
              <a:t> </a:t>
            </a:r>
          </a:p>
          <a:p>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t>37</a:t>
            </a:fld>
            <a:endParaRPr lang="en-GB" dirty="0"/>
          </a:p>
        </p:txBody>
      </p:sp>
    </p:spTree>
    <p:extLst>
      <p:ext uri="{BB962C8B-B14F-4D97-AF65-F5344CB8AC3E}">
        <p14:creationId xmlns:p14="http://schemas.microsoft.com/office/powerpoint/2010/main" val="54410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participants time to read the information on the slide.</a:t>
            </a:r>
            <a:r>
              <a:rPr lang="en-GB" baseline="0" dirty="0"/>
              <a:t> If participants are familiar with the pre-2020 exam format, ask them to think about what the revisions are and why they think these changes have been introduced. Allow 2-3 minutes for them to exchange ideas on this. Then ask them to watch the video (see next slide) and listen to the assessment specialist explaining the rationale for the changes. What reasons does she give?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38</a:t>
            </a:fld>
            <a:endParaRPr lang="en-GB" dirty="0"/>
          </a:p>
        </p:txBody>
      </p:sp>
    </p:spTree>
    <p:extLst>
      <p:ext uri="{BB962C8B-B14F-4D97-AF65-F5344CB8AC3E}">
        <p14:creationId xmlns:p14="http://schemas.microsoft.com/office/powerpoint/2010/main" val="423434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2 of the revised test is identical to the previous Part 3, so candidates are describing a picture.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Here you can see some photos for Part 2 of Preliminary for Schools. One difference in the revised exam is that the pictures are not connected to the same topic, as this part is now stand-alone. The examiner gives the candidates the topic of their picture by saying</a:t>
            </a:r>
            <a:r>
              <a:rPr lang="en-GB" i="1" baseline="0" dirty="0"/>
              <a:t>, ‘Your picture shows….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As you can see, the examiner also has some back-up prompts, which are the same for all pictures, to give some scaffolding to weaker candidates if they are not able to talk for a full minute about their picture. </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39</a:t>
            </a:fld>
            <a:endParaRPr lang="en-GB"/>
          </a:p>
        </p:txBody>
      </p:sp>
    </p:spTree>
    <p:extLst>
      <p:ext uri="{BB962C8B-B14F-4D97-AF65-F5344CB8AC3E}">
        <p14:creationId xmlns:p14="http://schemas.microsoft.com/office/powerpoint/2010/main" val="1082573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Part 3 task is almost identical to the previous Part 2 task, with a graphic and situation described.  As you can see, the title of the task is now printed on the candidates’ material as a reminder and so the focus of the task is more explicit. Also,  the examiner doesn’t repeat the task instructions, so candidates need to listen carefully to these. </a:t>
            </a:r>
          </a:p>
        </p:txBody>
      </p:sp>
      <p:sp>
        <p:nvSpPr>
          <p:cNvPr id="4" name="Slide Number Placeholder 3"/>
          <p:cNvSpPr>
            <a:spLocks noGrp="1"/>
          </p:cNvSpPr>
          <p:nvPr>
            <p:ph type="sldNum" sz="quarter" idx="10"/>
          </p:nvPr>
        </p:nvSpPr>
        <p:spPr/>
        <p:txBody>
          <a:bodyPr/>
          <a:lstStyle/>
          <a:p>
            <a:fld id="{D81393BA-BE7B-418C-B506-9ADDC6FA2388}" type="slidenum">
              <a:rPr lang="en-GB" smtClean="0"/>
              <a:t>40</a:t>
            </a:fld>
            <a:endParaRPr lang="en-GB"/>
          </a:p>
        </p:txBody>
      </p:sp>
    </p:spTree>
    <p:extLst>
      <p:ext uri="{BB962C8B-B14F-4D97-AF65-F5344CB8AC3E}">
        <p14:creationId xmlns:p14="http://schemas.microsoft.com/office/powerpoint/2010/main" val="2153694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is Speaking assessed? We’re going to use</a:t>
            </a:r>
            <a:r>
              <a:rPr lang="en-GB" baseline="0" dirty="0" smtClean="0"/>
              <a:t> A2 Key for Schools as the example. Do you know the criteria that examiners use to assess Speaking at A2 level? </a:t>
            </a:r>
            <a:endParaRPr lang="en-GB" b="1" baseline="0" dirty="0" smtClean="0"/>
          </a:p>
          <a:p>
            <a:endParaRPr lang="en-GB" baseline="0" dirty="0" smtClean="0"/>
          </a:p>
          <a:p>
            <a:r>
              <a:rPr lang="en-GB" baseline="0" dirty="0" smtClean="0"/>
              <a:t>Click to show the first three criteria, which are used at A2 level: Grammar and Vocabulary, Pronunciation and Interactive Communication. Interactive communication at this level refers to the candidate’s ability to maintain a conversation.  </a:t>
            </a:r>
          </a:p>
          <a:p>
            <a:endParaRPr lang="en-GB" b="1" baseline="0" dirty="0" smtClean="0"/>
          </a:p>
          <a:p>
            <a:r>
              <a:rPr lang="en-GB" baseline="0" dirty="0" smtClean="0"/>
              <a:t>Click to show Discourse Management which is used at B1 level and above: this refers to assessing the student’s ability to produce extended stretches of language.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Click to show Global Achievement. </a:t>
            </a:r>
            <a:r>
              <a:rPr lang="en-GB" baseline="0" dirty="0" smtClean="0"/>
              <a:t>There are two examiners in the room when the Speaking exam is taking place: the assessor, who is just listening, and assessing, and gives a mark for each criterion; the interlocutor, who manages the test, gives a global achievement mark.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81393BA-BE7B-418C-B506-9ADDC6FA2388}" type="slidenum">
              <a:rPr lang="en-GB" smtClean="0"/>
              <a:t>41</a:t>
            </a:fld>
            <a:endParaRPr lang="en-GB"/>
          </a:p>
        </p:txBody>
      </p:sp>
    </p:spTree>
    <p:extLst>
      <p:ext uri="{BB962C8B-B14F-4D97-AF65-F5344CB8AC3E}">
        <p14:creationId xmlns:p14="http://schemas.microsoft.com/office/powerpoint/2010/main" val="1333210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Assessor uses a more detailed assessment criteria. </a:t>
            </a:r>
          </a:p>
          <a:p>
            <a:endParaRPr lang="en-GB" b="1" baseline="0" dirty="0" smtClean="0"/>
          </a:p>
          <a:p>
            <a:r>
              <a:rPr lang="en-GB" baseline="0" dirty="0" smtClean="0"/>
              <a:t>You can see the differences between what is expected at Band 5, Band 3 and Band 1. For example, in relation to grammar and vocabulary, a Band 5 candidate shows a good deal of control of simple grammatical forms, a Band 3 candidate shows sufficient control and Band 1 shows only limited control. </a:t>
            </a:r>
          </a:p>
          <a:p>
            <a:endParaRPr lang="en-GB" baseline="0" dirty="0" smtClean="0"/>
          </a:p>
          <a:p>
            <a:r>
              <a:rPr lang="en-GB" baseline="0" dirty="0" smtClean="0"/>
              <a:t>The assessor does not count errors or deduct marks for every mistake. They are focusing instead on how well the candidate communicates, so, in class, try not to worry about the mistakes your learners make, and think about whether their message is clear.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42</a:t>
            </a:fld>
            <a:endParaRPr lang="en-GB"/>
          </a:p>
        </p:txBody>
      </p:sp>
    </p:spTree>
    <p:extLst>
      <p:ext uri="{BB962C8B-B14F-4D97-AF65-F5344CB8AC3E}">
        <p14:creationId xmlns:p14="http://schemas.microsoft.com/office/powerpoint/2010/main" val="2963124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table shows the global achievement criterion</a:t>
            </a:r>
            <a:r>
              <a:rPr lang="en-GB" baseline="0" dirty="0" smtClean="0"/>
              <a:t> at A2 level. </a:t>
            </a:r>
          </a:p>
          <a:p>
            <a:r>
              <a:rPr lang="en-GB" baseline="0" dirty="0" smtClean="0"/>
              <a:t>As you can see, even at Band 5, candidates are not expected to be perfect speakers of English. They are being assessed in relation to A2 level, so they are being assessed in the context of everyday situations, hesitation is expected and they are not expected to use complex language. </a:t>
            </a:r>
          </a:p>
          <a:p>
            <a:r>
              <a:rPr lang="en-GB" baseline="0" dirty="0" smtClean="0"/>
              <a:t>Notice the differences between Bands 5, 3 and 1: the types of situation, the amount of hesitation and the length of utterances vary.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43</a:t>
            </a:fld>
            <a:endParaRPr lang="en-GB"/>
          </a:p>
        </p:txBody>
      </p:sp>
    </p:spTree>
    <p:extLst>
      <p:ext uri="{BB962C8B-B14F-4D97-AF65-F5344CB8AC3E}">
        <p14:creationId xmlns:p14="http://schemas.microsoft.com/office/powerpoint/2010/main" val="4132122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reality of your classroom may make it difficult</a:t>
            </a:r>
            <a:r>
              <a:rPr lang="en-GB" baseline="0" dirty="0" smtClean="0"/>
              <a:t> for you to assess your students’ Speaking skills, especially if you have large classes. Let’s look at some ways you can manage this.</a:t>
            </a:r>
          </a:p>
          <a:p>
            <a:endParaRPr lang="en-GB" baseline="0" dirty="0" smtClean="0"/>
          </a:p>
          <a:p>
            <a:r>
              <a:rPr lang="en-GB" baseline="0" dirty="0" smtClean="0"/>
              <a:t>From A2 Key for Schools level and above, it is good to encourage your students to become more independent learners, and to develop their awareness of their language development. One activity you could try, is to show the class a Speaking test video so they are aware what the test involves. As they watch the video, ask them to consider what the candidates do well, and not so well, using a basic assessment checklist such as this. </a:t>
            </a:r>
          </a:p>
          <a:p>
            <a:endParaRPr lang="en-GB" b="0" baseline="0" dirty="0" smtClean="0"/>
          </a:p>
          <a:p>
            <a:r>
              <a:rPr lang="en-GB" baseline="0" dirty="0" smtClean="0"/>
              <a:t>You could show the video more than once and ask them to think about different things each time. Encourage them to think about the good things and not focus too much on mistakes. </a:t>
            </a:r>
          </a:p>
          <a:p>
            <a:endParaRPr lang="en-GB" baseline="0" dirty="0" smtClean="0"/>
          </a:p>
          <a:p>
            <a:r>
              <a:rPr lang="en-GB" baseline="0" dirty="0" smtClean="0"/>
              <a:t>Then divide the class into groups of four and use a sample Speaking test from the Cambridge English website. Two students in each group act as the examiners and the other two are the candidates. If possible, the student who is just listening can video or audio-record this on their mobile phone so the group can watch or listen to it again afterwards. When they have finished, each student completes an assessment checklist for each student, including one about their own performance, and then they discuss together what they did well or could improve.  Then the pairs swap roles, with the examiners becoming the candidates. If the students have made recordings, you can ask them to send them to you to watch or listen to afterwards. You can then provide them with some feedback.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44</a:t>
            </a:fld>
            <a:endParaRPr lang="en-GB"/>
          </a:p>
        </p:txBody>
      </p:sp>
    </p:spTree>
    <p:extLst>
      <p:ext uri="{BB962C8B-B14F-4D97-AF65-F5344CB8AC3E}">
        <p14:creationId xmlns:p14="http://schemas.microsoft.com/office/powerpoint/2010/main" val="374025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Elicit participants’ ideas about what</a:t>
            </a:r>
            <a:r>
              <a:rPr lang="en-GB" baseline="0" dirty="0" smtClean="0"/>
              <a:t> helps students develop their reading </a:t>
            </a:r>
            <a:r>
              <a:rPr lang="en-GB" dirty="0" smtClean="0"/>
              <a:t>before</a:t>
            </a:r>
            <a:r>
              <a:rPr lang="en-GB" baseline="0" dirty="0" smtClean="0"/>
              <a:t> showing the slide</a:t>
            </a:r>
            <a:r>
              <a:rPr lang="en-GB" dirty="0" smtClean="0"/>
              <a:t>. Which reading skills are tested in Key and Preliminary? (skimming, scanning,</a:t>
            </a:r>
            <a:r>
              <a:rPr lang="en-GB" baseline="0" dirty="0" smtClean="0"/>
              <a:t> reading for detail are all tested)  With vocabulary, knowing a range of synonymous or near synonymous words/phrases at the right level will help with exam reading (and listening) tasks.</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7</a:t>
            </a:fld>
            <a:endParaRPr lang="en-GB"/>
          </a:p>
        </p:txBody>
      </p:sp>
    </p:spTree>
    <p:extLst>
      <p:ext uri="{BB962C8B-B14F-4D97-AF65-F5344CB8AC3E}">
        <p14:creationId xmlns:p14="http://schemas.microsoft.com/office/powerpoint/2010/main" val="143614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need to be</a:t>
            </a:r>
            <a:r>
              <a:rPr lang="en-GB" baseline="0" dirty="0" smtClean="0"/>
              <a:t> familiar with a range of text types  and their conventions: notices, emails, messages, signs, instructions, postcards, etc. This could be integrated with writing practice, so students write their own notices, emails, etc. after reading practice. If your school has signs or notices in English, you could use these as authentic examples or you could ask the students to create English language signs for the classroom or school. At both levels, students will need to be able to understand sentences with more than one clause, particularly at B1. Having a good range of vocabulary is also essential for good reading skills.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9</a:t>
            </a:fld>
            <a:endParaRPr lang="en-GB"/>
          </a:p>
        </p:txBody>
      </p:sp>
    </p:spTree>
    <p:extLst>
      <p:ext uri="{BB962C8B-B14F-4D97-AF65-F5344CB8AC3E}">
        <p14:creationId xmlns:p14="http://schemas.microsoft.com/office/powerpoint/2010/main" val="229869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dirty="0" smtClean="0"/>
              <a:t>Part 1 </a:t>
            </a:r>
            <a:r>
              <a:rPr lang="en-GB" baseline="0" dirty="0" smtClean="0"/>
              <a:t>task in A2 Key/Key for Schools Reading and Writing is in line with the B1 Preliminary/Preliminary for Schools Reading Part 1. Can you identify if these texts are from A2 Key/Key for Schools or B1 Preliminary/Preliminary for Schools? Which vocabulary or structures are more B1 than A2.</a:t>
            </a:r>
            <a:endParaRPr lang="en-GB" dirty="0" smtClean="0"/>
          </a:p>
          <a:p>
            <a:endParaRPr lang="en-GB" dirty="0" smtClean="0"/>
          </a:p>
          <a:p>
            <a:r>
              <a:rPr lang="en-GB" dirty="0" smtClean="0"/>
              <a:t>A</a:t>
            </a:r>
            <a:r>
              <a:rPr lang="en-GB" baseline="0" dirty="0" smtClean="0"/>
              <a:t> and</a:t>
            </a:r>
            <a:r>
              <a:rPr lang="en-GB" dirty="0" smtClean="0"/>
              <a:t> F are from</a:t>
            </a:r>
            <a:r>
              <a:rPr lang="en-GB" baseline="0" dirty="0" smtClean="0"/>
              <a:t> Key and D is from Key for Schools. The level of vocabulary and structures is more basic.  Notice the different topics used in the “for schools” and standard exams.  </a:t>
            </a:r>
            <a:endParaRPr lang="en-GB" dirty="0" smtClean="0"/>
          </a:p>
          <a:p>
            <a:endParaRPr lang="en-GB" dirty="0" smtClean="0"/>
          </a:p>
          <a:p>
            <a:r>
              <a:rPr lang="en-GB" dirty="0" smtClean="0"/>
              <a:t>B, C and</a:t>
            </a:r>
            <a:r>
              <a:rPr lang="en-GB" baseline="0" dirty="0" smtClean="0"/>
              <a:t> E are from Preliminary for Schools.  The vocabulary is at a higher level (e.g. experiment, essential, previous arrangement, etc.). The wording of the questions also uses higher level vocabulary. Structures are also at a higher level in both the texts and the questions  (e.g. passives, conditionals, multiple clauses, linking words).</a:t>
            </a:r>
          </a:p>
          <a:p>
            <a:endParaRPr lang="en-GB" baseline="0"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10</a:t>
            </a:fld>
            <a:endParaRPr lang="en-GB"/>
          </a:p>
        </p:txBody>
      </p:sp>
    </p:spTree>
    <p:extLst>
      <p:ext uri="{BB962C8B-B14F-4D97-AF65-F5344CB8AC3E}">
        <p14:creationId xmlns:p14="http://schemas.microsoft.com/office/powerpoint/2010/main" val="363875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Paying attention to what comes before and after a gap is also useful for B1 Preliminary/Preliminary for Schools Reading Part 6, which is an open cloze – students have to decide which word to put in the gap and there are no multiple-choice options. What kind of things might be tested? For example, what word should go in gap 27? “Most” is the answer, so it is testing superlatives. What else is being tested here?  Check which words go in each gap (</a:t>
            </a:r>
            <a:r>
              <a:rPr lang="en-GB" sz="1200" kern="1200" dirty="0" smtClean="0">
                <a:solidFill>
                  <a:schemeClr val="tx1"/>
                </a:solidFill>
                <a:effectLst/>
                <a:latin typeface="+mn-lt"/>
                <a:ea typeface="+mn-ea"/>
                <a:cs typeface="+mn-cs"/>
              </a:rPr>
              <a:t>27. most 28. if / when 29. from 30. what 31. or 32. was) and then look at what</a:t>
            </a:r>
            <a:r>
              <a:rPr lang="en-GB" sz="1200" kern="1200" baseline="0" dirty="0" smtClean="0">
                <a:solidFill>
                  <a:schemeClr val="tx1"/>
                </a:solidFill>
                <a:effectLst/>
                <a:latin typeface="+mn-lt"/>
                <a:ea typeface="+mn-ea"/>
                <a:cs typeface="+mn-cs"/>
              </a:rPr>
              <a:t> type of language is being tested in this task. Note that this task doesn’t just have a grammatical focus, it could also test a lexical element, such as phrasal verbs or fixed phrases.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Teacher Handbook has a list of structures tested at this level.</a:t>
            </a:r>
            <a:endParaRPr lang="en-GB" sz="1200" kern="1200" dirty="0" smtClean="0">
              <a:solidFill>
                <a:schemeClr val="tx1"/>
              </a:solidFill>
              <a:effectLst/>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11</a:t>
            </a:fld>
            <a:endParaRPr lang="en-GB"/>
          </a:p>
        </p:txBody>
      </p:sp>
    </p:spTree>
    <p:extLst>
      <p:ext uri="{BB962C8B-B14F-4D97-AF65-F5344CB8AC3E}">
        <p14:creationId xmlns:p14="http://schemas.microsoft.com/office/powerpoint/2010/main" val="158431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Give participants a chance to briefly do the task – replace the underlined words in each sentence with one of the words in the box. </a:t>
            </a:r>
          </a:p>
          <a:p>
            <a:endParaRPr lang="en-GB" baseline="0" dirty="0" smtClean="0"/>
          </a:p>
          <a:p>
            <a:r>
              <a:rPr lang="en-GB" baseline="0" dirty="0" smtClean="0"/>
              <a:t>Before reading tasks, you can create tasks like this that anticipate words used in the reading texts. It’s useful for all reading tasks in Key and Preliminary, in particular multiple-choice texts, to help raise awareness of paraphrasing and using synonyms. </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13</a:t>
            </a:fld>
            <a:endParaRPr lang="en-GB"/>
          </a:p>
        </p:txBody>
      </p:sp>
    </p:spTree>
    <p:extLst>
      <p:ext uri="{BB962C8B-B14F-4D97-AF65-F5344CB8AC3E}">
        <p14:creationId xmlns:p14="http://schemas.microsoft.com/office/powerpoint/2010/main" val="394397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Go through these points and develop and expand where necessary.</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17</a:t>
            </a:fld>
            <a:endParaRPr lang="en-GB"/>
          </a:p>
        </p:txBody>
      </p:sp>
    </p:spTree>
    <p:extLst>
      <p:ext uri="{BB962C8B-B14F-4D97-AF65-F5344CB8AC3E}">
        <p14:creationId xmlns:p14="http://schemas.microsoft.com/office/powerpoint/2010/main" val="139658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this seminar, we won’t go into ‘Keeping a learning diary’ but it’s a great way of getting students to write in class and keep a record of how they’re learning and progressing. </a:t>
            </a:r>
            <a:endParaRPr lang="en-GB" dirty="0" smtClean="0"/>
          </a:p>
          <a:p>
            <a:endParaRPr lang="en-GB" baseline="0" dirty="0" smtClean="0"/>
          </a:p>
          <a:p>
            <a:r>
              <a:rPr lang="en-GB" dirty="0" smtClean="0"/>
              <a:t>After going through the points</a:t>
            </a:r>
            <a:r>
              <a:rPr lang="en-GB" baseline="0" dirty="0" smtClean="0"/>
              <a:t> on the slide, a</a:t>
            </a:r>
            <a:r>
              <a:rPr lang="en-GB" dirty="0" smtClean="0"/>
              <a:t>sk participants </a:t>
            </a:r>
            <a:r>
              <a:rPr lang="en-GB" baseline="0" dirty="0" smtClean="0"/>
              <a:t>‘What helps students to write better when they do exam tasks in Key and Preliminary?’. When preparing for and doing the exams, students need to develop the same skills outlined on this slide as the exam tasks are designed to reflect the different writing skills that learners need at this level. You can use tasks from the sample papers in class to develop these skills. We will now look at some ways to develop some of these skills.</a:t>
            </a:r>
          </a:p>
          <a:p>
            <a:endParaRPr lang="en-GB" baseline="0" dirty="0" smtClean="0"/>
          </a:p>
          <a:p>
            <a:r>
              <a:rPr lang="en-GB" dirty="0" smtClean="0"/>
              <a:t>Remind participants</a:t>
            </a:r>
            <a:r>
              <a:rPr lang="en-GB" baseline="0" dirty="0" smtClean="0"/>
              <a:t> that learning is best when it’s distributed over a long time period rather than an intensive burst of learning. </a:t>
            </a:r>
            <a:endParaRPr lang="en-GB" dirty="0" smtClean="0"/>
          </a:p>
        </p:txBody>
      </p:sp>
      <p:sp>
        <p:nvSpPr>
          <p:cNvPr id="4" name="Slide Number Placeholder 3"/>
          <p:cNvSpPr>
            <a:spLocks noGrp="1"/>
          </p:cNvSpPr>
          <p:nvPr>
            <p:ph type="sldNum" sz="quarter" idx="10"/>
          </p:nvPr>
        </p:nvSpPr>
        <p:spPr/>
        <p:txBody>
          <a:bodyPr/>
          <a:lstStyle/>
          <a:p>
            <a:fld id="{D81393BA-BE7B-418C-B506-9ADDC6FA2388}" type="slidenum">
              <a:rPr lang="en-GB" smtClean="0"/>
              <a:t>18</a:t>
            </a:fld>
            <a:endParaRPr lang="en-GB"/>
          </a:p>
        </p:txBody>
      </p:sp>
    </p:spTree>
    <p:extLst>
      <p:ext uri="{BB962C8B-B14F-4D97-AF65-F5344CB8AC3E}">
        <p14:creationId xmlns:p14="http://schemas.microsoft.com/office/powerpoint/2010/main" val="2619616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6" name="Picture 2" descr="G:\Вебинары\Internal-selected-assets\Cambridge Assessment English - Primary, white\CE_Master_Logo_White_RGB_Prima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264" y="51470"/>
            <a:ext cx="208610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D5A179F-DC66-483A-8B09-CEDD9CCBCA00}"/>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21" name="Text Placeholder 20">
            <a:extLst>
              <a:ext uri="{FF2B5EF4-FFF2-40B4-BE49-F238E27FC236}">
                <a16:creationId xmlns:a16="http://schemas.microsoft.com/office/drawing/2014/main" xmlns="" id="{F085ED93-889F-43C0-9426-3AF41B56E68D}"/>
              </a:ext>
            </a:extLst>
          </p:cNvPr>
          <p:cNvSpPr>
            <a:spLocks noGrp="1"/>
          </p:cNvSpPr>
          <p:nvPr>
            <p:ph type="body" sz="quarter" idx="19"/>
          </p:nvPr>
        </p:nvSpPr>
        <p:spPr>
          <a:xfrm>
            <a:off x="161927" y="2006801"/>
            <a:ext cx="8803481" cy="2965252"/>
          </a:xfrm>
        </p:spPr>
        <p:txBody>
          <a:bodyPr numCol="1" spcCol="360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itle 4">
            <a:extLst>
              <a:ext uri="{FF2B5EF4-FFF2-40B4-BE49-F238E27FC236}">
                <a16:creationId xmlns:a16="http://schemas.microsoft.com/office/drawing/2014/main" xmlns="" id="{7D7E97B4-4105-4F45-B006-AA663DFA8D0C}"/>
              </a:ext>
            </a:extLst>
          </p:cNvPr>
          <p:cNvSpPr>
            <a:spLocks noGrp="1"/>
          </p:cNvSpPr>
          <p:nvPr>
            <p:ph type="title" hasCustomPrompt="1"/>
          </p:nvPr>
        </p:nvSpPr>
        <p:spPr>
          <a:xfrm>
            <a:off x="162165" y="817128"/>
            <a:ext cx="5852873" cy="365165"/>
          </a:xfrm>
        </p:spPr>
        <p:txBody>
          <a:bodyPr/>
          <a:lstStyle>
            <a:lvl1pPr>
              <a:defRPr/>
            </a:lvl1pPr>
          </a:lstStyle>
          <a:p>
            <a:r>
              <a:rPr lang="en-US" dirty="0"/>
              <a:t>Click to here to insert title</a:t>
            </a:r>
            <a:endParaRPr lang="en-GB" dirty="0"/>
          </a:p>
        </p:txBody>
      </p:sp>
      <p:sp>
        <p:nvSpPr>
          <p:cNvPr id="12" name="Sub Title Placeholder">
            <a:extLst>
              <a:ext uri="{FF2B5EF4-FFF2-40B4-BE49-F238E27FC236}">
                <a16:creationId xmlns:a16="http://schemas.microsoft.com/office/drawing/2014/main" xmlns="" id="{EB74D199-447D-4E7A-801F-6146CE92B79F}"/>
              </a:ext>
            </a:extLst>
          </p:cNvPr>
          <p:cNvSpPr>
            <a:spLocks noGrp="1"/>
          </p:cNvSpPr>
          <p:nvPr>
            <p:ph type="subTitle" sz="quarter" idx="17" hasCustomPrompt="1"/>
          </p:nvPr>
        </p:nvSpPr>
        <p:spPr>
          <a:xfrm>
            <a:off x="162165" y="1192720"/>
            <a:ext cx="5852873"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35" name="TextBox 34">
            <a:extLst>
              <a:ext uri="{FF2B5EF4-FFF2-40B4-BE49-F238E27FC236}">
                <a16:creationId xmlns:a16="http://schemas.microsoft.com/office/drawing/2014/main" xmlns="" id="{D1F57033-DFE1-4DC8-8DF9-5D6442FF3C56}"/>
              </a:ext>
            </a:extLst>
          </p:cNvPr>
          <p:cNvSpPr txBox="1"/>
          <p:nvPr userDrawn="1"/>
        </p:nvSpPr>
        <p:spPr>
          <a:xfrm>
            <a:off x="-2679728" y="88251"/>
            <a:ext cx="2630668" cy="230832"/>
          </a:xfrm>
          <a:prstGeom prst="rect">
            <a:avLst/>
          </a:prstGeom>
          <a:noFill/>
        </p:spPr>
        <p:txBody>
          <a:bodyPr wrap="square" rtlCol="0">
            <a:spAutoFit/>
          </a:bodyPr>
          <a:lstStyle/>
          <a:p>
            <a:pPr algn="ctr"/>
            <a:r>
              <a:rPr lang="en-GB" sz="900" b="1" dirty="0">
                <a:solidFill>
                  <a:srgbClr val="333333"/>
                </a:solidFill>
              </a:rPr>
              <a:t>How to edit the size of a line</a:t>
            </a:r>
          </a:p>
        </p:txBody>
      </p:sp>
      <p:sp>
        <p:nvSpPr>
          <p:cNvPr id="4" name="Date Placeholder 3">
            <a:extLst>
              <a:ext uri="{FF2B5EF4-FFF2-40B4-BE49-F238E27FC236}">
                <a16:creationId xmlns:a16="http://schemas.microsoft.com/office/drawing/2014/main" xmlns="" id="{992BC0A5-673B-41B6-9A0B-F3C870D2EF8F}"/>
              </a:ext>
            </a:extLst>
          </p:cNvPr>
          <p:cNvSpPr>
            <a:spLocks noGrp="1"/>
          </p:cNvSpPr>
          <p:nvPr>
            <p:ph type="dt" sz="half" idx="55"/>
          </p:nvPr>
        </p:nvSpPr>
        <p:spPr/>
        <p:txBody>
          <a:bodyPr/>
          <a:lstStyle/>
          <a:p>
            <a:fld id="{75BD3072-2A1B-486D-9638-782C12897BC2}" type="datetime1">
              <a:rPr lang="en-GB" smtClean="0"/>
              <a:t>11/12/2020</a:t>
            </a:fld>
            <a:endParaRPr lang="en-GB" dirty="0"/>
          </a:p>
        </p:txBody>
      </p:sp>
      <p:sp>
        <p:nvSpPr>
          <p:cNvPr id="7" name="Footer Placeholder 6">
            <a:extLst>
              <a:ext uri="{FF2B5EF4-FFF2-40B4-BE49-F238E27FC236}">
                <a16:creationId xmlns:a16="http://schemas.microsoft.com/office/drawing/2014/main" xmlns="" id="{D6DDA649-B5B0-4310-8BFD-1FFA7D2A8FF3}"/>
              </a:ext>
            </a:extLst>
          </p:cNvPr>
          <p:cNvSpPr>
            <a:spLocks noGrp="1"/>
          </p:cNvSpPr>
          <p:nvPr>
            <p:ph type="ftr" sz="quarter" idx="56"/>
          </p:nvPr>
        </p:nvSpPr>
        <p:spPr/>
        <p:txBody>
          <a:bodyPr/>
          <a:lstStyle/>
          <a:p>
            <a:endParaRPr lang="en-GB" dirty="0"/>
          </a:p>
        </p:txBody>
      </p:sp>
      <p:grpSp>
        <p:nvGrpSpPr>
          <p:cNvPr id="26" name="Group 25">
            <a:extLst>
              <a:ext uri="{FF2B5EF4-FFF2-40B4-BE49-F238E27FC236}">
                <a16:creationId xmlns:a16="http://schemas.microsoft.com/office/drawing/2014/main" xmlns="" id="{78AF5147-5F30-42FB-9D7B-C6EC2D76E590}"/>
              </a:ext>
            </a:extLst>
          </p:cNvPr>
          <p:cNvGrpSpPr/>
          <p:nvPr userDrawn="1"/>
        </p:nvGrpSpPr>
        <p:grpSpPr>
          <a:xfrm>
            <a:off x="-2716036" y="-2382"/>
            <a:ext cx="2666976" cy="1893094"/>
            <a:chOff x="-2716036" y="-3176"/>
            <a:chExt cx="2666976" cy="2524125"/>
          </a:xfrm>
        </p:grpSpPr>
        <p:grpSp>
          <p:nvGrpSpPr>
            <p:cNvPr id="27" name="Group 26">
              <a:extLst>
                <a:ext uri="{FF2B5EF4-FFF2-40B4-BE49-F238E27FC236}">
                  <a16:creationId xmlns:a16="http://schemas.microsoft.com/office/drawing/2014/main" xmlns="" id="{8BF47BCF-8570-4318-9DEF-79CA710B3DC5}"/>
                </a:ext>
              </a:extLst>
            </p:cNvPr>
            <p:cNvGrpSpPr/>
            <p:nvPr userDrawn="1"/>
          </p:nvGrpSpPr>
          <p:grpSpPr>
            <a:xfrm>
              <a:off x="-2716036" y="-3176"/>
              <a:ext cx="2666976" cy="2524125"/>
              <a:chOff x="789790" y="1150069"/>
              <a:chExt cx="3555967" cy="2524125"/>
            </a:xfrm>
          </p:grpSpPr>
          <p:sp>
            <p:nvSpPr>
              <p:cNvPr id="30" name="Rectangle 29">
                <a:extLst>
                  <a:ext uri="{FF2B5EF4-FFF2-40B4-BE49-F238E27FC236}">
                    <a16:creationId xmlns:a16="http://schemas.microsoft.com/office/drawing/2014/main" xmlns="" id="{FEDF516F-8B77-4523-BA4E-2892BBBBDE6E}"/>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31" name="Rectangle 30">
                <a:extLst>
                  <a:ext uri="{FF2B5EF4-FFF2-40B4-BE49-F238E27FC236}">
                    <a16:creationId xmlns:a16="http://schemas.microsoft.com/office/drawing/2014/main" xmlns="" id="{B5BDE31A-6251-4F5A-B22A-5A02A5E391E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2" name="TextBox 31">
                <a:extLst>
                  <a:ext uri="{FF2B5EF4-FFF2-40B4-BE49-F238E27FC236}">
                    <a16:creationId xmlns:a16="http://schemas.microsoft.com/office/drawing/2014/main" xmlns="" id="{43128962-56AB-4FE7-BC54-28EBEB3AE0E1}"/>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3" name="TextBox 32">
                <a:extLst>
                  <a:ext uri="{FF2B5EF4-FFF2-40B4-BE49-F238E27FC236}">
                    <a16:creationId xmlns:a16="http://schemas.microsoft.com/office/drawing/2014/main" xmlns="" id="{1535A909-57DC-4FE6-A452-715250F4E736}"/>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7" name="TextBox 36">
                <a:extLst>
                  <a:ext uri="{FF2B5EF4-FFF2-40B4-BE49-F238E27FC236}">
                    <a16:creationId xmlns:a16="http://schemas.microsoft.com/office/drawing/2014/main" xmlns="" id="{02107FA4-84E3-4F4E-AC32-B4A9C54C473B}"/>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8" name="TextBox 37">
                <a:extLst>
                  <a:ext uri="{FF2B5EF4-FFF2-40B4-BE49-F238E27FC236}">
                    <a16:creationId xmlns:a16="http://schemas.microsoft.com/office/drawing/2014/main" xmlns="" id="{65BFEBBB-9EFA-47B0-96AB-F66B44B65192}"/>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9" name="TextBox 38">
                <a:extLst>
                  <a:ext uri="{FF2B5EF4-FFF2-40B4-BE49-F238E27FC236}">
                    <a16:creationId xmlns:a16="http://schemas.microsoft.com/office/drawing/2014/main" xmlns="" id="{8745FB37-0268-4CC3-92A6-EEEF942B5825}"/>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9" name="TextBox 28">
              <a:extLst>
                <a:ext uri="{FF2B5EF4-FFF2-40B4-BE49-F238E27FC236}">
                  <a16:creationId xmlns:a16="http://schemas.microsoft.com/office/drawing/2014/main" xmlns="" id="{3B86E4EE-E6CF-4CB6-B82E-9E4080758EC1}"/>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80763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34440A90-86A5-4B40-9BD5-5A1A0F050523}"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42788-B9CB-E34A-8AD7-170D571E89F3}" type="slidenum">
              <a:rPr lang="en-US" smtClean="0"/>
              <a:t>‹#›</a:t>
            </a:fld>
            <a:endParaRPr lang="en-US"/>
          </a:p>
        </p:txBody>
      </p:sp>
    </p:spTree>
    <p:extLst>
      <p:ext uri="{BB962C8B-B14F-4D97-AF65-F5344CB8AC3E}">
        <p14:creationId xmlns:p14="http://schemas.microsoft.com/office/powerpoint/2010/main" val="906334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A3A702A-CAAB-4032-B3BF-27B10CE41D97}"/>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9" name="Title 4">
            <a:extLst>
              <a:ext uri="{FF2B5EF4-FFF2-40B4-BE49-F238E27FC236}">
                <a16:creationId xmlns:a16="http://schemas.microsoft.com/office/drawing/2014/main" xmlns="" id="{A6926BCC-0C7B-4C28-B4A8-3CF4DBD38BFA}"/>
              </a:ext>
            </a:extLst>
          </p:cNvPr>
          <p:cNvSpPr>
            <a:spLocks noGrp="1"/>
          </p:cNvSpPr>
          <p:nvPr>
            <p:ph type="title" hasCustomPrompt="1"/>
          </p:nvPr>
        </p:nvSpPr>
        <p:spPr>
          <a:xfrm>
            <a:off x="162165" y="817128"/>
            <a:ext cx="8897747" cy="365165"/>
          </a:xfrm>
        </p:spPr>
        <p:txBody>
          <a:bodyPr/>
          <a:lstStyle>
            <a:lvl1pPr>
              <a:defRPr/>
            </a:lvl1pPr>
          </a:lstStyle>
          <a:p>
            <a:r>
              <a:rPr lang="en-US" dirty="0"/>
              <a:t>Click to here to insert title</a:t>
            </a:r>
            <a:endParaRPr lang="en-GB" dirty="0"/>
          </a:p>
        </p:txBody>
      </p:sp>
      <p:sp>
        <p:nvSpPr>
          <p:cNvPr id="10" name="Sub Title Placeholder">
            <a:extLst>
              <a:ext uri="{FF2B5EF4-FFF2-40B4-BE49-F238E27FC236}">
                <a16:creationId xmlns:a16="http://schemas.microsoft.com/office/drawing/2014/main" xmlns="" id="{7FEB8111-43E5-4E2E-A653-A4CF1B5CEBA0}"/>
              </a:ext>
            </a:extLst>
          </p:cNvPr>
          <p:cNvSpPr>
            <a:spLocks noGrp="1"/>
          </p:cNvSpPr>
          <p:nvPr>
            <p:ph type="subTitle" sz="quarter" idx="17" hasCustomPrompt="1"/>
          </p:nvPr>
        </p:nvSpPr>
        <p:spPr>
          <a:xfrm>
            <a:off x="162165" y="1192720"/>
            <a:ext cx="8897747"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4" name="Date Placeholder 3">
            <a:extLst>
              <a:ext uri="{FF2B5EF4-FFF2-40B4-BE49-F238E27FC236}">
                <a16:creationId xmlns:a16="http://schemas.microsoft.com/office/drawing/2014/main" xmlns="" id="{7C8DF92C-D1A6-4FCD-8FCF-DD6009674677}"/>
              </a:ext>
            </a:extLst>
          </p:cNvPr>
          <p:cNvSpPr>
            <a:spLocks noGrp="1"/>
          </p:cNvSpPr>
          <p:nvPr>
            <p:ph type="dt" sz="half" idx="55"/>
          </p:nvPr>
        </p:nvSpPr>
        <p:spPr/>
        <p:txBody>
          <a:bodyPr/>
          <a:lstStyle/>
          <a:p>
            <a:fld id="{75BD3072-2A1B-486D-9638-782C12897BC2}" type="datetime1">
              <a:rPr lang="en-GB" smtClean="0"/>
              <a:t>11/12/2020</a:t>
            </a:fld>
            <a:endParaRPr lang="en-GB" dirty="0"/>
          </a:p>
        </p:txBody>
      </p:sp>
      <p:sp>
        <p:nvSpPr>
          <p:cNvPr id="6" name="Footer Placeholder 5">
            <a:extLst>
              <a:ext uri="{FF2B5EF4-FFF2-40B4-BE49-F238E27FC236}">
                <a16:creationId xmlns:a16="http://schemas.microsoft.com/office/drawing/2014/main" xmlns="" id="{35F91B52-5018-46D2-9CCB-9EBA2438FCF8}"/>
              </a:ext>
            </a:extLst>
          </p:cNvPr>
          <p:cNvSpPr>
            <a:spLocks noGrp="1"/>
          </p:cNvSpPr>
          <p:nvPr>
            <p:ph type="ftr" sz="quarter" idx="56"/>
          </p:nvPr>
        </p:nvSpPr>
        <p:spPr/>
        <p:txBody>
          <a:bodyPr/>
          <a:lstStyle/>
          <a:p>
            <a:endParaRPr lang="en-GB" dirty="0"/>
          </a:p>
        </p:txBody>
      </p:sp>
      <p:grpSp>
        <p:nvGrpSpPr>
          <p:cNvPr id="19" name="Group 18">
            <a:extLst>
              <a:ext uri="{FF2B5EF4-FFF2-40B4-BE49-F238E27FC236}">
                <a16:creationId xmlns:a16="http://schemas.microsoft.com/office/drawing/2014/main" xmlns="" id="{8E2D297F-8A85-4F59-8C83-8DB457FE2B40}"/>
              </a:ext>
            </a:extLst>
          </p:cNvPr>
          <p:cNvGrpSpPr/>
          <p:nvPr userDrawn="1"/>
        </p:nvGrpSpPr>
        <p:grpSpPr>
          <a:xfrm>
            <a:off x="-2716036" y="-2382"/>
            <a:ext cx="2666976" cy="1893094"/>
            <a:chOff x="-2716036" y="-3176"/>
            <a:chExt cx="2666976" cy="2524125"/>
          </a:xfrm>
        </p:grpSpPr>
        <p:grpSp>
          <p:nvGrpSpPr>
            <p:cNvPr id="21" name="Group 20">
              <a:extLst>
                <a:ext uri="{FF2B5EF4-FFF2-40B4-BE49-F238E27FC236}">
                  <a16:creationId xmlns:a16="http://schemas.microsoft.com/office/drawing/2014/main" xmlns="" id="{B8F02910-D100-46EE-A137-ABDA9781E16B}"/>
                </a:ext>
              </a:extLst>
            </p:cNvPr>
            <p:cNvGrpSpPr/>
            <p:nvPr userDrawn="1"/>
          </p:nvGrpSpPr>
          <p:grpSpPr>
            <a:xfrm>
              <a:off x="-2716036" y="-3176"/>
              <a:ext cx="2666976" cy="2524125"/>
              <a:chOff x="789790" y="1150069"/>
              <a:chExt cx="3555967" cy="2524125"/>
            </a:xfrm>
          </p:grpSpPr>
          <p:sp>
            <p:nvSpPr>
              <p:cNvPr id="24" name="Rectangle 23">
                <a:extLst>
                  <a:ext uri="{FF2B5EF4-FFF2-40B4-BE49-F238E27FC236}">
                    <a16:creationId xmlns:a16="http://schemas.microsoft.com/office/drawing/2014/main" xmlns="" id="{9DD28161-4C79-4C89-B4C4-7B4C19FCC03A}"/>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26" name="Rectangle 25">
                <a:extLst>
                  <a:ext uri="{FF2B5EF4-FFF2-40B4-BE49-F238E27FC236}">
                    <a16:creationId xmlns:a16="http://schemas.microsoft.com/office/drawing/2014/main" xmlns="" id="{B846DA99-4945-4B22-9604-3C35506F7F3C}"/>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3" name="TextBox 32">
                <a:extLst>
                  <a:ext uri="{FF2B5EF4-FFF2-40B4-BE49-F238E27FC236}">
                    <a16:creationId xmlns:a16="http://schemas.microsoft.com/office/drawing/2014/main" xmlns="" id="{85BB0632-1F6B-4667-9489-F2E6685F0CA0}"/>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4" name="TextBox 33">
                <a:extLst>
                  <a:ext uri="{FF2B5EF4-FFF2-40B4-BE49-F238E27FC236}">
                    <a16:creationId xmlns:a16="http://schemas.microsoft.com/office/drawing/2014/main" xmlns="" id="{10CE0E49-BB9F-412F-8FD1-91F8E1182382}"/>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5" name="TextBox 34">
                <a:extLst>
                  <a:ext uri="{FF2B5EF4-FFF2-40B4-BE49-F238E27FC236}">
                    <a16:creationId xmlns:a16="http://schemas.microsoft.com/office/drawing/2014/main" xmlns="" id="{AB8090FC-3B06-46AE-B8EC-E1BFC8290E59}"/>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6" name="TextBox 35">
                <a:extLst>
                  <a:ext uri="{FF2B5EF4-FFF2-40B4-BE49-F238E27FC236}">
                    <a16:creationId xmlns:a16="http://schemas.microsoft.com/office/drawing/2014/main" xmlns="" id="{EC959801-9B54-4211-AE57-1E10D76E9E07}"/>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7" name="TextBox 36">
                <a:extLst>
                  <a:ext uri="{FF2B5EF4-FFF2-40B4-BE49-F238E27FC236}">
                    <a16:creationId xmlns:a16="http://schemas.microsoft.com/office/drawing/2014/main" xmlns="" id="{218E3287-701F-4763-8213-81C1CE88A0CA}"/>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3" name="TextBox 22">
              <a:extLst>
                <a:ext uri="{FF2B5EF4-FFF2-40B4-BE49-F238E27FC236}">
                  <a16:creationId xmlns:a16="http://schemas.microsoft.com/office/drawing/2014/main" xmlns="" id="{0BFB2580-5E88-4385-AD4E-9AE9AEDBC246}"/>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315576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86F99-3719-41E2-9AD0-F35C47C0E578}" type="datetimeFigureOut">
              <a:rPr lang="en-GB" smtClean="0"/>
              <a:t>11/12/2020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45600DC0-E991-4158-B65E-17B18A7C5277}" type="slidenum">
              <a:rPr lang="en-GB" smtClean="0"/>
              <a:t>‹#›</a:t>
            </a:fld>
            <a:endParaRPr lang="en-GB"/>
          </a:p>
        </p:txBody>
      </p:sp>
    </p:spTree>
    <p:extLst>
      <p:ext uri="{BB962C8B-B14F-4D97-AF65-F5344CB8AC3E}">
        <p14:creationId xmlns:p14="http://schemas.microsoft.com/office/powerpoint/2010/main" val="139341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9731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11.12.2020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youtu.be/xF_Q2anYOfc"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44.emf"/><Relationship Id="rId18" Type="http://schemas.openxmlformats.org/officeDocument/2006/relationships/hyperlink" Target="https://www.instagram.com/pervoes/" TargetMode="External"/><Relationship Id="rId3" Type="http://schemas.openxmlformats.org/officeDocument/2006/relationships/image" Target="../media/image39.emf"/><Relationship Id="rId21" Type="http://schemas.openxmlformats.org/officeDocument/2006/relationships/image" Target="../media/image48.emf"/><Relationship Id="rId7" Type="http://schemas.openxmlformats.org/officeDocument/2006/relationships/image" Target="../media/image41.emf"/><Relationship Id="rId12" Type="http://schemas.openxmlformats.org/officeDocument/2006/relationships/hyperlink" Target="https://ok.ru/digital.september" TargetMode="External"/><Relationship Id="rId17" Type="http://schemas.openxmlformats.org/officeDocument/2006/relationships/image" Target="../media/image46.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6.xml"/><Relationship Id="rId6" Type="http://schemas.openxmlformats.org/officeDocument/2006/relationships/hyperlink" Target="https://1sept.ru/" TargetMode="External"/><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hyperlink" Target="https://ds.1sept.ru/" TargetMode="External"/><Relationship Id="rId19" Type="http://schemas.openxmlformats.org/officeDocument/2006/relationships/image" Target="../media/image47.emf"/><Relationship Id="rId4" Type="http://schemas.openxmlformats.org/officeDocument/2006/relationships/hyperlink" Target="https://video.1sept.ru/" TargetMode="External"/><Relationship Id="rId9" Type="http://schemas.openxmlformats.org/officeDocument/2006/relationships/image" Target="../media/image42.emf"/><Relationship Id="rId14" Type="http://schemas.openxmlformats.org/officeDocument/2006/relationships/hyperlink" Target="https://www.facebook.com/digital.septemb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916" y="915566"/>
            <a:ext cx="277640" cy="584775"/>
          </a:xfrm>
          <a:prstGeom prst="rect">
            <a:avLst/>
          </a:prstGeom>
          <a:noFill/>
        </p:spPr>
        <p:txBody>
          <a:bodyPr wrap="none" rtlCol="0">
            <a:spAutoFit/>
          </a:bodyPr>
          <a:lstStyle/>
          <a:p>
            <a:pPr algn="ctr"/>
            <a:r>
              <a:rPr lang="en-US" sz="3200" b="1" dirty="0" smtClean="0"/>
              <a:t> </a:t>
            </a:r>
            <a:endParaRPr lang="ru-RU" sz="3200" b="1" dirty="0"/>
          </a:p>
        </p:txBody>
      </p:sp>
      <p:sp>
        <p:nvSpPr>
          <p:cNvPr id="3" name="TextBox 2"/>
          <p:cNvSpPr txBox="1"/>
          <p:nvPr/>
        </p:nvSpPr>
        <p:spPr>
          <a:xfrm>
            <a:off x="971600" y="1059582"/>
            <a:ext cx="5432321" cy="1354217"/>
          </a:xfrm>
          <a:prstGeom prst="rect">
            <a:avLst/>
          </a:prstGeom>
          <a:noFill/>
        </p:spPr>
        <p:txBody>
          <a:bodyPr wrap="none" rtlCol="0">
            <a:spAutoFit/>
          </a:bodyPr>
          <a:lstStyle/>
          <a:p>
            <a:pPr algn="ctr"/>
            <a:r>
              <a:rPr lang="ru-RU" sz="3200" dirty="0" smtClean="0"/>
              <a:t>СОВРЕМЕННЫЕ ТЕХНОЛОГИИ </a:t>
            </a:r>
          </a:p>
          <a:p>
            <a:pPr algn="ctr"/>
            <a:r>
              <a:rPr lang="ru-RU" sz="3200" dirty="0" smtClean="0"/>
              <a:t>ЯЗЫКОВОГО ТЕСТИРОВАНИЯ</a:t>
            </a:r>
          </a:p>
          <a:p>
            <a:pPr algn="ctr"/>
            <a:endParaRPr lang="ru-RU" dirty="0"/>
          </a:p>
        </p:txBody>
      </p:sp>
    </p:spTree>
    <p:extLst>
      <p:ext uri="{BB962C8B-B14F-4D97-AF65-F5344CB8AC3E}">
        <p14:creationId xmlns:p14="http://schemas.microsoft.com/office/powerpoint/2010/main" val="8984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93434"/>
            <a:ext cx="6732240" cy="537440"/>
          </a:xfrm>
        </p:spPr>
        <p:txBody>
          <a:bodyPr>
            <a:noAutofit/>
          </a:bodyPr>
          <a:lstStyle/>
          <a:p>
            <a:r>
              <a:rPr lang="en-GB" sz="2800" dirty="0" smtClean="0"/>
              <a:t>A2 Key and B1 Preliminary Reading Part 1</a:t>
            </a:r>
            <a:endParaRPr lang="en-GB" sz="2800" dirty="0"/>
          </a:p>
        </p:txBody>
      </p:sp>
      <p:sp>
        <p:nvSpPr>
          <p:cNvPr id="2" name="Slide Number Placeholder 1"/>
          <p:cNvSpPr>
            <a:spLocks noGrp="1"/>
          </p:cNvSpPr>
          <p:nvPr>
            <p:ph type="sldNum" sz="quarter" idx="4294967295"/>
          </p:nvPr>
        </p:nvSpPr>
        <p:spPr>
          <a:xfrm>
            <a:off x="7600950" y="4767263"/>
            <a:ext cx="1543050" cy="274637"/>
          </a:xfrm>
          <a:prstGeom prst="rect">
            <a:avLst/>
          </a:prstGeom>
        </p:spPr>
        <p:txBody>
          <a:bodyPr/>
          <a:lstStyle/>
          <a:p>
            <a:fld id="{45600DC0-E991-4158-B65E-17B18A7C5277}" type="slidenum">
              <a:rPr lang="en-GB" smtClean="0"/>
              <a:t>10</a:t>
            </a:fld>
            <a:endParaRPr lang="en-GB"/>
          </a:p>
        </p:txBody>
      </p:sp>
      <p:pic>
        <p:nvPicPr>
          <p:cNvPr id="3" name="Picture 2"/>
          <p:cNvPicPr>
            <a:picLocks noChangeAspect="1"/>
          </p:cNvPicPr>
          <p:nvPr/>
        </p:nvPicPr>
        <p:blipFill rotWithShape="1">
          <a:blip r:embed="rId3"/>
          <a:srcRect t="-574" r="62589" b="39166"/>
          <a:stretch/>
        </p:blipFill>
        <p:spPr>
          <a:xfrm>
            <a:off x="-6087" y="1030378"/>
            <a:ext cx="1693115" cy="2321989"/>
          </a:xfrm>
          <a:prstGeom prst="rect">
            <a:avLst/>
          </a:prstGeom>
        </p:spPr>
      </p:pic>
      <p:pic>
        <p:nvPicPr>
          <p:cNvPr id="7" name="Picture 6"/>
          <p:cNvPicPr>
            <a:picLocks noChangeAspect="1"/>
          </p:cNvPicPr>
          <p:nvPr/>
        </p:nvPicPr>
        <p:blipFill rotWithShape="1">
          <a:blip r:embed="rId3"/>
          <a:srcRect t="60602" r="54540"/>
          <a:stretch/>
        </p:blipFill>
        <p:spPr>
          <a:xfrm>
            <a:off x="3606312" y="3133936"/>
            <a:ext cx="2057400" cy="1489757"/>
          </a:xfrm>
          <a:prstGeom prst="rect">
            <a:avLst/>
          </a:prstGeom>
        </p:spPr>
      </p:pic>
      <p:pic>
        <p:nvPicPr>
          <p:cNvPr id="10" name="Picture 9"/>
          <p:cNvPicPr>
            <a:picLocks noChangeAspect="1"/>
          </p:cNvPicPr>
          <p:nvPr/>
        </p:nvPicPr>
        <p:blipFill rotWithShape="1">
          <a:blip r:embed="rId4"/>
          <a:srcRect t="7931" r="55068" b="68245"/>
          <a:stretch/>
        </p:blipFill>
        <p:spPr>
          <a:xfrm>
            <a:off x="3743530" y="2109302"/>
            <a:ext cx="2423038" cy="1045442"/>
          </a:xfrm>
          <a:prstGeom prst="rect">
            <a:avLst/>
          </a:prstGeom>
        </p:spPr>
      </p:pic>
      <p:pic>
        <p:nvPicPr>
          <p:cNvPr id="11" name="Picture 10"/>
          <p:cNvPicPr>
            <a:picLocks noChangeAspect="1"/>
          </p:cNvPicPr>
          <p:nvPr/>
        </p:nvPicPr>
        <p:blipFill rotWithShape="1">
          <a:blip r:embed="rId5"/>
          <a:srcRect r="54649" b="40323"/>
          <a:stretch/>
        </p:blipFill>
        <p:spPr>
          <a:xfrm>
            <a:off x="3800701" y="1040560"/>
            <a:ext cx="3000010" cy="1151060"/>
          </a:xfrm>
          <a:prstGeom prst="rect">
            <a:avLst/>
          </a:prstGeom>
        </p:spPr>
      </p:pic>
      <p:pic>
        <p:nvPicPr>
          <p:cNvPr id="12" name="Picture 11"/>
          <p:cNvPicPr>
            <a:picLocks noChangeAspect="1"/>
          </p:cNvPicPr>
          <p:nvPr/>
        </p:nvPicPr>
        <p:blipFill rotWithShape="1">
          <a:blip r:embed="rId6"/>
          <a:srcRect l="-589" t="16920" r="55503" b="29347"/>
          <a:stretch/>
        </p:blipFill>
        <p:spPr>
          <a:xfrm>
            <a:off x="57916" y="3467132"/>
            <a:ext cx="2821452" cy="1097054"/>
          </a:xfrm>
          <a:prstGeom prst="rect">
            <a:avLst/>
          </a:prstGeom>
        </p:spPr>
      </p:pic>
      <p:pic>
        <p:nvPicPr>
          <p:cNvPr id="8" name="Picture 7"/>
          <p:cNvPicPr>
            <a:picLocks noChangeAspect="1"/>
          </p:cNvPicPr>
          <p:nvPr/>
        </p:nvPicPr>
        <p:blipFill rotWithShape="1">
          <a:blip r:embed="rId4"/>
          <a:srcRect t="50000" r="58638"/>
          <a:stretch/>
        </p:blipFill>
        <p:spPr>
          <a:xfrm>
            <a:off x="1570229" y="1040560"/>
            <a:ext cx="2230472" cy="2194109"/>
          </a:xfrm>
          <a:prstGeom prst="rect">
            <a:avLst/>
          </a:prstGeom>
        </p:spPr>
      </p:pic>
      <p:sp>
        <p:nvSpPr>
          <p:cNvPr id="13" name="Heptagon 12"/>
          <p:cNvSpPr/>
          <p:nvPr/>
        </p:nvSpPr>
        <p:spPr>
          <a:xfrm>
            <a:off x="1332489" y="1121572"/>
            <a:ext cx="342900" cy="323825"/>
          </a:xfrm>
          <a:prstGeom prst="heptagon">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A</a:t>
            </a:r>
          </a:p>
        </p:txBody>
      </p:sp>
      <p:sp>
        <p:nvSpPr>
          <p:cNvPr id="14" name="Heptagon 13"/>
          <p:cNvSpPr/>
          <p:nvPr/>
        </p:nvSpPr>
        <p:spPr>
          <a:xfrm>
            <a:off x="3157764" y="1098583"/>
            <a:ext cx="342900" cy="323825"/>
          </a:xfrm>
          <a:prstGeom prst="heptagon">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B</a:t>
            </a:r>
          </a:p>
        </p:txBody>
      </p:sp>
      <p:sp>
        <p:nvSpPr>
          <p:cNvPr id="15" name="Heptagon 14"/>
          <p:cNvSpPr/>
          <p:nvPr/>
        </p:nvSpPr>
        <p:spPr>
          <a:xfrm>
            <a:off x="3671146" y="3168869"/>
            <a:ext cx="342900" cy="323825"/>
          </a:xfrm>
          <a:prstGeom prst="heptagon">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F</a:t>
            </a:r>
          </a:p>
        </p:txBody>
      </p:sp>
      <p:sp>
        <p:nvSpPr>
          <p:cNvPr id="16" name="Heptagon 15"/>
          <p:cNvSpPr/>
          <p:nvPr/>
        </p:nvSpPr>
        <p:spPr>
          <a:xfrm>
            <a:off x="3923915" y="2080289"/>
            <a:ext cx="342900" cy="323825"/>
          </a:xfrm>
          <a:prstGeom prst="heptagon">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E</a:t>
            </a:r>
          </a:p>
        </p:txBody>
      </p:sp>
      <p:sp>
        <p:nvSpPr>
          <p:cNvPr id="17" name="Heptagon 16"/>
          <p:cNvSpPr/>
          <p:nvPr/>
        </p:nvSpPr>
        <p:spPr>
          <a:xfrm>
            <a:off x="3923915" y="952401"/>
            <a:ext cx="342900" cy="323825"/>
          </a:xfrm>
          <a:prstGeom prst="heptagon">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D</a:t>
            </a:r>
          </a:p>
        </p:txBody>
      </p:sp>
      <p:sp>
        <p:nvSpPr>
          <p:cNvPr id="18" name="Heptagon 17"/>
          <p:cNvSpPr/>
          <p:nvPr/>
        </p:nvSpPr>
        <p:spPr>
          <a:xfrm>
            <a:off x="818396" y="3154744"/>
            <a:ext cx="342900" cy="323825"/>
          </a:xfrm>
          <a:prstGeom prst="heptagon">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C</a:t>
            </a:r>
          </a:p>
        </p:txBody>
      </p:sp>
    </p:spTree>
    <p:extLst>
      <p:ext uri="{BB962C8B-B14F-4D97-AF65-F5344CB8AC3E}">
        <p14:creationId xmlns:p14="http://schemas.microsoft.com/office/powerpoint/2010/main" val="340710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17563"/>
            <a:ext cx="5853113" cy="365125"/>
          </a:xfrm>
        </p:spPr>
        <p:txBody>
          <a:bodyPr>
            <a:normAutofit fontScale="90000"/>
          </a:bodyPr>
          <a:lstStyle/>
          <a:p>
            <a:r>
              <a:rPr lang="en-GB" sz="2700" dirty="0" smtClean="0"/>
              <a:t>B1 Preliminary for Schools Reading </a:t>
            </a:r>
            <a:r>
              <a:rPr lang="en-GB" dirty="0" smtClean="0"/>
              <a:t/>
            </a:r>
            <a:br>
              <a:rPr lang="en-GB" dirty="0" smtClean="0"/>
            </a:br>
            <a:endParaRPr lang="en-GB" dirty="0"/>
          </a:p>
        </p:txBody>
      </p:sp>
      <p:sp>
        <p:nvSpPr>
          <p:cNvPr id="5" name="Subtitle 4"/>
          <p:cNvSpPr>
            <a:spLocks noGrp="1"/>
          </p:cNvSpPr>
          <p:nvPr>
            <p:ph type="subTitle" sz="quarter" idx="4294967295"/>
          </p:nvPr>
        </p:nvSpPr>
        <p:spPr>
          <a:xfrm>
            <a:off x="42070" y="1008484"/>
            <a:ext cx="5853113" cy="519112"/>
          </a:xfrm>
        </p:spPr>
        <p:txBody>
          <a:bodyPr>
            <a:normAutofit/>
          </a:bodyPr>
          <a:lstStyle/>
          <a:p>
            <a:pPr marL="0" indent="0">
              <a:buNone/>
            </a:pPr>
            <a:r>
              <a:rPr lang="en-GB" sz="2000" dirty="0" smtClean="0"/>
              <a:t>What kinds of language are tested?</a:t>
            </a:r>
            <a:endParaRPr lang="en-GB" sz="2000" dirty="0"/>
          </a:p>
        </p:txBody>
      </p:sp>
      <p:pic>
        <p:nvPicPr>
          <p:cNvPr id="6" name="Picture 5"/>
          <p:cNvPicPr/>
          <p:nvPr/>
        </p:nvPicPr>
        <p:blipFill rotWithShape="1">
          <a:blip r:embed="rId3">
            <a:extLst>
              <a:ext uri="{28A0092B-C50C-407E-A947-70E740481C1C}">
                <a14:useLocalDpi xmlns:a14="http://schemas.microsoft.com/office/drawing/2010/main" val="0"/>
              </a:ext>
            </a:extLst>
          </a:blip>
          <a:srcRect t="24067"/>
          <a:stretch/>
        </p:blipFill>
        <p:spPr bwMode="auto">
          <a:xfrm>
            <a:off x="-108520" y="1362766"/>
            <a:ext cx="5726975" cy="3610536"/>
          </a:xfrm>
          <a:prstGeom prst="rect">
            <a:avLst/>
          </a:prstGeom>
          <a:noFill/>
          <a:ln>
            <a:noFill/>
          </a:ln>
          <a:extLst>
            <a:ext uri="{53640926-AAD7-44D8-BBD7-CCE9431645EC}">
              <a14:shadowObscured xmlns:a14="http://schemas.microsoft.com/office/drawing/2010/main"/>
            </a:ext>
          </a:extLst>
        </p:spPr>
      </p:pic>
      <p:sp>
        <p:nvSpPr>
          <p:cNvPr id="8" name="Left Arrow 7"/>
          <p:cNvSpPr/>
          <p:nvPr/>
        </p:nvSpPr>
        <p:spPr>
          <a:xfrm>
            <a:off x="5165611" y="1840148"/>
            <a:ext cx="1482539" cy="363474"/>
          </a:xfrm>
          <a:prstGeom prst="leftArrow">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t>superlatives</a:t>
            </a:r>
          </a:p>
        </p:txBody>
      </p:sp>
      <p:sp>
        <p:nvSpPr>
          <p:cNvPr id="9" name="Left Arrow 8"/>
          <p:cNvSpPr/>
          <p:nvPr/>
        </p:nvSpPr>
        <p:spPr>
          <a:xfrm>
            <a:off x="5111843" y="2669444"/>
            <a:ext cx="1482539" cy="363474"/>
          </a:xfrm>
          <a:prstGeom prst="leftArrow">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t>conjunctions</a:t>
            </a:r>
          </a:p>
        </p:txBody>
      </p:sp>
      <p:sp>
        <p:nvSpPr>
          <p:cNvPr id="11" name="Left Arrow 10"/>
          <p:cNvSpPr/>
          <p:nvPr/>
        </p:nvSpPr>
        <p:spPr>
          <a:xfrm>
            <a:off x="4994515" y="2932186"/>
            <a:ext cx="1482539" cy="363474"/>
          </a:xfrm>
          <a:prstGeom prst="leftArrow">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t>prepositions</a:t>
            </a:r>
          </a:p>
        </p:txBody>
      </p:sp>
      <p:sp>
        <p:nvSpPr>
          <p:cNvPr id="12" name="Left Arrow 11"/>
          <p:cNvSpPr/>
          <p:nvPr/>
        </p:nvSpPr>
        <p:spPr>
          <a:xfrm>
            <a:off x="4994515" y="3236810"/>
            <a:ext cx="1825439" cy="363474"/>
          </a:xfrm>
          <a:prstGeom prst="leftArrow">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t>relative pronouns</a:t>
            </a:r>
          </a:p>
        </p:txBody>
      </p:sp>
      <p:sp>
        <p:nvSpPr>
          <p:cNvPr id="13" name="Left Arrow 12"/>
          <p:cNvSpPr/>
          <p:nvPr/>
        </p:nvSpPr>
        <p:spPr>
          <a:xfrm>
            <a:off x="4994514" y="3600284"/>
            <a:ext cx="1482539" cy="363474"/>
          </a:xfrm>
          <a:prstGeom prst="leftArrow">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t>conjunctions</a:t>
            </a:r>
          </a:p>
        </p:txBody>
      </p:sp>
      <p:sp>
        <p:nvSpPr>
          <p:cNvPr id="14" name="Left Arrow 13"/>
          <p:cNvSpPr/>
          <p:nvPr/>
        </p:nvSpPr>
        <p:spPr>
          <a:xfrm>
            <a:off x="5197254" y="4349184"/>
            <a:ext cx="1482539" cy="363474"/>
          </a:xfrm>
          <a:prstGeom prst="leftArrow">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t>auxiliary verbs</a:t>
            </a:r>
          </a:p>
        </p:txBody>
      </p:sp>
    </p:spTree>
    <p:extLst>
      <p:ext uri="{BB962C8B-B14F-4D97-AF65-F5344CB8AC3E}">
        <p14:creationId xmlns:p14="http://schemas.microsoft.com/office/powerpoint/2010/main" val="425447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06375"/>
            <a:ext cx="8229600" cy="857250"/>
          </a:xfrm>
        </p:spPr>
        <p:txBody>
          <a:bodyPr>
            <a:normAutofit/>
          </a:bodyPr>
          <a:lstStyle/>
          <a:p>
            <a:r>
              <a:rPr lang="en-US" sz="2400" dirty="0"/>
              <a:t>Some problems learners can have with the Reading paper  </a:t>
            </a:r>
            <a:endParaRPr lang="ru-RU" sz="2400" dirty="0"/>
          </a:p>
        </p:txBody>
      </p:sp>
      <p:sp>
        <p:nvSpPr>
          <p:cNvPr id="3" name="Содержимое 2"/>
          <p:cNvSpPr>
            <a:spLocks noGrp="1"/>
          </p:cNvSpPr>
          <p:nvPr>
            <p:ph idx="4294967295"/>
          </p:nvPr>
        </p:nvSpPr>
        <p:spPr>
          <a:xfrm>
            <a:off x="0" y="1200150"/>
            <a:ext cx="7380312" cy="3394075"/>
          </a:xfrm>
        </p:spPr>
        <p:txBody>
          <a:bodyPr>
            <a:normAutofit/>
          </a:bodyPr>
          <a:lstStyle/>
          <a:p>
            <a:pPr marL="257175" indent="-257175" fontAlgn="base"/>
            <a:r>
              <a:rPr lang="en-US" sz="2000" dirty="0"/>
              <a:t>Learners don’t understand what they have to do in the task.</a:t>
            </a:r>
          </a:p>
          <a:p>
            <a:pPr marL="257175" indent="-257175" fontAlgn="base"/>
            <a:r>
              <a:rPr lang="en-US" sz="2000" dirty="0"/>
              <a:t> Learners don’t read the instructions for the tasks carefully.</a:t>
            </a:r>
          </a:p>
          <a:p>
            <a:pPr marL="257175" indent="-257175" fontAlgn="base"/>
            <a:r>
              <a:rPr lang="en-US" sz="2000" dirty="0"/>
              <a:t> Learners </a:t>
            </a:r>
            <a:r>
              <a:rPr lang="en-US" sz="2000" dirty="0" err="1"/>
              <a:t>wordspot</a:t>
            </a:r>
            <a:r>
              <a:rPr lang="en-US" sz="2000" dirty="0"/>
              <a:t>.</a:t>
            </a:r>
          </a:p>
          <a:p>
            <a:pPr marL="257175" indent="-257175" fontAlgn="base"/>
            <a:r>
              <a:rPr lang="en-US" sz="2000" dirty="0"/>
              <a:t> Learners try to read and understand every word in the text.</a:t>
            </a:r>
          </a:p>
          <a:p>
            <a:pPr marL="257175" indent="-257175" fontAlgn="base"/>
            <a:r>
              <a:rPr lang="en-US" sz="2000" dirty="0"/>
              <a:t>Learners don’t underline key words.</a:t>
            </a:r>
          </a:p>
          <a:p>
            <a:pPr marL="257175" indent="-257175" fontAlgn="base"/>
            <a:r>
              <a:rPr lang="en-US" sz="2000" dirty="0"/>
              <a:t>Learners answers aren’t based on the text, but on their general knowledge.</a:t>
            </a:r>
          </a:p>
          <a:p>
            <a:pPr marL="0" indent="0" fontAlgn="base">
              <a:buNone/>
            </a:pPr>
            <a:r>
              <a:rPr lang="en-US" dirty="0" smtClean="0"/>
              <a:t> </a:t>
            </a:r>
          </a:p>
          <a:p>
            <a:pPr fontAlgn="base">
              <a:buNone/>
            </a:pPr>
            <a:endParaRPr lang="en-US" dirty="0" smtClean="0"/>
          </a:p>
          <a:p>
            <a:pPr fontAlgn="base"/>
            <a:endParaRPr lang="en-US" dirty="0" smtClean="0"/>
          </a:p>
          <a:p>
            <a:endParaRPr lang="ru-RU" dirty="0"/>
          </a:p>
        </p:txBody>
      </p:sp>
    </p:spTree>
    <p:extLst>
      <p:ext uri="{BB962C8B-B14F-4D97-AF65-F5344CB8AC3E}">
        <p14:creationId xmlns:p14="http://schemas.microsoft.com/office/powerpoint/2010/main" val="100758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27424"/>
            <a:ext cx="8897937" cy="365125"/>
          </a:xfrm>
        </p:spPr>
        <p:txBody>
          <a:bodyPr>
            <a:normAutofit fontScale="90000"/>
          </a:bodyPr>
          <a:lstStyle/>
          <a:p>
            <a:pPr algn="l"/>
            <a:r>
              <a:rPr lang="en-GB" sz="2400" dirty="0" smtClean="0"/>
              <a:t>WORD-SPOTTING</a:t>
            </a:r>
            <a:r>
              <a:rPr lang="en-GB" dirty="0" smtClean="0"/>
              <a:t> </a:t>
            </a:r>
            <a:endParaRPr lang="en-GB" dirty="0"/>
          </a:p>
        </p:txBody>
      </p:sp>
      <p:sp>
        <p:nvSpPr>
          <p:cNvPr id="8" name="Rectangle 7"/>
          <p:cNvSpPr/>
          <p:nvPr/>
        </p:nvSpPr>
        <p:spPr>
          <a:xfrm>
            <a:off x="1" y="995923"/>
            <a:ext cx="6156176" cy="351691"/>
          </a:xfrm>
          <a:prstGeom prst="rect">
            <a:avLst/>
          </a:prstGeom>
          <a:solidFill>
            <a:srgbClr val="803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argued   checked   arranged   contacted   booked</a:t>
            </a:r>
          </a:p>
        </p:txBody>
      </p:sp>
      <p:sp>
        <p:nvSpPr>
          <p:cNvPr id="9" name="Text Placeholder 5"/>
          <p:cNvSpPr txBox="1">
            <a:spLocks/>
          </p:cNvSpPr>
          <p:nvPr/>
        </p:nvSpPr>
        <p:spPr>
          <a:xfrm>
            <a:off x="0" y="1450988"/>
            <a:ext cx="6588224" cy="2801962"/>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200" kern="1200">
                <a:solidFill>
                  <a:schemeClr val="tx1"/>
                </a:solidFill>
                <a:latin typeface="+mn-lt"/>
                <a:ea typeface="+mn-ea"/>
                <a:cs typeface="+mn-cs"/>
              </a:defRPr>
            </a:lvl1pPr>
            <a:lvl2pPr marL="128588" indent="-100013" algn="l" defTabSz="685800" rtl="0" eaLnBrk="1" latinLnBrk="0" hangingPunct="1">
              <a:lnSpc>
                <a:spcPct val="9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2pPr>
            <a:lvl3pPr marL="242888" indent="-80963" algn="l" defTabSz="685800" rtl="0" eaLnBrk="1" latinLnBrk="0" hangingPunct="1">
              <a:lnSpc>
                <a:spcPct val="90000"/>
              </a:lnSpc>
              <a:spcBef>
                <a:spcPts val="375"/>
              </a:spcBef>
              <a:spcAft>
                <a:spcPts val="450"/>
              </a:spcAft>
              <a:buFont typeface="Arial" panose="020B0604020202020204" pitchFamily="34" charset="0"/>
              <a:buChar char="•"/>
              <a:defRPr sz="900" kern="1200">
                <a:solidFill>
                  <a:schemeClr val="tx1"/>
                </a:solidFill>
                <a:latin typeface="+mn-lt"/>
                <a:ea typeface="+mn-ea"/>
                <a:cs typeface="+mn-cs"/>
              </a:defRPr>
            </a:lvl3pPr>
            <a:lvl4pPr marL="342900" indent="-80963" algn="l" defTabSz="685800" rtl="0" eaLnBrk="1" latinLnBrk="0" hangingPunct="1">
              <a:lnSpc>
                <a:spcPct val="90000"/>
              </a:lnSpc>
              <a:spcBef>
                <a:spcPts val="375"/>
              </a:spcBef>
              <a:spcAft>
                <a:spcPts val="450"/>
              </a:spcAft>
              <a:buFont typeface="Arial" panose="020B0604020202020204" pitchFamily="34" charset="0"/>
              <a:buChar char="•"/>
              <a:tabLst/>
              <a:defRPr sz="600" kern="1200">
                <a:solidFill>
                  <a:schemeClr val="tx1"/>
                </a:solidFill>
                <a:latin typeface="+mn-lt"/>
                <a:ea typeface="+mn-ea"/>
                <a:cs typeface="+mn-cs"/>
              </a:defRPr>
            </a:lvl4pPr>
            <a:lvl5pPr marL="419100" indent="-71438" algn="l" defTabSz="685800" rtl="0" eaLnBrk="1" latinLnBrk="0" hangingPunct="1">
              <a:lnSpc>
                <a:spcPct val="90000"/>
              </a:lnSpc>
              <a:spcBef>
                <a:spcPts val="375"/>
              </a:spcBef>
              <a:spcAft>
                <a:spcPts val="450"/>
              </a:spcAft>
              <a:buFont typeface="Arial" panose="020B0604020202020204" pitchFamily="34" charset="0"/>
              <a:buChar char="•"/>
              <a:defRPr sz="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500" dirty="0" smtClean="0"/>
              <a:t>   </a:t>
            </a:r>
            <a:endParaRPr lang="en-GB" sz="900" dirty="0" smtClean="0"/>
          </a:p>
          <a:p>
            <a:pPr marL="353616" lvl="2" indent="-171450">
              <a:buFont typeface="+mj-lt"/>
              <a:buAutoNum type="arabicPeriod"/>
            </a:pPr>
            <a:r>
              <a:rPr lang="en-GB" sz="1800" dirty="0"/>
              <a:t> </a:t>
            </a:r>
            <a:r>
              <a:rPr lang="en-GB" sz="1600" dirty="0"/>
              <a:t>We </a:t>
            </a:r>
            <a:r>
              <a:rPr lang="en-GB" sz="1600" u="sng" dirty="0"/>
              <a:t>made plans </a:t>
            </a:r>
            <a:r>
              <a:rPr lang="en-GB" sz="1600" dirty="0"/>
              <a:t>to go out for dinner.</a:t>
            </a:r>
          </a:p>
          <a:p>
            <a:pPr marL="353616" lvl="2" indent="-171450">
              <a:buFont typeface="+mj-lt"/>
              <a:buAutoNum type="arabicPeriod"/>
            </a:pPr>
            <a:endParaRPr lang="en-GB" sz="1600" dirty="0"/>
          </a:p>
          <a:p>
            <a:pPr marL="353616" lvl="2" indent="-171450">
              <a:buFont typeface="+mj-lt"/>
              <a:buAutoNum type="arabicPeriod"/>
            </a:pPr>
            <a:r>
              <a:rPr lang="en-GB" sz="1600" dirty="0"/>
              <a:t> They </a:t>
            </a:r>
            <a:r>
              <a:rPr lang="en-GB" sz="1600" u="sng" dirty="0"/>
              <a:t>disagreed</a:t>
            </a:r>
            <a:r>
              <a:rPr lang="en-GB" sz="1600" dirty="0"/>
              <a:t> about which film to see.</a:t>
            </a:r>
          </a:p>
          <a:p>
            <a:pPr marL="353616" lvl="2" indent="-171450">
              <a:buFont typeface="+mj-lt"/>
              <a:buAutoNum type="arabicPeriod"/>
            </a:pPr>
            <a:endParaRPr lang="en-GB" sz="1600" dirty="0"/>
          </a:p>
          <a:p>
            <a:pPr marL="353616" lvl="2" indent="-171450">
              <a:buFont typeface="+mj-lt"/>
              <a:buAutoNum type="arabicPeriod"/>
            </a:pPr>
            <a:r>
              <a:rPr lang="en-GB" sz="1600" dirty="0"/>
              <a:t> I </a:t>
            </a:r>
            <a:r>
              <a:rPr lang="en-GB" sz="1600" u="sng" dirty="0"/>
              <a:t>made sure</a:t>
            </a:r>
            <a:r>
              <a:rPr lang="en-GB" sz="1600" dirty="0"/>
              <a:t> that I had my passport with me.</a:t>
            </a:r>
          </a:p>
          <a:p>
            <a:pPr marL="353616" lvl="2" indent="-171450">
              <a:buFont typeface="+mj-lt"/>
              <a:buAutoNum type="arabicPeriod"/>
            </a:pPr>
            <a:endParaRPr lang="en-GB" sz="1600" dirty="0"/>
          </a:p>
          <a:p>
            <a:pPr marL="353616" lvl="2" indent="-171450">
              <a:buFont typeface="+mj-lt"/>
              <a:buAutoNum type="arabicPeriod"/>
            </a:pPr>
            <a:r>
              <a:rPr lang="en-GB" sz="1600" dirty="0"/>
              <a:t> He </a:t>
            </a:r>
            <a:r>
              <a:rPr lang="en-GB" sz="1600" u="sng" dirty="0"/>
              <a:t>reserved</a:t>
            </a:r>
            <a:r>
              <a:rPr lang="en-GB" sz="1600" dirty="0"/>
              <a:t> a room at the hotel in advance.</a:t>
            </a:r>
          </a:p>
          <a:p>
            <a:pPr marL="353616" lvl="2" indent="-171450">
              <a:buFont typeface="+mj-lt"/>
              <a:buAutoNum type="arabicPeriod"/>
            </a:pPr>
            <a:endParaRPr lang="en-GB" sz="1600" dirty="0"/>
          </a:p>
          <a:p>
            <a:pPr marL="353616" lvl="2" indent="-171450">
              <a:buFont typeface="+mj-lt"/>
              <a:buAutoNum type="arabicPeriod"/>
            </a:pPr>
            <a:r>
              <a:rPr lang="en-GB" sz="1600" dirty="0"/>
              <a:t> She </a:t>
            </a:r>
            <a:r>
              <a:rPr lang="en-GB" sz="1600" u="sng" dirty="0"/>
              <a:t>got in touch </a:t>
            </a:r>
            <a:r>
              <a:rPr lang="en-GB" sz="1600" dirty="0"/>
              <a:t>with the school secretary to ask for more details.</a:t>
            </a:r>
          </a:p>
          <a:p>
            <a:endParaRPr lang="en-GB" sz="900" dirty="0"/>
          </a:p>
        </p:txBody>
      </p:sp>
    </p:spTree>
    <p:extLst>
      <p:ext uri="{BB962C8B-B14F-4D97-AF65-F5344CB8AC3E}">
        <p14:creationId xmlns:p14="http://schemas.microsoft.com/office/powerpoint/2010/main" val="337028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06375"/>
            <a:ext cx="8229600" cy="857250"/>
          </a:xfrm>
        </p:spPr>
        <p:txBody>
          <a:bodyPr>
            <a:normAutofit/>
          </a:bodyPr>
          <a:lstStyle/>
          <a:p>
            <a:pPr algn="l"/>
            <a:r>
              <a:rPr lang="en-US" sz="2800" dirty="0" smtClean="0"/>
              <a:t>Ignoring words you don’t know</a:t>
            </a:r>
            <a:endParaRPr lang="ru-RU" sz="2800" dirty="0"/>
          </a:p>
        </p:txBody>
      </p:sp>
      <p:sp>
        <p:nvSpPr>
          <p:cNvPr id="3" name="Содержимое 2"/>
          <p:cNvSpPr>
            <a:spLocks noGrp="1"/>
          </p:cNvSpPr>
          <p:nvPr>
            <p:ph idx="4294967295"/>
          </p:nvPr>
        </p:nvSpPr>
        <p:spPr>
          <a:xfrm>
            <a:off x="107504" y="1063625"/>
            <a:ext cx="6607175" cy="2851150"/>
          </a:xfrm>
        </p:spPr>
        <p:txBody>
          <a:bodyPr/>
          <a:lstStyle/>
          <a:p>
            <a:pPr fontAlgn="base">
              <a:buNone/>
            </a:pPr>
            <a:r>
              <a:rPr lang="en-US" sz="2000" b="1" dirty="0"/>
              <a:t>Procedure</a:t>
            </a:r>
          </a:p>
          <a:p>
            <a:pPr fontAlgn="base">
              <a:buNone/>
            </a:pPr>
            <a:r>
              <a:rPr lang="en-US" sz="2000" b="1" dirty="0"/>
              <a:t>1</a:t>
            </a:r>
            <a:r>
              <a:rPr lang="en-US" sz="2000" dirty="0"/>
              <a:t>    Give learners true or false statements.</a:t>
            </a:r>
          </a:p>
          <a:p>
            <a:pPr fontAlgn="base">
              <a:buNone/>
            </a:pPr>
            <a:r>
              <a:rPr lang="en-US" sz="2000" b="1" dirty="0"/>
              <a:t>2</a:t>
            </a:r>
            <a:r>
              <a:rPr lang="en-US" sz="2000" dirty="0"/>
              <a:t>    Give them a text with a number of words blanked out.  They decide if the statements are true or false after reading the text.</a:t>
            </a:r>
          </a:p>
          <a:p>
            <a:pPr fontAlgn="base">
              <a:buNone/>
            </a:pPr>
            <a:r>
              <a:rPr lang="en-US" sz="2000" b="1" dirty="0"/>
              <a:t>3</a:t>
            </a:r>
            <a:r>
              <a:rPr lang="en-US" sz="2000" dirty="0"/>
              <a:t>    Ask them to do the task and then discuss with their partners whether they needed the blanked out words.</a:t>
            </a:r>
          </a:p>
          <a:p>
            <a:endParaRPr lang="ru-RU" dirty="0"/>
          </a:p>
        </p:txBody>
      </p:sp>
    </p:spTree>
    <p:extLst>
      <p:ext uri="{BB962C8B-B14F-4D97-AF65-F5344CB8AC3E}">
        <p14:creationId xmlns:p14="http://schemas.microsoft.com/office/powerpoint/2010/main" val="224866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06375"/>
            <a:ext cx="8229600" cy="857250"/>
          </a:xfrm>
        </p:spPr>
        <p:txBody>
          <a:bodyPr/>
          <a:lstStyle/>
          <a:p>
            <a:pPr algn="l"/>
            <a:r>
              <a:rPr lang="en-US" dirty="0" smtClean="0"/>
              <a:t> </a:t>
            </a:r>
            <a:r>
              <a:rPr lang="en-US" sz="2400" dirty="0" smtClean="0"/>
              <a:t>IGNORING WORDS YOU DON’T KNOW </a:t>
            </a:r>
            <a:endParaRPr lang="ru-RU" dirty="0"/>
          </a:p>
        </p:txBody>
      </p:sp>
      <p:sp>
        <p:nvSpPr>
          <p:cNvPr id="3" name="Объект 2"/>
          <p:cNvSpPr>
            <a:spLocks noGrp="1"/>
          </p:cNvSpPr>
          <p:nvPr>
            <p:ph idx="4294967295"/>
          </p:nvPr>
        </p:nvSpPr>
        <p:spPr>
          <a:xfrm>
            <a:off x="0" y="1203325"/>
            <a:ext cx="6607175" cy="2851150"/>
          </a:xfrm>
        </p:spPr>
        <p:txBody>
          <a:bodyPr/>
          <a:lstStyle/>
          <a:p>
            <a:pPr marL="0" indent="0">
              <a:buNone/>
            </a:pPr>
            <a:r>
              <a:rPr lang="en-US" sz="1500" dirty="0" smtClean="0"/>
              <a:t>TRUE/FALSE</a:t>
            </a:r>
          </a:p>
          <a:p>
            <a:pPr marL="0" indent="0">
              <a:buNone/>
            </a:pPr>
            <a:endParaRPr lang="en-US" sz="1500" dirty="0"/>
          </a:p>
          <a:p>
            <a:pPr marL="0" indent="0">
              <a:buNone/>
            </a:pPr>
            <a:r>
              <a:rPr lang="en-US" sz="1500" dirty="0" smtClean="0"/>
              <a:t>In </a:t>
            </a:r>
            <a:r>
              <a:rPr lang="en-US" sz="1500" dirty="0"/>
              <a:t>fact, many old languages are disappearing in the UK. People on the Isle of Man spoke Manx for …..  until the last native ….  died in the 20</a:t>
            </a:r>
            <a:r>
              <a:rPr lang="en-US" sz="1500" baseline="30000" dirty="0"/>
              <a:t>th</a:t>
            </a:r>
            <a:r>
              <a:rPr lang="en-US" sz="1500" dirty="0"/>
              <a:t>  ….  . The same thing has ….  to Cornish. Cant was a language spoken by ….  who were bringing goods into the country  ….  , or travelers and criminals. It  ….  them to keep secrets from the  ….  but it too has disappeared.</a:t>
            </a:r>
          </a:p>
          <a:p>
            <a:endParaRPr lang="en-US" sz="1500" dirty="0"/>
          </a:p>
          <a:p>
            <a:pPr>
              <a:buAutoNum type="arabicPeriod"/>
            </a:pPr>
            <a:r>
              <a:rPr lang="en-US" sz="1500" dirty="0"/>
              <a:t>People who come from the Isle of Man can speak Manx.</a:t>
            </a:r>
          </a:p>
          <a:p>
            <a:pPr>
              <a:buAutoNum type="arabicPeriod"/>
            </a:pPr>
            <a:r>
              <a:rPr lang="en-US" sz="1500" dirty="0"/>
              <a:t>Cant was a special language.</a:t>
            </a:r>
          </a:p>
          <a:p>
            <a:pPr>
              <a:buAutoNum type="arabicPeriod"/>
            </a:pPr>
            <a:endParaRPr lang="ru-RU" sz="1500" dirty="0"/>
          </a:p>
        </p:txBody>
      </p:sp>
      <p:sp>
        <p:nvSpPr>
          <p:cNvPr id="4" name="Номер слайда 3"/>
          <p:cNvSpPr>
            <a:spLocks noGrp="1"/>
          </p:cNvSpPr>
          <p:nvPr>
            <p:ph type="sldNum" sz="quarter" idx="4294967295"/>
          </p:nvPr>
        </p:nvSpPr>
        <p:spPr>
          <a:xfrm>
            <a:off x="7010400" y="4767263"/>
            <a:ext cx="2133600" cy="274637"/>
          </a:xfrm>
        </p:spPr>
        <p:txBody>
          <a:bodyPr/>
          <a:lstStyle/>
          <a:p>
            <a:fld id="{DCC42788-B9CB-E34A-8AD7-170D571E89F3}" type="slidenum">
              <a:rPr lang="en-US" smtClean="0"/>
              <a:t>15</a:t>
            </a:fld>
            <a:endParaRPr lang="en-US"/>
          </a:p>
        </p:txBody>
      </p:sp>
    </p:spTree>
    <p:extLst>
      <p:ext uri="{BB962C8B-B14F-4D97-AF65-F5344CB8AC3E}">
        <p14:creationId xmlns:p14="http://schemas.microsoft.com/office/powerpoint/2010/main" val="2326079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1131590"/>
            <a:ext cx="2129109" cy="707886"/>
          </a:xfrm>
          <a:prstGeom prst="rect">
            <a:avLst/>
          </a:prstGeom>
          <a:noFill/>
        </p:spPr>
        <p:txBody>
          <a:bodyPr wrap="none" rtlCol="0">
            <a:spAutoFit/>
          </a:bodyPr>
          <a:lstStyle/>
          <a:p>
            <a:r>
              <a:rPr lang="en-US" sz="4000" b="1" dirty="0" smtClean="0"/>
              <a:t>WRITING</a:t>
            </a:r>
            <a:endParaRPr lang="ru-RU" sz="4000" b="1" dirty="0"/>
          </a:p>
        </p:txBody>
      </p:sp>
    </p:spTree>
    <p:extLst>
      <p:ext uri="{BB962C8B-B14F-4D97-AF65-F5344CB8AC3E}">
        <p14:creationId xmlns:p14="http://schemas.microsoft.com/office/powerpoint/2010/main" val="34619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179512" y="1275606"/>
            <a:ext cx="4094163" cy="3133725"/>
          </a:xfrm>
        </p:spPr>
        <p:txBody>
          <a:bodyPr>
            <a:normAutofit lnSpcReduction="10000"/>
          </a:bodyPr>
          <a:lstStyle/>
          <a:p>
            <a:pPr marL="257175" indent="-257175"/>
            <a:r>
              <a:rPr lang="en-GB" sz="1800" dirty="0"/>
              <a:t>Being motivated</a:t>
            </a:r>
          </a:p>
          <a:p>
            <a:pPr marL="257175" indent="-257175"/>
            <a:r>
              <a:rPr lang="en-GB" sz="1800" dirty="0"/>
              <a:t>Analysing models of different types of text and understanding the different conventions used (e.g. article, email, story)</a:t>
            </a:r>
          </a:p>
          <a:p>
            <a:pPr marL="257175" indent="-257175"/>
            <a:r>
              <a:rPr lang="en-GB" sz="1800" dirty="0"/>
              <a:t>Building up to writing through staged tasks that provide scaffolding</a:t>
            </a:r>
          </a:p>
          <a:p>
            <a:pPr marL="257175" indent="-257175"/>
            <a:r>
              <a:rPr lang="en-GB" sz="1800" dirty="0"/>
              <a:t>Being aware of all the features that good writing involves</a:t>
            </a:r>
          </a:p>
          <a:p>
            <a:pPr marL="257175" indent="-257175"/>
            <a:r>
              <a:rPr lang="en-GB" sz="1800" dirty="0"/>
              <a:t>Thinking about the target reader</a:t>
            </a:r>
          </a:p>
          <a:p>
            <a:pPr marL="257175" indent="-257175"/>
            <a:r>
              <a:rPr lang="en-GB" sz="1800" dirty="0"/>
              <a:t>Understanding what the task requires</a:t>
            </a:r>
          </a:p>
          <a:p>
            <a:endParaRPr lang="en-GB" dirty="0" smtClean="0"/>
          </a:p>
          <a:p>
            <a:pPr marL="128588" indent="-128588">
              <a:buFont typeface="Wingdings" panose="05000000000000000000" pitchFamily="2" charset="2"/>
              <a:buChar char="ü"/>
            </a:pPr>
            <a:endParaRPr lang="en-GB" dirty="0" smtClean="0"/>
          </a:p>
        </p:txBody>
      </p:sp>
      <p:sp>
        <p:nvSpPr>
          <p:cNvPr id="5" name="Title 4"/>
          <p:cNvSpPr>
            <a:spLocks noGrp="1"/>
          </p:cNvSpPr>
          <p:nvPr>
            <p:ph type="title" idx="4294967295"/>
          </p:nvPr>
        </p:nvSpPr>
        <p:spPr>
          <a:xfrm>
            <a:off x="0" y="817563"/>
            <a:ext cx="6084168" cy="365125"/>
          </a:xfrm>
        </p:spPr>
        <p:txBody>
          <a:bodyPr>
            <a:noAutofit/>
          </a:bodyPr>
          <a:lstStyle/>
          <a:p>
            <a:r>
              <a:rPr lang="en-GB" sz="2400" dirty="0" smtClean="0"/>
              <a:t>What helps students to improve their writing?</a:t>
            </a:r>
            <a:endParaRPr lang="en-GB" sz="24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263120"/>
            <a:ext cx="2698777" cy="180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19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07504" y="1203598"/>
            <a:ext cx="4870450" cy="3221037"/>
          </a:xfrm>
        </p:spPr>
        <p:txBody>
          <a:bodyPr>
            <a:normAutofit fontScale="92500" lnSpcReduction="10000"/>
          </a:bodyPr>
          <a:lstStyle/>
          <a:p>
            <a:pPr marL="257175" indent="-257175"/>
            <a:r>
              <a:rPr lang="en-GB" sz="1800" dirty="0"/>
              <a:t>Planning what to write</a:t>
            </a:r>
          </a:p>
          <a:p>
            <a:pPr marL="257175" indent="-257175"/>
            <a:r>
              <a:rPr lang="en-GB" sz="1800" dirty="0"/>
              <a:t>Organising ideas </a:t>
            </a:r>
          </a:p>
          <a:p>
            <a:pPr marL="257175" indent="-257175"/>
            <a:r>
              <a:rPr lang="en-GB" sz="1800" dirty="0"/>
              <a:t>Using a range of vocabulary and grammatical structures</a:t>
            </a:r>
          </a:p>
          <a:p>
            <a:pPr marL="257175" indent="-257175"/>
            <a:r>
              <a:rPr lang="en-GB" sz="1800" dirty="0"/>
              <a:t>Using linking words (e.g. but, although, before, because, etc.)</a:t>
            </a:r>
          </a:p>
          <a:p>
            <a:pPr marL="257175" indent="-257175"/>
            <a:r>
              <a:rPr lang="en-GB" sz="1800" dirty="0"/>
              <a:t>Avoiding repetition</a:t>
            </a:r>
          </a:p>
          <a:p>
            <a:pPr marL="257175" indent="-257175"/>
            <a:r>
              <a:rPr lang="en-GB" sz="1800" dirty="0"/>
              <a:t>Checking for errors</a:t>
            </a:r>
          </a:p>
          <a:p>
            <a:pPr marL="257175" indent="-257175"/>
            <a:r>
              <a:rPr lang="en-GB" sz="1800" dirty="0"/>
              <a:t>Self-assessment and peer assessment</a:t>
            </a:r>
          </a:p>
          <a:p>
            <a:pPr marL="257175" indent="-257175"/>
            <a:r>
              <a:rPr lang="en-GB" sz="1800" dirty="0"/>
              <a:t>Feedback from teachers</a:t>
            </a:r>
          </a:p>
          <a:p>
            <a:pPr marL="257175" indent="-257175"/>
            <a:r>
              <a:rPr lang="en-GB" sz="1800" dirty="0"/>
              <a:t>Keeping a learning diary</a:t>
            </a:r>
          </a:p>
          <a:p>
            <a:endParaRPr lang="en-GB" dirty="0"/>
          </a:p>
        </p:txBody>
      </p:sp>
      <p:sp>
        <p:nvSpPr>
          <p:cNvPr id="5" name="Title 4"/>
          <p:cNvSpPr>
            <a:spLocks noGrp="1"/>
          </p:cNvSpPr>
          <p:nvPr>
            <p:ph type="title" idx="4294967295"/>
          </p:nvPr>
        </p:nvSpPr>
        <p:spPr>
          <a:xfrm>
            <a:off x="0" y="627534"/>
            <a:ext cx="6300192" cy="365125"/>
          </a:xfrm>
        </p:spPr>
        <p:txBody>
          <a:bodyPr>
            <a:noAutofit/>
          </a:bodyPr>
          <a:lstStyle/>
          <a:p>
            <a:r>
              <a:rPr lang="en-GB" sz="2400" dirty="0"/>
              <a:t>What helps students to improve their writing?</a:t>
            </a:r>
          </a:p>
        </p:txBody>
      </p:sp>
      <p:sp>
        <p:nvSpPr>
          <p:cNvPr id="9" name="Text Placeholder 7"/>
          <p:cNvSpPr txBox="1">
            <a:spLocks/>
          </p:cNvSpPr>
          <p:nvPr/>
        </p:nvSpPr>
        <p:spPr>
          <a:xfrm>
            <a:off x="4785851" y="1910936"/>
            <a:ext cx="3081204" cy="2965252"/>
          </a:xfrm>
          <a:prstGeom prst="rect">
            <a:avLst/>
          </a:prstGeom>
        </p:spPr>
        <p:txBody>
          <a:bodyPr vert="horz" lIns="68580" tIns="34290" rIns="68580" bIns="34290" numCol="1" spcCol="360000" rtlCol="0">
            <a:noAutofit/>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200" kern="1200">
                <a:solidFill>
                  <a:schemeClr val="tx1"/>
                </a:solidFill>
                <a:latin typeface="+mn-lt"/>
                <a:ea typeface="+mn-ea"/>
                <a:cs typeface="+mn-cs"/>
              </a:defRPr>
            </a:lvl1pPr>
            <a:lvl2pPr marL="128588" indent="-100013" algn="l" defTabSz="685800" rtl="0" eaLnBrk="1" latinLnBrk="0" hangingPunct="1">
              <a:lnSpc>
                <a:spcPct val="9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2pPr>
            <a:lvl3pPr marL="242888" indent="-80963" algn="l" defTabSz="685800" rtl="0" eaLnBrk="1" latinLnBrk="0" hangingPunct="1">
              <a:lnSpc>
                <a:spcPct val="90000"/>
              </a:lnSpc>
              <a:spcBef>
                <a:spcPts val="375"/>
              </a:spcBef>
              <a:spcAft>
                <a:spcPts val="450"/>
              </a:spcAft>
              <a:buFont typeface="Arial" panose="020B0604020202020204" pitchFamily="34" charset="0"/>
              <a:buChar char="•"/>
              <a:defRPr sz="900" kern="1200">
                <a:solidFill>
                  <a:schemeClr val="tx1"/>
                </a:solidFill>
                <a:latin typeface="+mn-lt"/>
                <a:ea typeface="+mn-ea"/>
                <a:cs typeface="+mn-cs"/>
              </a:defRPr>
            </a:lvl3pPr>
            <a:lvl4pPr marL="342900" indent="-80963" algn="l" defTabSz="685800" rtl="0" eaLnBrk="1" latinLnBrk="0" hangingPunct="1">
              <a:lnSpc>
                <a:spcPct val="90000"/>
              </a:lnSpc>
              <a:spcBef>
                <a:spcPts val="375"/>
              </a:spcBef>
              <a:spcAft>
                <a:spcPts val="450"/>
              </a:spcAft>
              <a:buFont typeface="Arial" panose="020B0604020202020204" pitchFamily="34" charset="0"/>
              <a:buChar char="•"/>
              <a:tabLst/>
              <a:defRPr sz="600" kern="1200">
                <a:solidFill>
                  <a:schemeClr val="tx1"/>
                </a:solidFill>
                <a:latin typeface="+mn-lt"/>
                <a:ea typeface="+mn-ea"/>
                <a:cs typeface="+mn-cs"/>
              </a:defRPr>
            </a:lvl4pPr>
            <a:lvl5pPr marL="419100" indent="-71438" algn="l" defTabSz="685800" rtl="0" eaLnBrk="1" latinLnBrk="0" hangingPunct="1">
              <a:lnSpc>
                <a:spcPct val="90000"/>
              </a:lnSpc>
              <a:spcBef>
                <a:spcPts val="375"/>
              </a:spcBef>
              <a:spcAft>
                <a:spcPts val="450"/>
              </a:spcAft>
              <a:buFont typeface="Arial" panose="020B0604020202020204" pitchFamily="34" charset="0"/>
              <a:buChar char="•"/>
              <a:defRPr sz="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8588" indent="-128588">
              <a:buFont typeface="Wingdings" panose="05000000000000000000" pitchFamily="2" charset="2"/>
              <a:buChar char="ü"/>
            </a:pPr>
            <a:endParaRPr lang="en-GB" sz="900" dirty="0"/>
          </a:p>
          <a:p>
            <a:pPr marL="128588" indent="-128588">
              <a:buFont typeface="Wingdings" panose="05000000000000000000" pitchFamily="2" charset="2"/>
              <a:buChar char="ü"/>
            </a:pPr>
            <a:endParaRPr lang="en-GB" sz="900"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29" r="35297"/>
          <a:stretch/>
        </p:blipFill>
        <p:spPr bwMode="auto">
          <a:xfrm>
            <a:off x="5534774" y="992659"/>
            <a:ext cx="1815353" cy="267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80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107504" y="1347614"/>
            <a:ext cx="8804275" cy="2965450"/>
          </a:xfrm>
        </p:spPr>
        <p:txBody>
          <a:bodyPr/>
          <a:lstStyle/>
          <a:p>
            <a:pPr marL="128588" indent="-128588"/>
            <a:r>
              <a:rPr lang="en-GB" sz="2000" dirty="0"/>
              <a:t>Get them interested in the topic before they do a writing task</a:t>
            </a:r>
          </a:p>
          <a:p>
            <a:pPr marL="128588" indent="-128588"/>
            <a:r>
              <a:rPr lang="en-GB" sz="2000" dirty="0"/>
              <a:t>Discuss the topic</a:t>
            </a:r>
          </a:p>
          <a:p>
            <a:pPr marL="128588" indent="-128588"/>
            <a:r>
              <a:rPr lang="en-GB" sz="2000" dirty="0"/>
              <a:t>Ask and answer questions about the topic</a:t>
            </a:r>
          </a:p>
          <a:p>
            <a:pPr marL="128588" indent="-128588"/>
            <a:r>
              <a:rPr lang="en-GB" sz="2000" dirty="0"/>
              <a:t>Brainstorm ideas around the topic</a:t>
            </a:r>
          </a:p>
          <a:p>
            <a:pPr marL="128588" indent="-128588"/>
            <a:r>
              <a:rPr lang="en-GB" sz="2000" dirty="0"/>
              <a:t>Elicit relevant vocabulary</a:t>
            </a:r>
          </a:p>
          <a:p>
            <a:pPr marL="128588" indent="-128588"/>
            <a:r>
              <a:rPr lang="en-GB" sz="2000" dirty="0"/>
              <a:t>Encourage prediction</a:t>
            </a:r>
          </a:p>
          <a:p>
            <a:endParaRPr lang="en-GB" dirty="0"/>
          </a:p>
        </p:txBody>
      </p:sp>
      <p:sp>
        <p:nvSpPr>
          <p:cNvPr id="4" name="Title 3"/>
          <p:cNvSpPr>
            <a:spLocks noGrp="1"/>
          </p:cNvSpPr>
          <p:nvPr>
            <p:ph type="title" idx="4294967295"/>
          </p:nvPr>
        </p:nvSpPr>
        <p:spPr>
          <a:xfrm>
            <a:off x="0" y="817563"/>
            <a:ext cx="5853113" cy="365125"/>
          </a:xfrm>
        </p:spPr>
        <p:txBody>
          <a:bodyPr>
            <a:noAutofit/>
          </a:bodyPr>
          <a:lstStyle/>
          <a:p>
            <a:pPr algn="l"/>
            <a:r>
              <a:rPr lang="en-GB" sz="2400" dirty="0"/>
              <a:t>Motivating students before writing</a:t>
            </a:r>
          </a:p>
        </p:txBody>
      </p:sp>
    </p:spTree>
    <p:extLst>
      <p:ext uri="{BB962C8B-B14F-4D97-AF65-F5344CB8AC3E}">
        <p14:creationId xmlns:p14="http://schemas.microsoft.com/office/powerpoint/2010/main" val="401106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1880" y="1275606"/>
            <a:ext cx="1852430" cy="646331"/>
          </a:xfrm>
          <a:prstGeom prst="rect">
            <a:avLst/>
          </a:prstGeom>
          <a:noFill/>
        </p:spPr>
        <p:txBody>
          <a:bodyPr wrap="none" rtlCol="0">
            <a:spAutoFit/>
          </a:bodyPr>
          <a:lstStyle/>
          <a:p>
            <a:r>
              <a:rPr lang="en-US" sz="3600" b="1" dirty="0" smtClean="0"/>
              <a:t>TESTING</a:t>
            </a:r>
            <a:r>
              <a:rPr lang="en-US" dirty="0" smtClean="0"/>
              <a:t> </a:t>
            </a:r>
            <a:endParaRPr lang="ru-RU" dirty="0"/>
          </a:p>
        </p:txBody>
      </p:sp>
      <p:sp>
        <p:nvSpPr>
          <p:cNvPr id="14" name="TextBox 13"/>
          <p:cNvSpPr txBox="1"/>
          <p:nvPr/>
        </p:nvSpPr>
        <p:spPr>
          <a:xfrm>
            <a:off x="1187624" y="2643758"/>
            <a:ext cx="1635384" cy="461665"/>
          </a:xfrm>
          <a:prstGeom prst="rect">
            <a:avLst/>
          </a:prstGeom>
          <a:noFill/>
        </p:spPr>
        <p:txBody>
          <a:bodyPr wrap="none" rtlCol="0">
            <a:spAutoFit/>
          </a:bodyPr>
          <a:lstStyle/>
          <a:p>
            <a:r>
              <a:rPr lang="en-US" sz="2400" b="1" dirty="0" smtClean="0"/>
              <a:t>MATERIALS</a:t>
            </a:r>
            <a:endParaRPr lang="ru-RU" sz="2400" b="1" dirty="0"/>
          </a:p>
        </p:txBody>
      </p:sp>
      <p:sp>
        <p:nvSpPr>
          <p:cNvPr id="15" name="TextBox 14"/>
          <p:cNvSpPr txBox="1"/>
          <p:nvPr/>
        </p:nvSpPr>
        <p:spPr>
          <a:xfrm>
            <a:off x="3635896" y="2787774"/>
            <a:ext cx="1759008" cy="461665"/>
          </a:xfrm>
          <a:prstGeom prst="rect">
            <a:avLst/>
          </a:prstGeom>
          <a:noFill/>
        </p:spPr>
        <p:txBody>
          <a:bodyPr wrap="none" rtlCol="0">
            <a:spAutoFit/>
          </a:bodyPr>
          <a:lstStyle/>
          <a:p>
            <a:r>
              <a:rPr lang="en-US" sz="2400" b="1" dirty="0" smtClean="0"/>
              <a:t>PROCEDURE</a:t>
            </a:r>
            <a:endParaRPr lang="ru-RU" sz="2400" b="1" dirty="0"/>
          </a:p>
        </p:txBody>
      </p:sp>
      <p:sp>
        <p:nvSpPr>
          <p:cNvPr id="16" name="TextBox 15"/>
          <p:cNvSpPr txBox="1"/>
          <p:nvPr/>
        </p:nvSpPr>
        <p:spPr>
          <a:xfrm>
            <a:off x="6084168" y="2787774"/>
            <a:ext cx="1876026" cy="461665"/>
          </a:xfrm>
          <a:prstGeom prst="rect">
            <a:avLst/>
          </a:prstGeom>
          <a:noFill/>
        </p:spPr>
        <p:txBody>
          <a:bodyPr wrap="none" rtlCol="0">
            <a:spAutoFit/>
          </a:bodyPr>
          <a:lstStyle/>
          <a:p>
            <a:r>
              <a:rPr lang="en-US" sz="2400" b="1" dirty="0" smtClean="0"/>
              <a:t>ASSESSMENT</a:t>
            </a:r>
            <a:endParaRPr lang="ru-RU" sz="2400" b="1" dirty="0"/>
          </a:p>
        </p:txBody>
      </p:sp>
      <p:sp>
        <p:nvSpPr>
          <p:cNvPr id="17" name="Овал 16"/>
          <p:cNvSpPr/>
          <p:nvPr/>
        </p:nvSpPr>
        <p:spPr>
          <a:xfrm>
            <a:off x="1024120" y="2417390"/>
            <a:ext cx="1922512"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p:cNvSpPr/>
          <p:nvPr/>
        </p:nvSpPr>
        <p:spPr>
          <a:xfrm>
            <a:off x="3565814" y="2554002"/>
            <a:ext cx="1778496" cy="929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p:cNvSpPr/>
          <p:nvPr/>
        </p:nvSpPr>
        <p:spPr>
          <a:xfrm>
            <a:off x="6046099" y="2532807"/>
            <a:ext cx="1903007" cy="1145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1" name="Прямая со стрелкой 20"/>
          <p:cNvCxnSpPr/>
          <p:nvPr/>
        </p:nvCxnSpPr>
        <p:spPr>
          <a:xfrm flipH="1">
            <a:off x="2267744" y="1779662"/>
            <a:ext cx="1368152" cy="6377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2"/>
            <a:endCxn id="18" idx="0"/>
          </p:cNvCxnSpPr>
          <p:nvPr/>
        </p:nvCxnSpPr>
        <p:spPr>
          <a:xfrm>
            <a:off x="4418095" y="1921937"/>
            <a:ext cx="36967" cy="6320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148064" y="1779662"/>
            <a:ext cx="1440160" cy="7743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85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17563"/>
            <a:ext cx="5853113" cy="365125"/>
          </a:xfrm>
        </p:spPr>
        <p:txBody>
          <a:bodyPr>
            <a:normAutofit fontScale="90000"/>
          </a:bodyPr>
          <a:lstStyle/>
          <a:p>
            <a:r>
              <a:rPr lang="en-GB" dirty="0" smtClean="0"/>
              <a:t> </a:t>
            </a:r>
            <a:endParaRPr lang="en-GB" dirty="0"/>
          </a:p>
        </p:txBody>
      </p:sp>
      <p:sp>
        <p:nvSpPr>
          <p:cNvPr id="5" name="Subtitle 4"/>
          <p:cNvSpPr>
            <a:spLocks noGrp="1"/>
          </p:cNvSpPr>
          <p:nvPr>
            <p:ph type="subTitle" sz="quarter" idx="4294967295"/>
          </p:nvPr>
        </p:nvSpPr>
        <p:spPr>
          <a:xfrm>
            <a:off x="107504" y="558573"/>
            <a:ext cx="5853113" cy="519112"/>
          </a:xfrm>
        </p:spPr>
        <p:txBody>
          <a:bodyPr>
            <a:normAutofit fontScale="92500" lnSpcReduction="10000"/>
          </a:bodyPr>
          <a:lstStyle/>
          <a:p>
            <a:pPr marL="0" indent="0">
              <a:buNone/>
            </a:pPr>
            <a:r>
              <a:rPr lang="en-GB" dirty="0"/>
              <a:t>Progression</a:t>
            </a:r>
          </a:p>
        </p:txBody>
      </p:sp>
      <p:sp>
        <p:nvSpPr>
          <p:cNvPr id="8" name="Text Placeholder 7"/>
          <p:cNvSpPr>
            <a:spLocks noGrp="1"/>
          </p:cNvSpPr>
          <p:nvPr>
            <p:ph type="body" sz="quarter" idx="4294967295"/>
          </p:nvPr>
        </p:nvSpPr>
        <p:spPr>
          <a:xfrm>
            <a:off x="299719" y="3301163"/>
            <a:ext cx="2670175" cy="4984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800" b="1" dirty="0"/>
              <a:t>A2 Key for Schools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82688"/>
            <a:ext cx="3154679" cy="21125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607" y="465037"/>
            <a:ext cx="2976790" cy="3334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 Placeholder 7"/>
          <p:cNvSpPr txBox="1">
            <a:spLocks/>
          </p:cNvSpPr>
          <p:nvPr/>
        </p:nvSpPr>
        <p:spPr>
          <a:xfrm>
            <a:off x="3321213" y="3799638"/>
            <a:ext cx="3159578" cy="499635"/>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200" kern="1200">
                <a:solidFill>
                  <a:schemeClr val="lt1"/>
                </a:solidFill>
                <a:latin typeface="+mn-lt"/>
                <a:ea typeface="+mn-ea"/>
                <a:cs typeface="+mn-cs"/>
              </a:defRPr>
            </a:lvl1pPr>
            <a:lvl2pPr marL="128588" indent="-100013" algn="l" defTabSz="685800" rtl="0" eaLnBrk="1" latinLnBrk="0" hangingPunct="1">
              <a:lnSpc>
                <a:spcPct val="90000"/>
              </a:lnSpc>
              <a:spcBef>
                <a:spcPts val="375"/>
              </a:spcBef>
              <a:spcAft>
                <a:spcPts val="450"/>
              </a:spcAft>
              <a:buFont typeface="Arial" panose="020B0604020202020204" pitchFamily="34" charset="0"/>
              <a:buChar char="•"/>
              <a:defRPr sz="1200" kern="1200">
                <a:solidFill>
                  <a:schemeClr val="lt1"/>
                </a:solidFill>
                <a:latin typeface="+mn-lt"/>
                <a:ea typeface="+mn-ea"/>
                <a:cs typeface="+mn-cs"/>
              </a:defRPr>
            </a:lvl2pPr>
            <a:lvl3pPr marL="242888" indent="-80963" algn="l" defTabSz="685800" rtl="0" eaLnBrk="1" latinLnBrk="0" hangingPunct="1">
              <a:lnSpc>
                <a:spcPct val="90000"/>
              </a:lnSpc>
              <a:spcBef>
                <a:spcPts val="375"/>
              </a:spcBef>
              <a:spcAft>
                <a:spcPts val="450"/>
              </a:spcAft>
              <a:buFont typeface="Arial" panose="020B0604020202020204" pitchFamily="34" charset="0"/>
              <a:buChar char="•"/>
              <a:defRPr sz="900" kern="1200">
                <a:solidFill>
                  <a:schemeClr val="lt1"/>
                </a:solidFill>
                <a:latin typeface="+mn-lt"/>
                <a:ea typeface="+mn-ea"/>
                <a:cs typeface="+mn-cs"/>
              </a:defRPr>
            </a:lvl3pPr>
            <a:lvl4pPr marL="342900" indent="-80963" algn="l" defTabSz="685800" rtl="0" eaLnBrk="1" latinLnBrk="0" hangingPunct="1">
              <a:lnSpc>
                <a:spcPct val="90000"/>
              </a:lnSpc>
              <a:spcBef>
                <a:spcPts val="375"/>
              </a:spcBef>
              <a:spcAft>
                <a:spcPts val="450"/>
              </a:spcAft>
              <a:buFont typeface="Arial" panose="020B0604020202020204" pitchFamily="34" charset="0"/>
              <a:buChar char="•"/>
              <a:tabLst/>
              <a:defRPr sz="600" kern="1200">
                <a:solidFill>
                  <a:schemeClr val="lt1"/>
                </a:solidFill>
                <a:latin typeface="+mn-lt"/>
                <a:ea typeface="+mn-ea"/>
                <a:cs typeface="+mn-cs"/>
              </a:defRPr>
            </a:lvl4pPr>
            <a:lvl5pPr marL="419100" indent="-71438" algn="l" defTabSz="685800" rtl="0" eaLnBrk="1" latinLnBrk="0" hangingPunct="1">
              <a:lnSpc>
                <a:spcPct val="90000"/>
              </a:lnSpc>
              <a:spcBef>
                <a:spcPts val="375"/>
              </a:spcBef>
              <a:spcAft>
                <a:spcPts val="450"/>
              </a:spcAft>
              <a:buFont typeface="Arial" panose="020B0604020202020204" pitchFamily="34" charset="0"/>
              <a:buChar char="•"/>
              <a:defRPr sz="6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n-GB" sz="1800" b="1" dirty="0"/>
              <a:t>B1 Preliminary for Schools</a:t>
            </a:r>
          </a:p>
        </p:txBody>
      </p:sp>
    </p:spTree>
    <p:extLst>
      <p:ext uri="{BB962C8B-B14F-4D97-AF65-F5344CB8AC3E}">
        <p14:creationId xmlns:p14="http://schemas.microsoft.com/office/powerpoint/2010/main" val="415743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817563"/>
            <a:ext cx="5853113" cy="365125"/>
          </a:xfrm>
        </p:spPr>
        <p:txBody>
          <a:bodyPr>
            <a:normAutofit fontScale="90000"/>
          </a:bodyPr>
          <a:lstStyle/>
          <a:p>
            <a:pPr algn="l"/>
            <a:r>
              <a:rPr lang="en-US" dirty="0" smtClean="0"/>
              <a:t> </a:t>
            </a:r>
            <a:r>
              <a:rPr lang="en-US" sz="3100" dirty="0" smtClean="0"/>
              <a:t>A2 KEY/ KEY FOR SCHOOLS (Story)</a:t>
            </a:r>
            <a:endParaRPr lang="ru-RU" sz="31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7614"/>
            <a:ext cx="6126430" cy="3010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93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2006600"/>
            <a:ext cx="8804275" cy="2965450"/>
          </a:xfrm>
        </p:spPr>
        <p:txBody>
          <a:bodyPr/>
          <a:lstStyle/>
          <a:p>
            <a:endParaRPr lang="en-GB" sz="1200" dirty="0"/>
          </a:p>
          <a:p>
            <a:endParaRPr lang="en-GB" sz="1200" dirty="0"/>
          </a:p>
          <a:p>
            <a:endParaRPr lang="en-GB" sz="1200" dirty="0"/>
          </a:p>
          <a:p>
            <a:endParaRPr lang="en-GB" sz="1350" dirty="0"/>
          </a:p>
        </p:txBody>
      </p:sp>
      <p:sp>
        <p:nvSpPr>
          <p:cNvPr id="4" name="Title 3"/>
          <p:cNvSpPr>
            <a:spLocks noGrp="1"/>
          </p:cNvSpPr>
          <p:nvPr>
            <p:ph type="title" idx="4294967295"/>
          </p:nvPr>
        </p:nvSpPr>
        <p:spPr>
          <a:xfrm>
            <a:off x="-53069" y="524548"/>
            <a:ext cx="6670221" cy="365125"/>
          </a:xfrm>
        </p:spPr>
        <p:txBody>
          <a:bodyPr>
            <a:noAutofit/>
          </a:bodyPr>
          <a:lstStyle/>
          <a:p>
            <a:r>
              <a:rPr lang="en-GB" sz="2800" dirty="0" smtClean="0"/>
              <a:t>B1 Preliminary </a:t>
            </a:r>
            <a:r>
              <a:rPr lang="en-GB" sz="2800" dirty="0"/>
              <a:t>/ Preliminary for Schools </a:t>
            </a:r>
            <a:r>
              <a:rPr lang="ru-RU" sz="2800" dirty="0" smtClean="0"/>
              <a:t>  </a:t>
            </a:r>
            <a:endParaRPr lang="en-GB" sz="2800"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07" t="12560" r="3880"/>
          <a:stretch/>
        </p:blipFill>
        <p:spPr bwMode="auto">
          <a:xfrm>
            <a:off x="4222168" y="1573079"/>
            <a:ext cx="3129743" cy="16403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817105" y="1097569"/>
            <a:ext cx="1216478" cy="4082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STORY</a:t>
            </a:r>
          </a:p>
        </p:txBody>
      </p:sp>
      <p:sp>
        <p:nvSpPr>
          <p:cNvPr id="10" name="Rectangle 9"/>
          <p:cNvSpPr/>
          <p:nvPr/>
        </p:nvSpPr>
        <p:spPr>
          <a:xfrm>
            <a:off x="586036" y="1164864"/>
            <a:ext cx="1216478" cy="4082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t>ARTICLE</a:t>
            </a:r>
          </a:p>
        </p:txBody>
      </p:sp>
      <p:sp>
        <p:nvSpPr>
          <p:cNvPr id="11" name="Rectangle 10"/>
          <p:cNvSpPr/>
          <p:nvPr/>
        </p:nvSpPr>
        <p:spPr>
          <a:xfrm>
            <a:off x="3005690" y="1064332"/>
            <a:ext cx="1216478" cy="408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b="1" dirty="0">
                <a:solidFill>
                  <a:srgbClr val="7030A0"/>
                </a:solidFill>
              </a:rPr>
              <a:t>OR</a:t>
            </a: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182"/>
          <a:stretch/>
        </p:blipFill>
        <p:spPr bwMode="auto">
          <a:xfrm>
            <a:off x="140053" y="1885951"/>
            <a:ext cx="3400425" cy="138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96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566738"/>
            <a:ext cx="6172200" cy="703262"/>
          </a:xfrm>
        </p:spPr>
        <p:txBody>
          <a:bodyPr/>
          <a:lstStyle/>
          <a:p>
            <a:pPr algn="l"/>
            <a:r>
              <a:rPr lang="ru-RU" altLang="en-US" sz="3000" dirty="0" smtClean="0"/>
              <a:t> </a:t>
            </a:r>
            <a:r>
              <a:rPr lang="en-US" altLang="en-US" sz="2800" dirty="0" smtClean="0"/>
              <a:t>WRITING ASSESSMENT CRITERIA</a:t>
            </a:r>
            <a:endParaRPr lang="en-GB" altLang="en-US" sz="3000" dirty="0"/>
          </a:p>
        </p:txBody>
      </p:sp>
      <p:sp>
        <p:nvSpPr>
          <p:cNvPr id="40963" name="Content Placeholder 2"/>
          <p:cNvSpPr>
            <a:spLocks noGrp="1"/>
          </p:cNvSpPr>
          <p:nvPr>
            <p:ph idx="4294967295"/>
          </p:nvPr>
        </p:nvSpPr>
        <p:spPr>
          <a:xfrm>
            <a:off x="0" y="1270000"/>
            <a:ext cx="6172200" cy="3101975"/>
          </a:xfrm>
        </p:spPr>
        <p:txBody>
          <a:bodyPr/>
          <a:lstStyle/>
          <a:p>
            <a:pPr marL="255985" indent="-255985"/>
            <a:r>
              <a:rPr lang="en-GB" altLang="en-US" sz="2100" dirty="0"/>
              <a:t>Content</a:t>
            </a:r>
          </a:p>
          <a:p>
            <a:pPr marL="255985" indent="-255985"/>
            <a:endParaRPr lang="en-GB" altLang="en-US" sz="2100" dirty="0"/>
          </a:p>
          <a:p>
            <a:pPr marL="255985" indent="-255985"/>
            <a:r>
              <a:rPr lang="en-GB" altLang="en-US" sz="2100" dirty="0"/>
              <a:t>Communicative </a:t>
            </a:r>
            <a:r>
              <a:rPr lang="en-GB" altLang="en-US" sz="2100" dirty="0" smtClean="0"/>
              <a:t>Achievement (B1- C2)</a:t>
            </a:r>
            <a:endParaRPr lang="en-GB" altLang="en-US" sz="2100" dirty="0"/>
          </a:p>
          <a:p>
            <a:pPr marL="255985" indent="-255985"/>
            <a:endParaRPr lang="en-GB" altLang="en-US" sz="2100" dirty="0"/>
          </a:p>
          <a:p>
            <a:pPr marL="255985" indent="-255985"/>
            <a:r>
              <a:rPr lang="en-GB" altLang="en-US" sz="2100" dirty="0"/>
              <a:t>Organisation</a:t>
            </a:r>
          </a:p>
          <a:p>
            <a:pPr marL="255985" indent="-255985"/>
            <a:endParaRPr lang="en-GB" altLang="en-US" sz="2100" dirty="0"/>
          </a:p>
          <a:p>
            <a:pPr marL="255985" indent="-255985"/>
            <a:r>
              <a:rPr lang="en-GB" altLang="en-US" sz="2100" dirty="0"/>
              <a:t>Language</a:t>
            </a:r>
          </a:p>
          <a:p>
            <a:pPr marL="255985" indent="-255985"/>
            <a:endParaRPr lang="en-GB" altLang="en-US" sz="2100" dirty="0"/>
          </a:p>
        </p:txBody>
      </p:sp>
      <p:sp>
        <p:nvSpPr>
          <p:cNvPr id="4" name="TextBox 3"/>
          <p:cNvSpPr txBox="1">
            <a:spLocks noChangeArrowheads="1"/>
          </p:cNvSpPr>
          <p:nvPr/>
        </p:nvSpPr>
        <p:spPr bwMode="auto">
          <a:xfrm>
            <a:off x="-252536" y="1625741"/>
            <a:ext cx="491371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50" dirty="0">
                <a:solidFill>
                  <a:srgbClr val="0070C0"/>
                </a:solidFill>
              </a:rPr>
              <a:t>	How well the candidate has fulfilled the task.</a:t>
            </a:r>
          </a:p>
        </p:txBody>
      </p:sp>
      <p:sp>
        <p:nvSpPr>
          <p:cNvPr id="5" name="TextBox 4"/>
          <p:cNvSpPr txBox="1">
            <a:spLocks noChangeArrowheads="1"/>
          </p:cNvSpPr>
          <p:nvPr/>
        </p:nvSpPr>
        <p:spPr bwMode="auto">
          <a:xfrm>
            <a:off x="-221434" y="2374377"/>
            <a:ext cx="610195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50" dirty="0">
                <a:solidFill>
                  <a:srgbClr val="0070C0"/>
                </a:solidFill>
              </a:rPr>
              <a:t>	How appropriate the writing is for the task and whether the candidate has used the appropriate register.</a:t>
            </a:r>
          </a:p>
        </p:txBody>
      </p:sp>
      <p:sp>
        <p:nvSpPr>
          <p:cNvPr id="6" name="TextBox 5"/>
          <p:cNvSpPr txBox="1">
            <a:spLocks noChangeArrowheads="1"/>
          </p:cNvSpPr>
          <p:nvPr/>
        </p:nvSpPr>
        <p:spPr bwMode="auto">
          <a:xfrm>
            <a:off x="-238946" y="3076846"/>
            <a:ext cx="610195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50" dirty="0">
                <a:solidFill>
                  <a:srgbClr val="0070C0"/>
                </a:solidFill>
              </a:rPr>
              <a:t>	The way the candidate puts together the piece of writing; is it logical and ordered? Are the ideas linked together well?</a:t>
            </a:r>
          </a:p>
        </p:txBody>
      </p:sp>
      <p:sp>
        <p:nvSpPr>
          <p:cNvPr id="7" name="TextBox 6"/>
          <p:cNvSpPr txBox="1">
            <a:spLocks noChangeArrowheads="1"/>
          </p:cNvSpPr>
          <p:nvPr/>
        </p:nvSpPr>
        <p:spPr bwMode="auto">
          <a:xfrm>
            <a:off x="-252536" y="3893457"/>
            <a:ext cx="610195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50" dirty="0">
                <a:solidFill>
                  <a:srgbClr val="0070C0"/>
                </a:solidFill>
              </a:rPr>
              <a:t>	Focuses on vocabulary and grammar, including range and how accurate it is.</a:t>
            </a:r>
          </a:p>
        </p:txBody>
      </p:sp>
    </p:spTree>
    <p:extLst>
      <p:ext uri="{BB962C8B-B14F-4D97-AF65-F5344CB8AC3E}">
        <p14:creationId xmlns:p14="http://schemas.microsoft.com/office/powerpoint/2010/main" val="270811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0" y="1223963"/>
            <a:ext cx="6602413" cy="3748087"/>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Content  5                                     Content 3</a:t>
            </a:r>
            <a:endParaRPr lang="en-US" dirty="0"/>
          </a:p>
          <a:p>
            <a:pPr marL="0" indent="0">
              <a:buNone/>
            </a:pPr>
            <a:r>
              <a:rPr lang="en-US" dirty="0"/>
              <a:t> </a:t>
            </a:r>
            <a:r>
              <a:rPr lang="en-US" dirty="0" smtClean="0"/>
              <a:t>     </a:t>
            </a:r>
            <a:r>
              <a:rPr lang="en-US" dirty="0" err="1" smtClean="0"/>
              <a:t>Organisation</a:t>
            </a:r>
            <a:r>
              <a:rPr lang="en-US" dirty="0" smtClean="0"/>
              <a:t> 5                              </a:t>
            </a:r>
            <a:r>
              <a:rPr lang="en-US" dirty="0" err="1" smtClean="0"/>
              <a:t>Organisation</a:t>
            </a:r>
            <a:r>
              <a:rPr lang="en-US" dirty="0" smtClean="0"/>
              <a:t> 3</a:t>
            </a:r>
            <a:endParaRPr lang="en-US" dirty="0"/>
          </a:p>
          <a:p>
            <a:pPr marL="0" indent="0">
              <a:buNone/>
            </a:pPr>
            <a:r>
              <a:rPr lang="en-US" dirty="0"/>
              <a:t> </a:t>
            </a:r>
            <a:r>
              <a:rPr lang="en-US" dirty="0" smtClean="0"/>
              <a:t>     Language 5                                    Language  3</a:t>
            </a:r>
          </a:p>
          <a:p>
            <a:pPr>
              <a:spcAft>
                <a:spcPts val="450"/>
              </a:spcAft>
            </a:pPr>
            <a:r>
              <a:rPr lang="en-US" sz="1350" b="1" dirty="0" smtClean="0">
                <a:latin typeface="Times New Roman" panose="02020603050405020304" pitchFamily="18" charset="0"/>
                <a:cs typeface="Times New Roman" panose="02020603050405020304" pitchFamily="18" charset="0"/>
              </a:rPr>
              <a:t> </a:t>
            </a:r>
            <a:endParaRPr lang="ru-RU" sz="1350" b="1" dirty="0">
              <a:latin typeface="Times New Roman" panose="02020603050405020304" pitchFamily="18" charset="0"/>
              <a:cs typeface="Times New Roman" panose="02020603050405020304" pitchFamily="18" charset="0"/>
            </a:endParaRPr>
          </a:p>
          <a:p>
            <a:endParaRPr lang="ru-RU" sz="1350" b="1"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idx="4294967295"/>
          </p:nvPr>
        </p:nvSpPr>
        <p:spPr>
          <a:xfrm>
            <a:off x="0" y="572087"/>
            <a:ext cx="5853113" cy="365125"/>
          </a:xfrm>
        </p:spPr>
        <p:txBody>
          <a:bodyPr>
            <a:noAutofit/>
          </a:bodyPr>
          <a:lstStyle/>
          <a:p>
            <a:pPr algn="l"/>
            <a:r>
              <a:rPr lang="en-US" sz="2400" dirty="0" smtClean="0"/>
              <a:t>A2 KEY, STORY (Sample answers)</a:t>
            </a:r>
            <a:endParaRPr lang="ru-RU" sz="2400" dirty="0"/>
          </a:p>
        </p:txBody>
      </p:sp>
      <p:pic>
        <p:nvPicPr>
          <p:cNvPr id="7" name="Picture 2" descr="C:\Users\Ирина\Downloads\Candidate A7.png"/>
          <p:cNvPicPr>
            <a:picLocks noChangeAspect="1" noChangeArrowheads="1"/>
          </p:cNvPicPr>
          <p:nvPr/>
        </p:nvPicPr>
        <p:blipFill>
          <a:blip r:embed="rId2"/>
          <a:srcRect/>
          <a:stretch>
            <a:fillRect/>
          </a:stretch>
        </p:blipFill>
        <p:spPr bwMode="auto">
          <a:xfrm>
            <a:off x="1264444" y="1224709"/>
            <a:ext cx="3267281" cy="2086221"/>
          </a:xfrm>
          <a:prstGeom prst="rect">
            <a:avLst/>
          </a:prstGeom>
          <a:noFill/>
        </p:spPr>
      </p:pic>
      <p:pic>
        <p:nvPicPr>
          <p:cNvPr id="11" name="Picture 2" descr="C:\Users\Ирина\Downloads\Candidate A7.png"/>
          <p:cNvPicPr>
            <a:picLocks noChangeAspect="1" noChangeArrowheads="1"/>
          </p:cNvPicPr>
          <p:nvPr/>
        </p:nvPicPr>
        <p:blipFill>
          <a:blip r:embed="rId2"/>
          <a:srcRect/>
          <a:stretch>
            <a:fillRect/>
          </a:stretch>
        </p:blipFill>
        <p:spPr bwMode="auto">
          <a:xfrm>
            <a:off x="293699" y="1281859"/>
            <a:ext cx="3267281" cy="2086221"/>
          </a:xfrm>
          <a:prstGeom prst="rect">
            <a:avLst/>
          </a:prstGeom>
          <a:noFill/>
        </p:spPr>
      </p:pic>
      <p:pic>
        <p:nvPicPr>
          <p:cNvPr id="12" name="Picture 3" descr="C:\Users\Ирина\Downloads\Candidate C7.png"/>
          <p:cNvPicPr>
            <a:picLocks noChangeAspect="1" noChangeArrowheads="1"/>
          </p:cNvPicPr>
          <p:nvPr/>
        </p:nvPicPr>
        <p:blipFill>
          <a:blip r:embed="rId3"/>
          <a:srcRect/>
          <a:stretch>
            <a:fillRect/>
          </a:stretch>
        </p:blipFill>
        <p:spPr bwMode="auto">
          <a:xfrm>
            <a:off x="5193436" y="3712779"/>
            <a:ext cx="120942" cy="78948"/>
          </a:xfrm>
          <a:prstGeom prst="rect">
            <a:avLst/>
          </a:prstGeom>
          <a:noFill/>
        </p:spPr>
      </p:pic>
      <p:pic>
        <p:nvPicPr>
          <p:cNvPr id="13" name="Picture 3" descr="C:\Users\Ирина\Downloads\Candidate C7.png"/>
          <p:cNvPicPr>
            <a:picLocks noChangeAspect="1" noChangeArrowheads="1"/>
          </p:cNvPicPr>
          <p:nvPr/>
        </p:nvPicPr>
        <p:blipFill>
          <a:blip r:embed="rId3"/>
          <a:srcRect/>
          <a:stretch>
            <a:fillRect/>
          </a:stretch>
        </p:blipFill>
        <p:spPr bwMode="auto">
          <a:xfrm>
            <a:off x="3483105" y="1095784"/>
            <a:ext cx="3405352" cy="2222938"/>
          </a:xfrm>
          <a:prstGeom prst="rect">
            <a:avLst/>
          </a:prstGeom>
          <a:noFill/>
        </p:spPr>
      </p:pic>
    </p:spTree>
    <p:extLst>
      <p:ext uri="{BB962C8B-B14F-4D97-AF65-F5344CB8AC3E}">
        <p14:creationId xmlns:p14="http://schemas.microsoft.com/office/powerpoint/2010/main" val="306149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Ирина\Downloads\preliminary writing.png"/>
          <p:cNvPicPr>
            <a:picLocks noChangeAspect="1" noChangeArrowheads="1"/>
          </p:cNvPicPr>
          <p:nvPr/>
        </p:nvPicPr>
        <p:blipFill>
          <a:blip r:embed="rId2"/>
          <a:srcRect/>
          <a:stretch>
            <a:fillRect/>
          </a:stretch>
        </p:blipFill>
        <p:spPr bwMode="auto">
          <a:xfrm>
            <a:off x="1187624" y="483518"/>
            <a:ext cx="4355993" cy="4333597"/>
          </a:xfrm>
          <a:prstGeom prst="rect">
            <a:avLst/>
          </a:prstGeom>
          <a:noFill/>
        </p:spPr>
      </p:pic>
      <p:sp>
        <p:nvSpPr>
          <p:cNvPr id="6" name="TextBox 5"/>
          <p:cNvSpPr txBox="1"/>
          <p:nvPr/>
        </p:nvSpPr>
        <p:spPr>
          <a:xfrm>
            <a:off x="323528" y="987574"/>
            <a:ext cx="708848" cy="584775"/>
          </a:xfrm>
          <a:prstGeom prst="rect">
            <a:avLst/>
          </a:prstGeom>
          <a:noFill/>
        </p:spPr>
        <p:txBody>
          <a:bodyPr wrap="none" rtlCol="0">
            <a:spAutoFit/>
          </a:bodyPr>
          <a:lstStyle/>
          <a:p>
            <a:r>
              <a:rPr lang="ru-RU" sz="3200" dirty="0" smtClean="0"/>
              <a:t>В 1</a:t>
            </a:r>
            <a:endParaRPr lang="ru-RU" sz="3200" dirty="0"/>
          </a:p>
        </p:txBody>
      </p:sp>
    </p:spTree>
    <p:extLst>
      <p:ext uri="{BB962C8B-B14F-4D97-AF65-F5344CB8AC3E}">
        <p14:creationId xmlns:p14="http://schemas.microsoft.com/office/powerpoint/2010/main" val="279150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1275606"/>
            <a:ext cx="6045181" cy="584775"/>
          </a:xfrm>
          <a:prstGeom prst="rect">
            <a:avLst/>
          </a:prstGeom>
          <a:noFill/>
        </p:spPr>
        <p:txBody>
          <a:bodyPr wrap="none" rtlCol="0">
            <a:spAutoFit/>
          </a:bodyPr>
          <a:lstStyle/>
          <a:p>
            <a:r>
              <a:rPr lang="en-US" sz="3200" b="1" dirty="0" smtClean="0"/>
              <a:t>SELF-ASSESSMENT AND FEEDBACK</a:t>
            </a:r>
            <a:endParaRPr lang="ru-RU" sz="3200" b="1" dirty="0"/>
          </a:p>
        </p:txBody>
      </p:sp>
    </p:spTree>
    <p:extLst>
      <p:ext uri="{BB962C8B-B14F-4D97-AF65-F5344CB8AC3E}">
        <p14:creationId xmlns:p14="http://schemas.microsoft.com/office/powerpoint/2010/main" val="141789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17563"/>
            <a:ext cx="5853113" cy="365125"/>
          </a:xfrm>
        </p:spPr>
        <p:txBody>
          <a:bodyPr>
            <a:normAutofit fontScale="90000"/>
          </a:bodyPr>
          <a:lstStyle/>
          <a:p>
            <a:r>
              <a:rPr lang="en-GB" dirty="0" smtClean="0"/>
              <a:t> </a:t>
            </a:r>
            <a:endParaRPr lang="en-GB" dirty="0"/>
          </a:p>
        </p:txBody>
      </p:sp>
      <p:sp>
        <p:nvSpPr>
          <p:cNvPr id="5" name="Subtitle 4"/>
          <p:cNvSpPr>
            <a:spLocks noGrp="1"/>
          </p:cNvSpPr>
          <p:nvPr>
            <p:ph type="subTitle" sz="quarter" idx="4294967295"/>
          </p:nvPr>
        </p:nvSpPr>
        <p:spPr>
          <a:xfrm>
            <a:off x="0" y="582371"/>
            <a:ext cx="5853113" cy="519112"/>
          </a:xfrm>
        </p:spPr>
        <p:txBody>
          <a:bodyPr>
            <a:normAutofit fontScale="92500" lnSpcReduction="10000"/>
          </a:bodyPr>
          <a:lstStyle/>
          <a:p>
            <a:pPr marL="0" indent="0">
              <a:buNone/>
            </a:pPr>
            <a:r>
              <a:rPr lang="en-GB" dirty="0" smtClean="0"/>
              <a:t>Write &amp; Improve</a:t>
            </a:r>
            <a:endParaRPr lang="en-GB" dirty="0"/>
          </a:p>
        </p:txBody>
      </p:sp>
      <p:pic>
        <p:nvPicPr>
          <p:cNvPr id="7" name="Picture 6"/>
          <p:cNvPicPr>
            <a:picLocks noChangeAspect="1"/>
          </p:cNvPicPr>
          <p:nvPr/>
        </p:nvPicPr>
        <p:blipFill>
          <a:blip r:embed="rId3"/>
          <a:stretch>
            <a:fillRect/>
          </a:stretch>
        </p:blipFill>
        <p:spPr>
          <a:xfrm>
            <a:off x="173035" y="1110343"/>
            <a:ext cx="6055149" cy="3488553"/>
          </a:xfrm>
          <a:prstGeom prst="rect">
            <a:avLst/>
          </a:prstGeom>
          <a:ln>
            <a:solidFill>
              <a:schemeClr val="accent1"/>
            </a:solidFill>
          </a:ln>
        </p:spPr>
      </p:pic>
      <p:sp>
        <p:nvSpPr>
          <p:cNvPr id="8" name="Rectangle 7"/>
          <p:cNvSpPr/>
          <p:nvPr/>
        </p:nvSpPr>
        <p:spPr>
          <a:xfrm>
            <a:off x="3079376" y="4598896"/>
            <a:ext cx="2985248" cy="544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r>
              <a:rPr lang="en-GB" sz="1500" dirty="0">
                <a:solidFill>
                  <a:schemeClr val="tx1"/>
                </a:solidFill>
              </a:rPr>
              <a:t>writeandimprove.com</a:t>
            </a:r>
          </a:p>
        </p:txBody>
      </p:sp>
    </p:spTree>
    <p:extLst>
      <p:ext uri="{BB962C8B-B14F-4D97-AF65-F5344CB8AC3E}">
        <p14:creationId xmlns:p14="http://schemas.microsoft.com/office/powerpoint/2010/main" val="376181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1520" y="771550"/>
            <a:ext cx="6858000" cy="3000644"/>
          </a:xfrm>
          <a:prstGeom prst="rect">
            <a:avLst/>
          </a:prstGeom>
          <a:ln>
            <a:solidFill>
              <a:schemeClr val="accent1"/>
            </a:solidFill>
          </a:ln>
        </p:spPr>
      </p:pic>
    </p:spTree>
    <p:extLst>
      <p:ext uri="{BB962C8B-B14F-4D97-AF65-F5344CB8AC3E}">
        <p14:creationId xmlns:p14="http://schemas.microsoft.com/office/powerpoint/2010/main" val="32724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83518"/>
            <a:ext cx="4924693" cy="4267642"/>
          </a:xfrm>
          <a:prstGeom prst="rect">
            <a:avLst/>
          </a:prstGeom>
          <a:ln>
            <a:solidFill>
              <a:schemeClr val="accent1"/>
            </a:solidFill>
          </a:ln>
        </p:spPr>
      </p:pic>
    </p:spTree>
    <p:extLst>
      <p:ext uri="{BB962C8B-B14F-4D97-AF65-F5344CB8AC3E}">
        <p14:creationId xmlns:p14="http://schemas.microsoft.com/office/powerpoint/2010/main" val="348520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59632" y="1923678"/>
            <a:ext cx="6888961" cy="1694329"/>
            <a:chOff x="1409392" y="6036677"/>
            <a:chExt cx="2569473" cy="553468"/>
          </a:xfrm>
          <a:solidFill>
            <a:schemeClr val="bg1"/>
          </a:solidFill>
        </p:grpSpPr>
        <p:pic>
          <p:nvPicPr>
            <p:cNvPr id="7" name="Picture 6" descr="CE_3634_5Y08_200px_600ppi_pink_Speaking.png"/>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3351298" y="6067425"/>
              <a:ext cx="627567" cy="522720"/>
            </a:xfrm>
            <a:prstGeom prst="rect">
              <a:avLst/>
            </a:prstGeom>
            <a:grpFill/>
          </p:spPr>
        </p:pic>
        <p:pic>
          <p:nvPicPr>
            <p:cNvPr id="8" name="Picture 7" descr="CE_3634_5Y08_200px_600ppi_pink_Listening--.png"/>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087696" y="6036677"/>
              <a:ext cx="522720" cy="522720"/>
            </a:xfrm>
            <a:prstGeom prst="rect">
              <a:avLst/>
            </a:prstGeom>
            <a:grpFill/>
          </p:spPr>
        </p:pic>
        <p:pic>
          <p:nvPicPr>
            <p:cNvPr id="9" name="Picture 8" descr="CE_3634_5Y08_200px_600ppi_pink_Writing.png"/>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742318" y="6036677"/>
              <a:ext cx="608980" cy="522720"/>
            </a:xfrm>
            <a:prstGeom prst="rect">
              <a:avLst/>
            </a:prstGeom>
            <a:grpFill/>
          </p:spPr>
        </p:pic>
        <p:pic>
          <p:nvPicPr>
            <p:cNvPr id="10" name="Picture 9" descr="CE_3634_5Y08_200px_600ppi_pink_Reading.png"/>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409392" y="6067425"/>
              <a:ext cx="522720" cy="522720"/>
            </a:xfrm>
            <a:prstGeom prst="rect">
              <a:avLst/>
            </a:prstGeom>
            <a:grpFill/>
          </p:spPr>
        </p:pic>
      </p:grpSp>
      <p:sp>
        <p:nvSpPr>
          <p:cNvPr id="11" name="TextBox 10"/>
          <p:cNvSpPr txBox="1"/>
          <p:nvPr/>
        </p:nvSpPr>
        <p:spPr>
          <a:xfrm>
            <a:off x="899592" y="915566"/>
            <a:ext cx="3053656" cy="369332"/>
          </a:xfrm>
          <a:prstGeom prst="rect">
            <a:avLst/>
          </a:prstGeom>
          <a:noFill/>
        </p:spPr>
        <p:txBody>
          <a:bodyPr wrap="none" rtlCol="0">
            <a:spAutoFit/>
          </a:bodyPr>
          <a:lstStyle/>
          <a:p>
            <a:r>
              <a:rPr lang="en-US" b="1" dirty="0" smtClean="0"/>
              <a:t>4 SKILLS AT DIFFERENT LEVELS</a:t>
            </a:r>
            <a:endParaRPr lang="ru-RU" b="1" dirty="0"/>
          </a:p>
        </p:txBody>
      </p:sp>
    </p:spTree>
    <p:extLst>
      <p:ext uri="{BB962C8B-B14F-4D97-AF65-F5344CB8AC3E}">
        <p14:creationId xmlns:p14="http://schemas.microsoft.com/office/powerpoint/2010/main" val="264205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55526"/>
            <a:ext cx="6354887" cy="3963530"/>
          </a:xfrm>
          <a:prstGeom prst="rect">
            <a:avLst/>
          </a:prstGeom>
        </p:spPr>
      </p:pic>
    </p:spTree>
    <p:extLst>
      <p:ext uri="{BB962C8B-B14F-4D97-AF65-F5344CB8AC3E}">
        <p14:creationId xmlns:p14="http://schemas.microsoft.com/office/powerpoint/2010/main" val="211356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55526"/>
            <a:ext cx="6626088" cy="4075760"/>
          </a:xfrm>
          <a:prstGeom prst="rect">
            <a:avLst/>
          </a:prstGeom>
        </p:spPr>
      </p:pic>
    </p:spTree>
    <p:extLst>
      <p:ext uri="{BB962C8B-B14F-4D97-AF65-F5344CB8AC3E}">
        <p14:creationId xmlns:p14="http://schemas.microsoft.com/office/powerpoint/2010/main" val="92712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1203598"/>
            <a:ext cx="2736304" cy="707886"/>
          </a:xfrm>
          <a:prstGeom prst="rect">
            <a:avLst/>
          </a:prstGeom>
          <a:noFill/>
        </p:spPr>
        <p:txBody>
          <a:bodyPr wrap="square" rtlCol="0">
            <a:spAutoFit/>
          </a:bodyPr>
          <a:lstStyle/>
          <a:p>
            <a:r>
              <a:rPr lang="en-US" sz="4000" b="1" dirty="0" smtClean="0"/>
              <a:t>SPEAKING</a:t>
            </a:r>
            <a:endParaRPr lang="ru-RU" sz="4000" b="1" dirty="0"/>
          </a:p>
        </p:txBody>
      </p:sp>
    </p:spTree>
    <p:extLst>
      <p:ext uri="{BB962C8B-B14F-4D97-AF65-F5344CB8AC3E}">
        <p14:creationId xmlns:p14="http://schemas.microsoft.com/office/powerpoint/2010/main" val="174976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71550"/>
            <a:ext cx="1439689" cy="461665"/>
          </a:xfrm>
          <a:prstGeom prst="rect">
            <a:avLst/>
          </a:prstGeom>
          <a:noFill/>
        </p:spPr>
        <p:txBody>
          <a:bodyPr wrap="none" rtlCol="0">
            <a:spAutoFit/>
          </a:bodyPr>
          <a:lstStyle/>
          <a:p>
            <a:r>
              <a:rPr lang="en-US" sz="2400" dirty="0" smtClean="0"/>
              <a:t>SPEAKING</a:t>
            </a:r>
            <a:endParaRPr lang="ru-RU" sz="2400" dirty="0"/>
          </a:p>
        </p:txBody>
      </p:sp>
      <p:pic>
        <p:nvPicPr>
          <p:cNvPr id="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33215"/>
            <a:ext cx="5393531" cy="307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12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2006600"/>
            <a:ext cx="8804275" cy="2965450"/>
          </a:xfrm>
        </p:spPr>
        <p:txBody>
          <a:bodyPr/>
          <a:lstStyle/>
          <a:p>
            <a:endParaRPr lang="en-GB" sz="1500" dirty="0"/>
          </a:p>
          <a:p>
            <a:endParaRPr lang="en-GB" dirty="0"/>
          </a:p>
          <a:p>
            <a:pPr marL="214313" indent="-214313"/>
            <a:endParaRPr lang="en-GB" dirty="0"/>
          </a:p>
        </p:txBody>
      </p:sp>
      <p:sp>
        <p:nvSpPr>
          <p:cNvPr id="4" name="Title 3"/>
          <p:cNvSpPr>
            <a:spLocks noGrp="1"/>
          </p:cNvSpPr>
          <p:nvPr>
            <p:ph type="title" idx="4294967295"/>
          </p:nvPr>
        </p:nvSpPr>
        <p:spPr>
          <a:xfrm>
            <a:off x="0" y="627534"/>
            <a:ext cx="5159375" cy="365125"/>
          </a:xfrm>
        </p:spPr>
        <p:txBody>
          <a:bodyPr>
            <a:noAutofit/>
          </a:bodyPr>
          <a:lstStyle/>
          <a:p>
            <a:r>
              <a:rPr lang="en-GB" sz="2400" dirty="0"/>
              <a:t>What constitutes an A2 level speaker?</a:t>
            </a:r>
          </a:p>
        </p:txBody>
      </p:sp>
      <p:graphicFrame>
        <p:nvGraphicFramePr>
          <p:cNvPr id="7" name="Table 6"/>
          <p:cNvGraphicFramePr>
            <a:graphicFrameLocks noGrp="1"/>
          </p:cNvGraphicFramePr>
          <p:nvPr>
            <p:extLst>
              <p:ext uri="{D42A27DB-BD31-4B8C-83A1-F6EECF244321}">
                <p14:modId xmlns:p14="http://schemas.microsoft.com/office/powerpoint/2010/main" val="2735789147"/>
              </p:ext>
            </p:extLst>
          </p:nvPr>
        </p:nvGraphicFramePr>
        <p:xfrm>
          <a:off x="179512" y="1059582"/>
          <a:ext cx="6581776" cy="3469123"/>
        </p:xfrm>
        <a:graphic>
          <a:graphicData uri="http://schemas.openxmlformats.org/drawingml/2006/table">
            <a:tbl>
              <a:tblPr firstRow="1" bandRow="1">
                <a:tableStyleId>{0505E3EF-67EA-436B-97B2-0124C06EBD24}</a:tableStyleId>
              </a:tblPr>
              <a:tblGrid>
                <a:gridCol w="3290888">
                  <a:extLst>
                    <a:ext uri="{9D8B030D-6E8A-4147-A177-3AD203B41FA5}">
                      <a16:colId xmlns:a16="http://schemas.microsoft.com/office/drawing/2014/main" xmlns="" val="20000"/>
                    </a:ext>
                  </a:extLst>
                </a:gridCol>
                <a:gridCol w="3290888">
                  <a:extLst>
                    <a:ext uri="{9D8B030D-6E8A-4147-A177-3AD203B41FA5}">
                      <a16:colId xmlns:a16="http://schemas.microsoft.com/office/drawing/2014/main" xmlns="" val="20001"/>
                    </a:ext>
                  </a:extLst>
                </a:gridCol>
              </a:tblGrid>
              <a:tr h="8915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a:t>The kind of situations the speaker is in (predictable / familiar / unfamiliar / unexpected)</a:t>
                      </a:r>
                    </a:p>
                    <a:p>
                      <a:endParaRPr lang="en-GB" sz="1400" b="0" dirty="0"/>
                    </a:p>
                  </a:txBody>
                  <a:tcPr marL="68580" marR="68580" marT="34290" marB="34290"/>
                </a:tc>
                <a:tc>
                  <a:txBody>
                    <a:bodyPr/>
                    <a:lstStyle/>
                    <a:p>
                      <a:r>
                        <a:rPr lang="en-GB" sz="1400" b="0" dirty="0">
                          <a:solidFill>
                            <a:schemeClr val="tx1"/>
                          </a:solidFill>
                        </a:rPr>
                        <a:t>Very familiar or highly predictable situations</a:t>
                      </a:r>
                    </a:p>
                  </a:txBody>
                  <a:tcPr marL="68580" marR="68580" marT="34290" marB="34290"/>
                </a:tc>
                <a:extLst>
                  <a:ext uri="{0D108BD9-81ED-4DB2-BD59-A6C34878D82A}">
                    <a16:rowId xmlns:a16="http://schemas.microsoft.com/office/drawing/2014/main" xmlns="" val="10000"/>
                  </a:ext>
                </a:extLst>
              </a:tr>
              <a:tr h="51193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t>Length of utterances </a:t>
                      </a:r>
                    </a:p>
                    <a:p>
                      <a:endParaRPr lang="en-GB" sz="1400" b="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Tend to be very short – words or phrases</a:t>
                      </a:r>
                    </a:p>
                  </a:txBody>
                  <a:tcPr marL="68580" marR="68580" marT="34290" marB="34290"/>
                </a:tc>
                <a:extLst>
                  <a:ext uri="{0D108BD9-81ED-4DB2-BD59-A6C34878D82A}">
                    <a16:rowId xmlns:a16="http://schemas.microsoft.com/office/drawing/2014/main" xmlns="" val="10001"/>
                  </a:ext>
                </a:extLst>
              </a:tr>
              <a:tr h="480060">
                <a:tc>
                  <a:txBody>
                    <a:bodyPr/>
                    <a:lstStyle/>
                    <a:p>
                      <a:r>
                        <a:rPr lang="en-GB" sz="1400" dirty="0"/>
                        <a:t>Accuracy/range</a:t>
                      </a:r>
                      <a:endParaRPr lang="en-GB" sz="1400" b="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Some control of simple grammatical forms and appropriate vocabulary</a:t>
                      </a:r>
                    </a:p>
                  </a:txBody>
                  <a:tcPr marL="68580" marR="68580" marT="34290" marB="34290"/>
                </a:tc>
                <a:extLst>
                  <a:ext uri="{0D108BD9-81ED-4DB2-BD59-A6C34878D82A}">
                    <a16:rowId xmlns:a16="http://schemas.microsoft.com/office/drawing/2014/main" xmlns="" val="10002"/>
                  </a:ext>
                </a:extLst>
              </a:tr>
              <a:tr h="296597">
                <a:tc>
                  <a:txBody>
                    <a:bodyPr/>
                    <a:lstStyle/>
                    <a:p>
                      <a:r>
                        <a:rPr lang="en-GB" sz="1400" dirty="0"/>
                        <a:t>Hesitation</a:t>
                      </a:r>
                      <a:endParaRPr lang="en-GB" sz="1400" b="0" dirty="0"/>
                    </a:p>
                  </a:txBody>
                  <a:tcPr marL="68580" marR="68580" marT="34290" marB="34290"/>
                </a:tc>
                <a:tc>
                  <a:txBody>
                    <a:bodyPr/>
                    <a:lstStyle/>
                    <a:p>
                      <a:r>
                        <a:rPr lang="en-GB" sz="1400" b="0" dirty="0">
                          <a:solidFill>
                            <a:schemeClr val="tx1"/>
                          </a:solidFill>
                        </a:rPr>
                        <a:t>Frequent hesitation and pauses</a:t>
                      </a:r>
                    </a:p>
                  </a:txBody>
                  <a:tcPr marL="68580" marR="68580" marT="34290" marB="34290"/>
                </a:tc>
                <a:extLst>
                  <a:ext uri="{0D108BD9-81ED-4DB2-BD59-A6C34878D82A}">
                    <a16:rowId xmlns:a16="http://schemas.microsoft.com/office/drawing/2014/main" xmlns="" val="10003"/>
                  </a:ext>
                </a:extLst>
              </a:tr>
              <a:tr h="51193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t>Pronunciation</a:t>
                      </a:r>
                    </a:p>
                    <a:p>
                      <a:endParaRPr lang="en-GB" sz="1400" b="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May at times be difficult to understand</a:t>
                      </a:r>
                    </a:p>
                  </a:txBody>
                  <a:tcPr marL="68580" marR="68580" marT="34290" marB="34290"/>
                </a:tc>
                <a:extLst>
                  <a:ext uri="{0D108BD9-81ED-4DB2-BD59-A6C34878D82A}">
                    <a16:rowId xmlns:a16="http://schemas.microsoft.com/office/drawing/2014/main" xmlns="" val="10004"/>
                  </a:ext>
                </a:extLst>
              </a:tr>
              <a:tr h="7313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t>Command of the spoken language</a:t>
                      </a:r>
                      <a:endParaRPr lang="en-GB" sz="1400" b="0" dirty="0"/>
                    </a:p>
                  </a:txBody>
                  <a:tcPr marL="68580" marR="68580" marT="34290" marB="34290"/>
                </a:tc>
                <a:tc>
                  <a:txBody>
                    <a:bodyPr/>
                    <a:lstStyle/>
                    <a:p>
                      <a:r>
                        <a:rPr lang="en-GB" sz="1400" b="0" dirty="0"/>
                        <a:t>Basic</a:t>
                      </a:r>
                      <a:r>
                        <a:rPr lang="en-GB" sz="1400" b="0" baseline="0" dirty="0"/>
                        <a:t> command</a:t>
                      </a:r>
                      <a:endParaRPr lang="en-GB" sz="1400" b="0" dirty="0"/>
                    </a:p>
                  </a:txBody>
                  <a:tcPr marL="68580" marR="68580" marT="34290" marB="3429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0269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07504" y="550522"/>
            <a:ext cx="4997450" cy="365125"/>
          </a:xfrm>
        </p:spPr>
        <p:txBody>
          <a:bodyPr>
            <a:noAutofit/>
          </a:bodyPr>
          <a:lstStyle/>
          <a:p>
            <a:r>
              <a:rPr lang="en-GB" sz="2400" dirty="0" smtClean="0"/>
              <a:t/>
            </a:r>
            <a:br>
              <a:rPr lang="en-GB" sz="2400" dirty="0" smtClean="0"/>
            </a:br>
            <a:r>
              <a:rPr lang="en-GB" sz="2400" dirty="0" smtClean="0"/>
              <a:t>A2 KEY, Test </a:t>
            </a:r>
            <a:r>
              <a:rPr lang="en-GB" sz="2400" dirty="0"/>
              <a:t>format and testing focus</a:t>
            </a:r>
          </a:p>
        </p:txBody>
      </p:sp>
      <p:sp>
        <p:nvSpPr>
          <p:cNvPr id="4" name="Title 2"/>
          <p:cNvSpPr txBox="1">
            <a:spLocks/>
          </p:cNvSpPr>
          <p:nvPr/>
        </p:nvSpPr>
        <p:spPr>
          <a:xfrm>
            <a:off x="1264623" y="1483215"/>
            <a:ext cx="5421928" cy="3403111"/>
          </a:xfrm>
          <a:prstGeom prst="rect">
            <a:avLst/>
          </a:prstGeom>
        </p:spPr>
        <p:txBody>
          <a:bodyPr vert="horz" lIns="68580" tIns="34290" rIns="68580" bIns="34290" rtlCol="0" anchor="t">
            <a:noAutofit/>
          </a:bodyPr>
          <a:lstStyle>
            <a:lvl1pPr algn="l" defTabSz="914400" rtl="0" eaLnBrk="1" latinLnBrk="0" hangingPunct="1">
              <a:lnSpc>
                <a:spcPct val="80000"/>
              </a:lnSpc>
              <a:spcBef>
                <a:spcPct val="0"/>
              </a:spcBef>
              <a:spcAft>
                <a:spcPts val="600"/>
              </a:spcAft>
              <a:buNone/>
              <a:defRPr sz="4800" b="1" kern="1200">
                <a:solidFill>
                  <a:schemeClr val="tx1"/>
                </a:solidFill>
                <a:latin typeface="+mj-lt"/>
                <a:ea typeface="+mj-ea"/>
                <a:cs typeface="+mj-cs"/>
              </a:defRPr>
            </a:lvl1pPr>
          </a:lstStyle>
          <a:p>
            <a:pPr marL="514350" indent="-514350">
              <a:buFont typeface="Arial" panose="020B0604020202020204" pitchFamily="34" charset="0"/>
              <a:buChar char="•"/>
            </a:pPr>
            <a:endParaRPr lang="en-GB" sz="3600" dirty="0"/>
          </a:p>
        </p:txBody>
      </p:sp>
      <p:graphicFrame>
        <p:nvGraphicFramePr>
          <p:cNvPr id="15" name="Table 14"/>
          <p:cNvGraphicFramePr>
            <a:graphicFrameLocks noGrp="1"/>
          </p:cNvGraphicFramePr>
          <p:nvPr>
            <p:extLst>
              <p:ext uri="{D42A27DB-BD31-4B8C-83A1-F6EECF244321}">
                <p14:modId xmlns:p14="http://schemas.microsoft.com/office/powerpoint/2010/main" val="755060324"/>
              </p:ext>
            </p:extLst>
          </p:nvPr>
        </p:nvGraphicFramePr>
        <p:xfrm>
          <a:off x="251520" y="1275606"/>
          <a:ext cx="6660178" cy="2903561"/>
        </p:xfrm>
        <a:graphic>
          <a:graphicData uri="http://schemas.openxmlformats.org/drawingml/2006/table">
            <a:tbl>
              <a:tblPr firstRow="1" bandRow="1">
                <a:tableStyleId>{69012ECD-51FC-41F1-AA8D-1B2483CD663E}</a:tableStyleId>
              </a:tblPr>
              <a:tblGrid>
                <a:gridCol w="573703">
                  <a:extLst>
                    <a:ext uri="{9D8B030D-6E8A-4147-A177-3AD203B41FA5}">
                      <a16:colId xmlns:a16="http://schemas.microsoft.com/office/drawing/2014/main" xmlns="" val="20000"/>
                    </a:ext>
                  </a:extLst>
                </a:gridCol>
                <a:gridCol w="3072107">
                  <a:extLst>
                    <a:ext uri="{9D8B030D-6E8A-4147-A177-3AD203B41FA5}">
                      <a16:colId xmlns:a16="http://schemas.microsoft.com/office/drawing/2014/main" xmlns="" val="20001"/>
                    </a:ext>
                  </a:extLst>
                </a:gridCol>
                <a:gridCol w="2271713">
                  <a:extLst>
                    <a:ext uri="{9D8B030D-6E8A-4147-A177-3AD203B41FA5}">
                      <a16:colId xmlns:a16="http://schemas.microsoft.com/office/drawing/2014/main" xmlns="" val="20002"/>
                    </a:ext>
                  </a:extLst>
                </a:gridCol>
                <a:gridCol w="742655">
                  <a:extLst>
                    <a:ext uri="{9D8B030D-6E8A-4147-A177-3AD203B41FA5}">
                      <a16:colId xmlns:a16="http://schemas.microsoft.com/office/drawing/2014/main" xmlns="" val="20003"/>
                    </a:ext>
                  </a:extLst>
                </a:gridCol>
              </a:tblGrid>
              <a:tr h="388961">
                <a:tc>
                  <a:txBody>
                    <a:bodyPr/>
                    <a:lstStyle/>
                    <a:p>
                      <a:r>
                        <a:rPr lang="en-GB" sz="1500" dirty="0"/>
                        <a:t>Part</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tc>
                  <a:txBody>
                    <a:bodyPr/>
                    <a:lstStyle/>
                    <a:p>
                      <a:r>
                        <a:rPr lang="en-GB" sz="1500" dirty="0"/>
                        <a:t>Test Format</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tc>
                  <a:txBody>
                    <a:bodyPr/>
                    <a:lstStyle/>
                    <a:p>
                      <a:r>
                        <a:rPr lang="en-GB" sz="1500"/>
                        <a:t>Testing focus</a:t>
                      </a:r>
                      <a:endParaRPr lang="en-GB" sz="15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tc>
                  <a:txBody>
                    <a:bodyPr/>
                    <a:lstStyle/>
                    <a:p>
                      <a:r>
                        <a:rPr lang="en-GB" sz="1500" dirty="0"/>
                        <a:t>Timing</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extLst>
                  <a:ext uri="{0D108BD9-81ED-4DB2-BD59-A6C34878D82A}">
                    <a16:rowId xmlns:a16="http://schemas.microsoft.com/office/drawing/2014/main" xmlns="" val="10000"/>
                  </a:ext>
                </a:extLst>
              </a:tr>
              <a:tr h="1348740">
                <a:tc>
                  <a:txBody>
                    <a:bodyPr/>
                    <a:lstStyle/>
                    <a:p>
                      <a:r>
                        <a:rPr lang="en-GB" sz="1200"/>
                        <a:t>1</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Phase 1:</a:t>
                      </a:r>
                    </a:p>
                    <a:p>
                      <a:r>
                        <a:rPr lang="en-GB" sz="1200" dirty="0"/>
                        <a:t>Conversation between interlocutor and each candidate</a:t>
                      </a:r>
                    </a:p>
                    <a:p>
                      <a:r>
                        <a:rPr lang="en-GB" sz="1200" dirty="0"/>
                        <a:t>Phase 2:</a:t>
                      </a:r>
                    </a:p>
                    <a:p>
                      <a:r>
                        <a:rPr lang="en-GB" sz="1200" dirty="0"/>
                        <a:t>Topic-based interview,</a:t>
                      </a:r>
                      <a:r>
                        <a:rPr lang="en-GB" sz="1200" baseline="0" dirty="0"/>
                        <a:t> where interlocutor asks five questions to each candidate across two topics</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Social language,</a:t>
                      </a:r>
                      <a:r>
                        <a:rPr lang="en-GB" sz="1200" baseline="0"/>
                        <a:t> general interaction on familiar topics, e.g. daily life, interests, likes and dislikes etc.</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3-4 minutes</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65860">
                <a:tc>
                  <a:txBody>
                    <a:bodyPr/>
                    <a:lstStyle/>
                    <a:p>
                      <a:r>
                        <a:rPr lang="en-GB" sz="1200"/>
                        <a:t>2</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Phase 1:</a:t>
                      </a:r>
                    </a:p>
                    <a:p>
                      <a:r>
                        <a:rPr lang="en-GB" sz="1200" dirty="0"/>
                        <a:t>Candidate discussion covering an appropriate topic, led partly by the interlocutor</a:t>
                      </a:r>
                    </a:p>
                    <a:p>
                      <a:r>
                        <a:rPr lang="en-GB" sz="1200" dirty="0"/>
                        <a:t>Phase 2: Follow-up discussion on the same topic as Phase 1, where interlocutor</a:t>
                      </a:r>
                      <a:r>
                        <a:rPr lang="en-GB" sz="1200" baseline="0" dirty="0"/>
                        <a:t> asks each candidate two questions</a:t>
                      </a:r>
                      <a:r>
                        <a:rPr lang="en-GB" sz="1200" dirty="0"/>
                        <a:t>. </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Comparing, describing, expressing opinions</a:t>
                      </a:r>
                      <a:r>
                        <a:rPr lang="en-GB" sz="1200" baseline="0"/>
                        <a:t> and exchanging ideas</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5-6 minutes</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7151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2006600"/>
            <a:ext cx="8804275" cy="2965450"/>
          </a:xfrm>
        </p:spPr>
        <p:txBody>
          <a:bodyPr/>
          <a:lstStyle/>
          <a:p>
            <a:endParaRPr lang="en-GB" sz="1200" dirty="0"/>
          </a:p>
          <a:p>
            <a:endParaRPr lang="en-GB" sz="1350" dirty="0"/>
          </a:p>
        </p:txBody>
      </p:sp>
      <p:sp>
        <p:nvSpPr>
          <p:cNvPr id="4" name="Title 3"/>
          <p:cNvSpPr>
            <a:spLocks noGrp="1"/>
          </p:cNvSpPr>
          <p:nvPr>
            <p:ph type="title" idx="4294967295"/>
          </p:nvPr>
        </p:nvSpPr>
        <p:spPr>
          <a:xfrm>
            <a:off x="-1248" y="446869"/>
            <a:ext cx="5853113" cy="365125"/>
          </a:xfrm>
        </p:spPr>
        <p:txBody>
          <a:bodyPr>
            <a:normAutofit fontScale="90000"/>
          </a:bodyPr>
          <a:lstStyle/>
          <a:p>
            <a:pPr algn="l"/>
            <a:r>
              <a:rPr lang="en-GB" sz="2700" dirty="0" smtClean="0"/>
              <a:t> A2 KEY/KEY FOR SCHOOLS, SPEAKING PART 2  </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07053"/>
            <a:ext cx="3142471" cy="3739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06210"/>
            <a:ext cx="5996232" cy="365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26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2006600"/>
            <a:ext cx="8804275" cy="2965450"/>
          </a:xfrm>
        </p:spPr>
        <p:txBody>
          <a:bodyPr/>
          <a:lstStyle/>
          <a:p>
            <a:endParaRPr lang="en-GB" sz="1500" dirty="0"/>
          </a:p>
          <a:p>
            <a:endParaRPr lang="en-GB" dirty="0"/>
          </a:p>
          <a:p>
            <a:pPr marL="214313" indent="-214313"/>
            <a:endParaRPr lang="en-GB" dirty="0"/>
          </a:p>
        </p:txBody>
      </p:sp>
      <p:sp>
        <p:nvSpPr>
          <p:cNvPr id="4" name="Title 3"/>
          <p:cNvSpPr>
            <a:spLocks noGrp="1"/>
          </p:cNvSpPr>
          <p:nvPr>
            <p:ph type="title" idx="4294967295"/>
          </p:nvPr>
        </p:nvSpPr>
        <p:spPr>
          <a:xfrm>
            <a:off x="0" y="526094"/>
            <a:ext cx="5159375" cy="365125"/>
          </a:xfrm>
        </p:spPr>
        <p:txBody>
          <a:bodyPr>
            <a:noAutofit/>
          </a:bodyPr>
          <a:lstStyle/>
          <a:p>
            <a:r>
              <a:rPr lang="en-GB" sz="2400" dirty="0"/>
              <a:t>What constitutes a B1 level speaker?</a:t>
            </a:r>
          </a:p>
        </p:txBody>
      </p:sp>
      <p:graphicFrame>
        <p:nvGraphicFramePr>
          <p:cNvPr id="7" name="Table 6"/>
          <p:cNvGraphicFramePr>
            <a:graphicFrameLocks noGrp="1"/>
          </p:cNvGraphicFramePr>
          <p:nvPr>
            <p:extLst>
              <p:ext uri="{D42A27DB-BD31-4B8C-83A1-F6EECF244321}">
                <p14:modId xmlns:p14="http://schemas.microsoft.com/office/powerpoint/2010/main" val="1696574100"/>
              </p:ext>
            </p:extLst>
          </p:nvPr>
        </p:nvGraphicFramePr>
        <p:xfrm>
          <a:off x="251520" y="987574"/>
          <a:ext cx="6581776" cy="3864551"/>
        </p:xfrm>
        <a:graphic>
          <a:graphicData uri="http://schemas.openxmlformats.org/drawingml/2006/table">
            <a:tbl>
              <a:tblPr firstRow="1" bandRow="1">
                <a:tableStyleId>{0505E3EF-67EA-436B-97B2-0124C06EBD24}</a:tableStyleId>
              </a:tblPr>
              <a:tblGrid>
                <a:gridCol w="3290888">
                  <a:extLst>
                    <a:ext uri="{9D8B030D-6E8A-4147-A177-3AD203B41FA5}">
                      <a16:colId xmlns:a16="http://schemas.microsoft.com/office/drawing/2014/main" xmlns="" val="20000"/>
                    </a:ext>
                  </a:extLst>
                </a:gridCol>
                <a:gridCol w="3290888">
                  <a:extLst>
                    <a:ext uri="{9D8B030D-6E8A-4147-A177-3AD203B41FA5}">
                      <a16:colId xmlns:a16="http://schemas.microsoft.com/office/drawing/2014/main" xmlns="" val="20001"/>
                    </a:ext>
                  </a:extLst>
                </a:gridCol>
              </a:tblGrid>
              <a:tr h="8915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a:t>The kind of situations the speaker is in (predictable / familiar / unfamiliar / unexpected)</a:t>
                      </a:r>
                    </a:p>
                    <a:p>
                      <a:endParaRPr lang="en-GB" sz="1400" b="0" dirty="0"/>
                    </a:p>
                  </a:txBody>
                  <a:tcPr marL="68580" marR="68580" marT="34290" marB="34290"/>
                </a:tc>
                <a:tc>
                  <a:txBody>
                    <a:bodyPr/>
                    <a:lstStyle/>
                    <a:p>
                      <a:r>
                        <a:rPr lang="en-GB" sz="1400" b="0" dirty="0">
                          <a:solidFill>
                            <a:schemeClr val="tx1"/>
                          </a:solidFill>
                        </a:rPr>
                        <a:t>Familiar</a:t>
                      </a:r>
                      <a:r>
                        <a:rPr lang="en-GB" sz="1400" b="0" baseline="0" dirty="0">
                          <a:solidFill>
                            <a:schemeClr val="tx1"/>
                          </a:solidFill>
                        </a:rPr>
                        <a:t> </a:t>
                      </a:r>
                      <a:r>
                        <a:rPr lang="en-GB" sz="1400" b="0" dirty="0">
                          <a:solidFill>
                            <a:schemeClr val="tx1"/>
                          </a:solidFill>
                        </a:rPr>
                        <a:t>situations</a:t>
                      </a:r>
                    </a:p>
                  </a:txBody>
                  <a:tcPr marL="68580" marR="68580" marT="34290" marB="34290"/>
                </a:tc>
                <a:extLst>
                  <a:ext uri="{0D108BD9-81ED-4DB2-BD59-A6C34878D82A}">
                    <a16:rowId xmlns:a16="http://schemas.microsoft.com/office/drawing/2014/main" xmlns="" val="10000"/>
                  </a:ext>
                </a:extLst>
              </a:tr>
              <a:tr h="6858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t>Accuracy/range </a:t>
                      </a: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Good degree of control of simple grammatical forms, range of appropriate vocabulary</a:t>
                      </a:r>
                    </a:p>
                  </a:txBody>
                  <a:tcPr marL="68580" marR="68580" marT="34290" marB="34290"/>
                </a:tc>
                <a:extLst>
                  <a:ext uri="{0D108BD9-81ED-4DB2-BD59-A6C34878D82A}">
                    <a16:rowId xmlns:a16="http://schemas.microsoft.com/office/drawing/2014/main" xmlns="" val="10001"/>
                  </a:ext>
                </a:extLst>
              </a:tr>
              <a:tr h="480060">
                <a:tc>
                  <a:txBody>
                    <a:bodyPr/>
                    <a:lstStyle/>
                    <a:p>
                      <a:r>
                        <a:rPr lang="en-GB" sz="1400" dirty="0"/>
                        <a:t>Ability</a:t>
                      </a:r>
                      <a:r>
                        <a:rPr lang="en-GB" sz="1400" baseline="0" dirty="0"/>
                        <a:t> to organise discourse</a:t>
                      </a:r>
                      <a:endParaRPr lang="en-GB" sz="1400" b="0" dirty="0"/>
                    </a:p>
                  </a:txBody>
                  <a:tcPr marL="68580" marR="68580" marT="34290" marB="34290"/>
                </a:tc>
                <a:tc>
                  <a:txBody>
                    <a:bodyPr/>
                    <a:lstStyle/>
                    <a:p>
                      <a:pPr marL="0" indent="0">
                        <a:buFont typeface="Arial" panose="020B0604020202020204" pitchFamily="34" charset="0"/>
                        <a:buNone/>
                      </a:pPr>
                      <a:r>
                        <a:rPr lang="en-GB" sz="1400" dirty="0">
                          <a:solidFill>
                            <a:schemeClr val="tx1"/>
                          </a:solidFill>
                        </a:rPr>
                        <a:t>Some extended discourse, mostly relevant, basic cohesive devices</a:t>
                      </a:r>
                    </a:p>
                  </a:txBody>
                  <a:tcPr marL="68580" marR="68580" marT="34290" marB="34290"/>
                </a:tc>
                <a:extLst>
                  <a:ext uri="{0D108BD9-81ED-4DB2-BD59-A6C34878D82A}">
                    <a16:rowId xmlns:a16="http://schemas.microsoft.com/office/drawing/2014/main" xmlns="" val="10002"/>
                  </a:ext>
                </a:extLst>
              </a:tr>
              <a:tr h="480060">
                <a:tc>
                  <a:txBody>
                    <a:bodyPr/>
                    <a:lstStyle/>
                    <a:p>
                      <a:r>
                        <a:rPr lang="en-GB" sz="1400" dirty="0"/>
                        <a:t>Hesitation</a:t>
                      </a:r>
                      <a:endParaRPr lang="en-GB" sz="1400" b="0" dirty="0"/>
                    </a:p>
                  </a:txBody>
                  <a:tcPr marL="68580" marR="68580" marT="34290" marB="34290"/>
                </a:tc>
                <a:tc>
                  <a:txBody>
                    <a:bodyPr/>
                    <a:lstStyle/>
                    <a:p>
                      <a:pPr marL="0" indent="0">
                        <a:buFont typeface="Arial" panose="020B0604020202020204" pitchFamily="34" charset="0"/>
                        <a:buNone/>
                      </a:pPr>
                      <a:r>
                        <a:rPr lang="en-GB" sz="1400" dirty="0">
                          <a:solidFill>
                            <a:schemeClr val="tx1"/>
                          </a:solidFill>
                        </a:rPr>
                        <a:t>Some hesitation and pauses while searching for language to express ideas</a:t>
                      </a:r>
                    </a:p>
                  </a:txBody>
                  <a:tcPr marL="68580" marR="68580" marT="34290" marB="34290"/>
                </a:tc>
                <a:extLst>
                  <a:ext uri="{0D108BD9-81ED-4DB2-BD59-A6C34878D82A}">
                    <a16:rowId xmlns:a16="http://schemas.microsoft.com/office/drawing/2014/main" xmlns="" val="10003"/>
                  </a:ext>
                </a:extLst>
              </a:tr>
              <a:tr h="51193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t>Pronunciation</a:t>
                      </a:r>
                    </a:p>
                  </a:txBody>
                  <a:tcPr marL="68580" marR="68580" marT="34290" marB="34290"/>
                </a:tc>
                <a:tc>
                  <a:txBody>
                    <a:bodyPr/>
                    <a:lstStyle/>
                    <a:p>
                      <a:pPr marL="0" indent="0">
                        <a:buFont typeface="Arial" panose="020B0604020202020204" pitchFamily="34" charset="0"/>
                        <a:buNone/>
                      </a:pPr>
                      <a:r>
                        <a:rPr lang="en-GB" sz="1400" dirty="0">
                          <a:solidFill>
                            <a:schemeClr val="tx1"/>
                          </a:solidFill>
                        </a:rPr>
                        <a:t>Generally intelligible, but may at times put a strain on the listener</a:t>
                      </a:r>
                    </a:p>
                  </a:txBody>
                  <a:tcPr marL="68580" marR="68580" marT="34290" marB="34290"/>
                </a:tc>
                <a:extLst>
                  <a:ext uri="{0D108BD9-81ED-4DB2-BD59-A6C34878D82A}">
                    <a16:rowId xmlns:a16="http://schemas.microsoft.com/office/drawing/2014/main" xmlns="" val="10004"/>
                  </a:ext>
                </a:extLst>
              </a:tr>
              <a:tr h="7313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t>Command of the spoken language</a:t>
                      </a:r>
                    </a:p>
                  </a:txBody>
                  <a:tcPr marL="68580" marR="68580" marT="34290" marB="34290"/>
                </a:tc>
                <a:tc>
                  <a:txBody>
                    <a:bodyPr/>
                    <a:lstStyle/>
                    <a:p>
                      <a:r>
                        <a:rPr lang="en-GB" sz="1400" b="0" baseline="0" dirty="0"/>
                        <a:t>Limited but effective command</a:t>
                      </a:r>
                      <a:endParaRPr lang="en-GB" sz="1400" b="0" dirty="0"/>
                    </a:p>
                  </a:txBody>
                  <a:tcPr marL="68580" marR="68580" marT="34290" marB="3429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7518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9512" y="613962"/>
            <a:ext cx="6696744" cy="365125"/>
          </a:xfrm>
        </p:spPr>
        <p:txBody>
          <a:bodyPr>
            <a:normAutofit fontScale="90000"/>
          </a:bodyPr>
          <a:lstStyle/>
          <a:p>
            <a:pPr algn="l"/>
            <a:r>
              <a:rPr lang="en-GB" dirty="0" smtClean="0"/>
              <a:t> </a:t>
            </a:r>
            <a:r>
              <a:rPr lang="en-GB" sz="2700" dirty="0" smtClean="0"/>
              <a:t>B1 PRELIMINARY, </a:t>
            </a:r>
            <a:r>
              <a:rPr lang="en-US" sz="2700" dirty="0" smtClean="0"/>
              <a:t>Test format and testing focus</a:t>
            </a:r>
            <a:endParaRPr lang="en-GB" sz="2700" dirty="0"/>
          </a:p>
        </p:txBody>
      </p:sp>
      <p:sp>
        <p:nvSpPr>
          <p:cNvPr id="4" name="Title 2"/>
          <p:cNvSpPr txBox="1">
            <a:spLocks/>
          </p:cNvSpPr>
          <p:nvPr/>
        </p:nvSpPr>
        <p:spPr>
          <a:xfrm>
            <a:off x="1264623" y="1483215"/>
            <a:ext cx="5421928" cy="3403111"/>
          </a:xfrm>
          <a:prstGeom prst="rect">
            <a:avLst/>
          </a:prstGeom>
        </p:spPr>
        <p:txBody>
          <a:bodyPr vert="horz" lIns="68580" tIns="34290" rIns="68580" bIns="34290" rtlCol="0" anchor="t">
            <a:noAutofit/>
          </a:bodyPr>
          <a:lstStyle>
            <a:lvl1pPr algn="l" defTabSz="914400" rtl="0" eaLnBrk="1" latinLnBrk="0" hangingPunct="1">
              <a:lnSpc>
                <a:spcPct val="80000"/>
              </a:lnSpc>
              <a:spcBef>
                <a:spcPct val="0"/>
              </a:spcBef>
              <a:spcAft>
                <a:spcPts val="600"/>
              </a:spcAft>
              <a:buNone/>
              <a:defRPr sz="4800" b="1" kern="1200">
                <a:solidFill>
                  <a:schemeClr val="tx1"/>
                </a:solidFill>
                <a:latin typeface="+mj-lt"/>
                <a:ea typeface="+mj-ea"/>
                <a:cs typeface="+mj-cs"/>
              </a:defRPr>
            </a:lvl1pPr>
          </a:lstStyle>
          <a:p>
            <a:pPr marL="514350" indent="-514350">
              <a:buFont typeface="Arial" panose="020B0604020202020204" pitchFamily="34" charset="0"/>
              <a:buChar char="•"/>
            </a:pPr>
            <a:endParaRPr lang="en-GB" sz="3600" dirty="0"/>
          </a:p>
        </p:txBody>
      </p:sp>
      <p:graphicFrame>
        <p:nvGraphicFramePr>
          <p:cNvPr id="15" name="Table 14"/>
          <p:cNvGraphicFramePr>
            <a:graphicFrameLocks noGrp="1"/>
          </p:cNvGraphicFramePr>
          <p:nvPr>
            <p:extLst>
              <p:ext uri="{D42A27DB-BD31-4B8C-83A1-F6EECF244321}">
                <p14:modId xmlns:p14="http://schemas.microsoft.com/office/powerpoint/2010/main" val="859639952"/>
              </p:ext>
            </p:extLst>
          </p:nvPr>
        </p:nvGraphicFramePr>
        <p:xfrm>
          <a:off x="83524" y="1275606"/>
          <a:ext cx="6603027" cy="2716421"/>
        </p:xfrm>
        <a:graphic>
          <a:graphicData uri="http://schemas.openxmlformats.org/drawingml/2006/table">
            <a:tbl>
              <a:tblPr firstRow="1" bandRow="1">
                <a:tableStyleId>{69012ECD-51FC-41F1-AA8D-1B2483CD663E}</a:tableStyleId>
              </a:tblPr>
              <a:tblGrid>
                <a:gridCol w="516551">
                  <a:extLst>
                    <a:ext uri="{9D8B030D-6E8A-4147-A177-3AD203B41FA5}">
                      <a16:colId xmlns:a16="http://schemas.microsoft.com/office/drawing/2014/main" xmlns="" val="20000"/>
                    </a:ext>
                  </a:extLst>
                </a:gridCol>
                <a:gridCol w="2784963">
                  <a:extLst>
                    <a:ext uri="{9D8B030D-6E8A-4147-A177-3AD203B41FA5}">
                      <a16:colId xmlns:a16="http://schemas.microsoft.com/office/drawing/2014/main" xmlns="" val="20001"/>
                    </a:ext>
                  </a:extLst>
                </a:gridCol>
                <a:gridCol w="2565230">
                  <a:extLst>
                    <a:ext uri="{9D8B030D-6E8A-4147-A177-3AD203B41FA5}">
                      <a16:colId xmlns:a16="http://schemas.microsoft.com/office/drawing/2014/main" xmlns="" val="20002"/>
                    </a:ext>
                  </a:extLst>
                </a:gridCol>
                <a:gridCol w="736283">
                  <a:extLst>
                    <a:ext uri="{9D8B030D-6E8A-4147-A177-3AD203B41FA5}">
                      <a16:colId xmlns:a16="http://schemas.microsoft.com/office/drawing/2014/main" xmlns="" val="20003"/>
                    </a:ext>
                  </a:extLst>
                </a:gridCol>
              </a:tblGrid>
              <a:tr h="416895">
                <a:tc>
                  <a:txBody>
                    <a:bodyPr/>
                    <a:lstStyle/>
                    <a:p>
                      <a:r>
                        <a:rPr lang="en-GB" sz="1500" dirty="0"/>
                        <a:t>Part</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tc>
                  <a:txBody>
                    <a:bodyPr/>
                    <a:lstStyle/>
                    <a:p>
                      <a:r>
                        <a:rPr lang="en-GB" sz="1500" dirty="0"/>
                        <a:t>Test Format</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tc>
                  <a:txBody>
                    <a:bodyPr/>
                    <a:lstStyle/>
                    <a:p>
                      <a:r>
                        <a:rPr lang="en-GB" sz="1500" dirty="0"/>
                        <a:t>Testing focus</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tc>
                  <a:txBody>
                    <a:bodyPr/>
                    <a:lstStyle/>
                    <a:p>
                      <a:r>
                        <a:rPr lang="en-GB" sz="1500" dirty="0"/>
                        <a:t>Timing</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1A7"/>
                    </a:solidFill>
                  </a:tcPr>
                </a:tc>
                <a:extLst>
                  <a:ext uri="{0D108BD9-81ED-4DB2-BD59-A6C34878D82A}">
                    <a16:rowId xmlns:a16="http://schemas.microsoft.com/office/drawing/2014/main" xmlns="" val="10000"/>
                  </a:ext>
                </a:extLst>
              </a:tr>
              <a:tr h="437116">
                <a:tc>
                  <a:txBody>
                    <a:bodyPr/>
                    <a:lstStyle/>
                    <a:p>
                      <a:r>
                        <a:rPr lang="en-GB" sz="1200" dirty="0"/>
                        <a:t>1</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Conversation between interlocutor and each candidate</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Social language,</a:t>
                      </a:r>
                      <a:r>
                        <a:rPr lang="en-GB" sz="1200" baseline="0" dirty="0"/>
                        <a:t> general interaction</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2-3 minutes</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34340">
                <a:tc>
                  <a:txBody>
                    <a:bodyPr/>
                    <a:lstStyle/>
                    <a:p>
                      <a:r>
                        <a:rPr lang="en-GB" sz="1200" dirty="0"/>
                        <a:t>2</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Individual ‘long turn’; each candidate speaks for up to 1 minute on a photo</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Describing, managing discourse, using appropriate vocabulary</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2-3 minutes</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00100">
                <a:tc>
                  <a:txBody>
                    <a:bodyPr/>
                    <a:lstStyle/>
                    <a:p>
                      <a:r>
                        <a:rPr lang="en-GB" sz="1200" dirty="0"/>
                        <a:t>3</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Candidates talk together using</a:t>
                      </a:r>
                      <a:r>
                        <a:rPr lang="en-GB" sz="1200" baseline="0" dirty="0"/>
                        <a:t> a visual stimulus in a collaborative task</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Making and responding to suggestions, discussing alternatives, making recommendations and negotiating agreement</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GB" sz="1200" dirty="0"/>
                        <a:t>6 minutes for Parts 3 and 4 together</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27970">
                <a:tc>
                  <a:txBody>
                    <a:bodyPr/>
                    <a:lstStyle/>
                    <a:p>
                      <a:r>
                        <a:rPr lang="en-GB" sz="1200" dirty="0"/>
                        <a:t>4</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Discussion with interlocutor and both candidates on topics related</a:t>
                      </a:r>
                      <a:r>
                        <a:rPr lang="en-GB" sz="1200" baseline="0" dirty="0"/>
                        <a:t> to the Part 3 task</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Talking about likes/dislikes, preferences, habits, opinions and potentially agreeing/disagreeing.</a:t>
                      </a:r>
                      <a:r>
                        <a:rPr lang="en-GB" sz="1200" baseline="0" dirty="0"/>
                        <a:t> </a:t>
                      </a:r>
                      <a:endParaRPr lang="en-GB" sz="1200" dirty="0"/>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5310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17563"/>
            <a:ext cx="5853113" cy="365125"/>
          </a:xfrm>
        </p:spPr>
        <p:txBody>
          <a:bodyPr>
            <a:noAutofit/>
          </a:bodyPr>
          <a:lstStyle/>
          <a:p>
            <a:pPr algn="l"/>
            <a:r>
              <a:rPr lang="en-GB" sz="2400" dirty="0"/>
              <a:t>Speaking Part 2</a:t>
            </a:r>
          </a:p>
        </p:txBody>
      </p:sp>
      <p:sp>
        <p:nvSpPr>
          <p:cNvPr id="7" name="Text Placeholder 6"/>
          <p:cNvSpPr txBox="1">
            <a:spLocks noGrp="1"/>
          </p:cNvSpPr>
          <p:nvPr>
            <p:ph type="body" sz="quarter" idx="4294967295"/>
          </p:nvPr>
        </p:nvSpPr>
        <p:spPr>
          <a:xfrm>
            <a:off x="119856" y="1779662"/>
            <a:ext cx="2806700" cy="2212975"/>
          </a:xfrm>
          <a:prstGeom prst="rect">
            <a:avLst/>
          </a:prstGeom>
          <a:noFill/>
          <a:ln w="19050">
            <a:solidFill>
              <a:schemeClr val="accent1"/>
            </a:solidFill>
          </a:ln>
        </p:spPr>
        <p:txBody>
          <a:bodyPr wrap="square" rtlCol="0">
            <a:noAutofit/>
          </a:bodyPr>
          <a:lstStyle/>
          <a:p>
            <a:pPr>
              <a:lnSpc>
                <a:spcPct val="90000"/>
              </a:lnSpc>
              <a:spcAft>
                <a:spcPts val="450"/>
              </a:spcAft>
            </a:pPr>
            <a:r>
              <a:rPr lang="en-GB" sz="1800" b="1" dirty="0"/>
              <a:t>Back-up prompts</a:t>
            </a:r>
          </a:p>
          <a:p>
            <a:pPr marL="257175" indent="-257175">
              <a:lnSpc>
                <a:spcPct val="90000"/>
              </a:lnSpc>
              <a:spcAft>
                <a:spcPts val="450"/>
              </a:spcAft>
            </a:pPr>
            <a:r>
              <a:rPr lang="en-GB" sz="1800" dirty="0"/>
              <a:t>Talk about the people/person</a:t>
            </a:r>
          </a:p>
          <a:p>
            <a:pPr marL="257175" indent="-257175">
              <a:lnSpc>
                <a:spcPct val="90000"/>
              </a:lnSpc>
              <a:spcAft>
                <a:spcPts val="450"/>
              </a:spcAft>
            </a:pPr>
            <a:r>
              <a:rPr lang="en-GB" sz="1800" dirty="0"/>
              <a:t>Talk about the place</a:t>
            </a:r>
          </a:p>
          <a:p>
            <a:pPr marL="257175" indent="-257175">
              <a:lnSpc>
                <a:spcPct val="90000"/>
              </a:lnSpc>
              <a:spcAft>
                <a:spcPts val="450"/>
              </a:spcAft>
            </a:pPr>
            <a:r>
              <a:rPr lang="en-GB" sz="1800" dirty="0"/>
              <a:t>Talk about other things in the photograph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23478"/>
            <a:ext cx="3514725" cy="484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35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17563"/>
            <a:ext cx="5853113" cy="365125"/>
          </a:xfrm>
        </p:spPr>
        <p:txBody>
          <a:bodyPr>
            <a:normAutofit fontScale="90000"/>
          </a:bodyPr>
          <a:lstStyle/>
          <a:p>
            <a:r>
              <a:rPr lang="en-GB" dirty="0" smtClean="0"/>
              <a:t>A2 Key for Schools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34407414"/>
              </p:ext>
            </p:extLst>
          </p:nvPr>
        </p:nvGraphicFramePr>
        <p:xfrm>
          <a:off x="162165" y="1443419"/>
          <a:ext cx="6417128" cy="3185505"/>
        </p:xfrm>
        <a:graphic>
          <a:graphicData uri="http://schemas.openxmlformats.org/drawingml/2006/table">
            <a:tbl>
              <a:tblPr firstRow="1" bandRow="1">
                <a:tableStyleId>{69012ECD-51FC-41F1-AA8D-1B2483CD663E}</a:tableStyleId>
              </a:tblPr>
              <a:tblGrid>
                <a:gridCol w="1741609">
                  <a:extLst>
                    <a:ext uri="{9D8B030D-6E8A-4147-A177-3AD203B41FA5}">
                      <a16:colId xmlns:a16="http://schemas.microsoft.com/office/drawing/2014/main" xmlns="" val="2699812562"/>
                    </a:ext>
                  </a:extLst>
                </a:gridCol>
                <a:gridCol w="1587111">
                  <a:extLst>
                    <a:ext uri="{9D8B030D-6E8A-4147-A177-3AD203B41FA5}">
                      <a16:colId xmlns:a16="http://schemas.microsoft.com/office/drawing/2014/main" xmlns="" val="3265487906"/>
                    </a:ext>
                  </a:extLst>
                </a:gridCol>
                <a:gridCol w="3088408">
                  <a:extLst>
                    <a:ext uri="{9D8B030D-6E8A-4147-A177-3AD203B41FA5}">
                      <a16:colId xmlns:a16="http://schemas.microsoft.com/office/drawing/2014/main" xmlns="" val="2881663958"/>
                    </a:ext>
                  </a:extLst>
                </a:gridCol>
              </a:tblGrid>
              <a:tr h="527563">
                <a:tc>
                  <a:txBody>
                    <a:bodyPr/>
                    <a:lstStyle/>
                    <a:p>
                      <a:r>
                        <a:rPr lang="en-GB" sz="1500" dirty="0" smtClean="0"/>
                        <a:t>CEFR Level</a:t>
                      </a:r>
                      <a:r>
                        <a:rPr lang="en-GB" sz="1500" baseline="0" dirty="0" smtClean="0"/>
                        <a:t> A2</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solidFill>
                      <a:srgbClr val="8031A7"/>
                    </a:solidFill>
                  </a:tcPr>
                </a:tc>
                <a:tc>
                  <a:txBody>
                    <a:bodyPr/>
                    <a:lstStyle/>
                    <a:p>
                      <a:endParaRPr lang="en-GB" sz="9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solidFill>
                      <a:srgbClr val="8031A7"/>
                    </a:solidFill>
                  </a:tcPr>
                </a:tc>
                <a:tc>
                  <a:txBody>
                    <a:bodyPr/>
                    <a:lstStyle/>
                    <a:p>
                      <a:endParaRPr lang="en-GB" sz="9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solidFill>
                      <a:srgbClr val="8031A7"/>
                    </a:solidFill>
                  </a:tcPr>
                </a:tc>
                <a:extLst>
                  <a:ext uri="{0D108BD9-81ED-4DB2-BD59-A6C34878D82A}">
                    <a16:rowId xmlns:a16="http://schemas.microsoft.com/office/drawing/2014/main" xmlns="" val="2179031145"/>
                  </a:ext>
                </a:extLst>
              </a:tr>
              <a:tr h="982980">
                <a:tc>
                  <a:txBody>
                    <a:bodyPr/>
                    <a:lstStyle/>
                    <a:p>
                      <a:r>
                        <a:rPr lang="en-GB" sz="1500" dirty="0" smtClean="0"/>
                        <a:t>Reading and</a:t>
                      </a:r>
                      <a:r>
                        <a:rPr lang="en-GB" sz="1500" baseline="0" dirty="0" smtClean="0"/>
                        <a:t> Writing</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60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kern="1200" dirty="0" smtClean="0">
                          <a:solidFill>
                            <a:schemeClr val="tx1"/>
                          </a:solidFill>
                          <a:effectLst/>
                          <a:latin typeface="+mn-lt"/>
                          <a:ea typeface="+mn-ea"/>
                          <a:cs typeface="+mn-cs"/>
                        </a:rPr>
                        <a:t>Can</a:t>
                      </a:r>
                      <a:r>
                        <a:rPr lang="en-GB" sz="1500" kern="1200" baseline="0" dirty="0" smtClean="0">
                          <a:solidFill>
                            <a:schemeClr val="tx1"/>
                          </a:solidFill>
                          <a:effectLst/>
                          <a:latin typeface="+mn-lt"/>
                          <a:ea typeface="+mn-ea"/>
                          <a:cs typeface="+mn-cs"/>
                        </a:rPr>
                        <a:t> u</a:t>
                      </a:r>
                      <a:r>
                        <a:rPr lang="en-GB" sz="1500" kern="1200" dirty="0" smtClean="0">
                          <a:solidFill>
                            <a:schemeClr val="tx1"/>
                          </a:solidFill>
                          <a:effectLst/>
                          <a:latin typeface="+mn-lt"/>
                          <a:ea typeface="+mn-ea"/>
                          <a:cs typeface="+mn-cs"/>
                        </a:rPr>
                        <a:t>nderstand short texts and messages, and write about daily life, hobbies, holidays, etc. in short, simple texts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4247229105"/>
                  </a:ext>
                </a:extLst>
              </a:tr>
              <a:tr h="525780">
                <a:tc>
                  <a:txBody>
                    <a:bodyPr/>
                    <a:lstStyle/>
                    <a:p>
                      <a:r>
                        <a:rPr lang="en-GB" sz="1500" dirty="0" smtClean="0"/>
                        <a:t>Listening</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Approx. 30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kern="1200" dirty="0" smtClean="0">
                          <a:solidFill>
                            <a:schemeClr val="tx1"/>
                          </a:solidFill>
                          <a:effectLst/>
                          <a:latin typeface="+mn-lt"/>
                          <a:ea typeface="+mn-ea"/>
                          <a:cs typeface="+mn-cs"/>
                        </a:rPr>
                        <a:t>Can</a:t>
                      </a:r>
                      <a:r>
                        <a:rPr lang="en-GB" sz="1500" kern="1200" baseline="0" dirty="0" smtClean="0">
                          <a:solidFill>
                            <a:schemeClr val="tx1"/>
                          </a:solidFill>
                          <a:effectLst/>
                          <a:latin typeface="+mn-lt"/>
                          <a:ea typeface="+mn-ea"/>
                          <a:cs typeface="+mn-cs"/>
                        </a:rPr>
                        <a:t> u</a:t>
                      </a:r>
                      <a:r>
                        <a:rPr lang="en-GB" sz="1500" kern="1200" dirty="0" smtClean="0">
                          <a:solidFill>
                            <a:schemeClr val="tx1"/>
                          </a:solidFill>
                          <a:effectLst/>
                          <a:latin typeface="+mn-lt"/>
                          <a:ea typeface="+mn-ea"/>
                          <a:cs typeface="+mn-cs"/>
                        </a:rPr>
                        <a:t>nderstand simple questions and instructions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2361844254"/>
                  </a:ext>
                </a:extLst>
              </a:tr>
              <a:tr h="754380">
                <a:tc>
                  <a:txBody>
                    <a:bodyPr/>
                    <a:lstStyle/>
                    <a:p>
                      <a:r>
                        <a:rPr lang="en-GB" sz="1500" dirty="0" smtClean="0"/>
                        <a:t>Speaking</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8-10 </a:t>
                      </a:r>
                      <a:r>
                        <a:rPr lang="en-GB" sz="1500" dirty="0" err="1" smtClean="0"/>
                        <a:t>mins</a:t>
                      </a:r>
                      <a:r>
                        <a:rPr lang="en-GB" sz="1500" dirty="0" smtClean="0"/>
                        <a:t> </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kern="1200" dirty="0" smtClean="0">
                          <a:solidFill>
                            <a:schemeClr val="tx1"/>
                          </a:solidFill>
                          <a:effectLst/>
                          <a:latin typeface="+mn-lt"/>
                          <a:ea typeface="+mn-ea"/>
                          <a:cs typeface="+mn-cs"/>
                        </a:rPr>
                        <a:t>Ca</a:t>
                      </a:r>
                      <a:r>
                        <a:rPr lang="en-GB" sz="1500" kern="1200" baseline="0" dirty="0" smtClean="0">
                          <a:solidFill>
                            <a:schemeClr val="tx1"/>
                          </a:solidFill>
                          <a:effectLst/>
                          <a:latin typeface="+mn-lt"/>
                          <a:ea typeface="+mn-ea"/>
                          <a:cs typeface="+mn-cs"/>
                        </a:rPr>
                        <a:t>n m</a:t>
                      </a:r>
                      <a:r>
                        <a:rPr lang="en-GB" sz="1500" kern="1200" dirty="0" smtClean="0">
                          <a:solidFill>
                            <a:schemeClr val="tx1"/>
                          </a:solidFill>
                          <a:effectLst/>
                          <a:latin typeface="+mn-lt"/>
                          <a:ea typeface="+mn-ea"/>
                          <a:cs typeface="+mn-cs"/>
                        </a:rPr>
                        <a:t>ake simple plans and express likes, dislikes and opinions using simple language</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376813004"/>
                  </a:ext>
                </a:extLst>
              </a:tr>
              <a:tr h="394802">
                <a:tc>
                  <a:txBody>
                    <a:bodyPr/>
                    <a:lstStyle/>
                    <a:p>
                      <a:r>
                        <a:rPr lang="en-GB" sz="1500" dirty="0" smtClean="0"/>
                        <a:t>Total exam</a:t>
                      </a:r>
                      <a:r>
                        <a:rPr lang="en-GB" sz="1500" baseline="0" dirty="0" smtClean="0"/>
                        <a:t> length</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gridSpan="2">
                  <a:txBody>
                    <a:bodyPr/>
                    <a:lstStyle/>
                    <a:p>
                      <a:r>
                        <a:rPr lang="en-GB" sz="1500" dirty="0" smtClean="0"/>
                        <a:t>98-100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hMerge="1">
                  <a:txBody>
                    <a:bodyPr/>
                    <a:lstStyle/>
                    <a:p>
                      <a:endParaRPr lang="en-GB" sz="2000" dirty="0"/>
                    </a:p>
                  </a:txBody>
                  <a:tcPr>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7008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7504" y="555526"/>
            <a:ext cx="5853113" cy="365125"/>
          </a:xfrm>
        </p:spPr>
        <p:txBody>
          <a:bodyPr>
            <a:noAutofit/>
          </a:bodyPr>
          <a:lstStyle/>
          <a:p>
            <a:pPr algn="l"/>
            <a:r>
              <a:rPr lang="en-GB" sz="2400" dirty="0"/>
              <a:t>Speaking Part 3 </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20651"/>
            <a:ext cx="4819650" cy="3859639"/>
          </a:xfrm>
          <a:prstGeom prst="rect">
            <a:avLst/>
          </a:prstGeom>
        </p:spPr>
      </p:pic>
    </p:spTree>
    <p:extLst>
      <p:ext uri="{BB962C8B-B14F-4D97-AF65-F5344CB8AC3E}">
        <p14:creationId xmlns:p14="http://schemas.microsoft.com/office/powerpoint/2010/main" val="340681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563638"/>
            <a:ext cx="8804275" cy="2965450"/>
          </a:xfrm>
        </p:spPr>
        <p:txBody>
          <a:bodyPr/>
          <a:lstStyle/>
          <a:p>
            <a:pPr marL="342000" indent="-342000">
              <a:defRPr/>
            </a:pPr>
            <a:r>
              <a:rPr lang="en-GB" sz="1800" dirty="0"/>
              <a:t>Grammar and </a:t>
            </a:r>
            <a:r>
              <a:rPr lang="en-GB" sz="1800" dirty="0" smtClean="0"/>
              <a:t>Vocabulary (</a:t>
            </a:r>
            <a:r>
              <a:rPr lang="en-GB" sz="1800" dirty="0"/>
              <a:t>control, range, </a:t>
            </a:r>
            <a:r>
              <a:rPr lang="en-GB" sz="1800" dirty="0" err="1" smtClean="0"/>
              <a:t>appropriacy</a:t>
            </a:r>
            <a:r>
              <a:rPr lang="en-GB" sz="1800" dirty="0" smtClean="0"/>
              <a:t>)</a:t>
            </a:r>
            <a:endParaRPr lang="en-GB" sz="1800" dirty="0"/>
          </a:p>
          <a:p>
            <a:pPr marL="257175" indent="-257175"/>
            <a:r>
              <a:rPr lang="en-GB" sz="1800" dirty="0" smtClean="0"/>
              <a:t>Pronunciation (</a:t>
            </a:r>
            <a:r>
              <a:rPr lang="en-GB" sz="1800" dirty="0"/>
              <a:t>intonation, stress, individual </a:t>
            </a:r>
            <a:r>
              <a:rPr lang="en-GB" sz="1800" dirty="0" smtClean="0"/>
              <a:t>sounds)</a:t>
            </a:r>
            <a:endParaRPr lang="en-GB" sz="1800" dirty="0"/>
          </a:p>
          <a:p>
            <a:r>
              <a:rPr lang="en-GB" sz="1800" dirty="0" smtClean="0"/>
              <a:t>Interactive Communication (</a:t>
            </a:r>
            <a:r>
              <a:rPr lang="en-GB" sz="1800" dirty="0"/>
              <a:t>initiating, responding, </a:t>
            </a:r>
            <a:r>
              <a:rPr lang="en-GB" sz="1800" dirty="0" smtClean="0"/>
              <a:t>development)</a:t>
            </a:r>
            <a:endParaRPr lang="en-GB" sz="1800" dirty="0"/>
          </a:p>
          <a:p>
            <a:r>
              <a:rPr lang="en-GB" sz="1800" dirty="0" smtClean="0"/>
              <a:t>Discourse Management (</a:t>
            </a:r>
            <a:r>
              <a:rPr lang="en-GB" sz="1800" dirty="0"/>
              <a:t>extent, relevance, coherence, </a:t>
            </a:r>
            <a:r>
              <a:rPr lang="en-GB" sz="1800" dirty="0" smtClean="0"/>
              <a:t>cohesion)</a:t>
            </a:r>
            <a:endParaRPr lang="en-GB" sz="1800" dirty="0"/>
          </a:p>
          <a:p>
            <a:endParaRPr lang="en-GB" sz="1800" dirty="0"/>
          </a:p>
          <a:p>
            <a:pPr marL="257175" indent="-257175"/>
            <a:r>
              <a:rPr lang="en-GB" sz="1800" dirty="0"/>
              <a:t>Global </a:t>
            </a:r>
            <a:r>
              <a:rPr lang="en-GB" sz="1800" dirty="0" smtClean="0"/>
              <a:t>achievement (</a:t>
            </a:r>
            <a:r>
              <a:rPr lang="en-GB" sz="1800" dirty="0"/>
              <a:t>overall </a:t>
            </a:r>
            <a:r>
              <a:rPr lang="en-GB" sz="1800" dirty="0" smtClean="0"/>
              <a:t>effectiveness)</a:t>
            </a:r>
            <a:endParaRPr lang="en-GB" sz="1800" dirty="0"/>
          </a:p>
          <a:p>
            <a:pPr marL="0" indent="0">
              <a:buNone/>
            </a:pPr>
            <a:endParaRPr lang="en-GB" sz="1800" dirty="0"/>
          </a:p>
          <a:p>
            <a:endParaRPr lang="en-GB" sz="1800" dirty="0"/>
          </a:p>
        </p:txBody>
      </p:sp>
      <p:sp>
        <p:nvSpPr>
          <p:cNvPr id="4" name="Title 3"/>
          <p:cNvSpPr>
            <a:spLocks noGrp="1"/>
          </p:cNvSpPr>
          <p:nvPr>
            <p:ph type="title" idx="4294967295"/>
          </p:nvPr>
        </p:nvSpPr>
        <p:spPr>
          <a:xfrm>
            <a:off x="87904" y="774953"/>
            <a:ext cx="5853113" cy="365125"/>
          </a:xfrm>
        </p:spPr>
        <p:txBody>
          <a:bodyPr>
            <a:noAutofit/>
          </a:bodyPr>
          <a:lstStyle/>
          <a:p>
            <a:pPr algn="l"/>
            <a:r>
              <a:rPr lang="en-GB" sz="2400" dirty="0" smtClean="0"/>
              <a:t>ASSESSING SPEAKING </a:t>
            </a:r>
            <a:endParaRPr lang="en-GB" sz="2400" dirty="0"/>
          </a:p>
        </p:txBody>
      </p:sp>
      <p:pic>
        <p:nvPicPr>
          <p:cNvPr id="6" name="Picture 2" descr="C:\Users\wrigha\AppData\Local\Microsoft\Windows\Temporary Internet Files\Content.IE5\GVOMHMQQ\Quote - Turquo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23" y="339502"/>
            <a:ext cx="2809177" cy="280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0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267" y="582680"/>
            <a:ext cx="5853113" cy="365125"/>
          </a:xfrm>
        </p:spPr>
        <p:txBody>
          <a:bodyPr>
            <a:noAutofit/>
          </a:bodyPr>
          <a:lstStyle/>
          <a:p>
            <a:pPr algn="l"/>
            <a:r>
              <a:rPr lang="en-GB" sz="2400" dirty="0" smtClean="0"/>
              <a:t>Assessing Speaking</a:t>
            </a: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47805"/>
            <a:ext cx="6202481" cy="367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78953" y="1637762"/>
            <a:ext cx="1164056" cy="245954"/>
          </a:xfrm>
          <a:prstGeom prst="rect">
            <a:avLst/>
          </a:prstGeom>
          <a:noFill/>
          <a:ln w="76200">
            <a:solidFill>
              <a:srgbClr val="8031A7"/>
            </a:solidFill>
          </a:ln>
        </p:spPr>
        <p:txBody>
          <a:bodyPr wrap="none" rtlCol="0">
            <a:noAutofit/>
          </a:bodyPr>
          <a:lstStyle/>
          <a:p>
            <a:pPr>
              <a:lnSpc>
                <a:spcPct val="90000"/>
              </a:lnSpc>
              <a:spcAft>
                <a:spcPts val="450"/>
              </a:spcAft>
            </a:pPr>
            <a:endParaRPr lang="en-GB" sz="1200" b="1" dirty="0" err="1"/>
          </a:p>
        </p:txBody>
      </p:sp>
      <p:sp>
        <p:nvSpPr>
          <p:cNvPr id="8" name="TextBox 7"/>
          <p:cNvSpPr txBox="1"/>
          <p:nvPr/>
        </p:nvSpPr>
        <p:spPr>
          <a:xfrm>
            <a:off x="1327079" y="2792181"/>
            <a:ext cx="1067803" cy="245954"/>
          </a:xfrm>
          <a:prstGeom prst="rect">
            <a:avLst/>
          </a:prstGeom>
          <a:noFill/>
          <a:ln w="76200">
            <a:solidFill>
              <a:srgbClr val="8031A7"/>
            </a:solidFill>
          </a:ln>
        </p:spPr>
        <p:txBody>
          <a:bodyPr wrap="none" rtlCol="0">
            <a:noAutofit/>
          </a:bodyPr>
          <a:lstStyle/>
          <a:p>
            <a:pPr>
              <a:lnSpc>
                <a:spcPct val="90000"/>
              </a:lnSpc>
              <a:spcAft>
                <a:spcPts val="450"/>
              </a:spcAft>
            </a:pPr>
            <a:endParaRPr lang="en-GB" sz="1200" b="1" dirty="0" err="1"/>
          </a:p>
        </p:txBody>
      </p:sp>
      <p:sp>
        <p:nvSpPr>
          <p:cNvPr id="9" name="TextBox 8"/>
          <p:cNvSpPr txBox="1"/>
          <p:nvPr/>
        </p:nvSpPr>
        <p:spPr>
          <a:xfrm>
            <a:off x="1475656" y="3700646"/>
            <a:ext cx="1067802" cy="245954"/>
          </a:xfrm>
          <a:prstGeom prst="rect">
            <a:avLst/>
          </a:prstGeom>
          <a:noFill/>
          <a:ln w="76200">
            <a:solidFill>
              <a:srgbClr val="8031A7"/>
            </a:solidFill>
          </a:ln>
        </p:spPr>
        <p:txBody>
          <a:bodyPr wrap="none" rtlCol="0">
            <a:noAutofit/>
          </a:bodyPr>
          <a:lstStyle/>
          <a:p>
            <a:pPr>
              <a:lnSpc>
                <a:spcPct val="90000"/>
              </a:lnSpc>
              <a:spcAft>
                <a:spcPts val="450"/>
              </a:spcAft>
            </a:pPr>
            <a:endParaRPr lang="en-GB" sz="1200" b="1" dirty="0" err="1"/>
          </a:p>
        </p:txBody>
      </p:sp>
    </p:spTree>
    <p:extLst>
      <p:ext uri="{BB962C8B-B14F-4D97-AF65-F5344CB8AC3E}">
        <p14:creationId xmlns:p14="http://schemas.microsoft.com/office/powerpoint/2010/main" val="305229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7504" y="555526"/>
            <a:ext cx="5853113" cy="365125"/>
          </a:xfrm>
          <a:solidFill>
            <a:schemeClr val="bg1"/>
          </a:solidFill>
        </p:spPr>
        <p:txBody>
          <a:bodyPr>
            <a:noAutofit/>
          </a:bodyPr>
          <a:lstStyle/>
          <a:p>
            <a:pPr algn="l"/>
            <a:r>
              <a:rPr lang="en-GB" sz="2400" dirty="0"/>
              <a:t>Assessing Speaking </a:t>
            </a:r>
          </a:p>
        </p:txBody>
      </p:sp>
      <p:graphicFrame>
        <p:nvGraphicFramePr>
          <p:cNvPr id="6" name="Table 5"/>
          <p:cNvGraphicFramePr>
            <a:graphicFrameLocks noGrp="1"/>
          </p:cNvGraphicFramePr>
          <p:nvPr>
            <p:extLst>
              <p:ext uri="{D42A27DB-BD31-4B8C-83A1-F6EECF244321}">
                <p14:modId xmlns:p14="http://schemas.microsoft.com/office/powerpoint/2010/main" val="3015346992"/>
              </p:ext>
            </p:extLst>
          </p:nvPr>
        </p:nvGraphicFramePr>
        <p:xfrm>
          <a:off x="251520" y="936827"/>
          <a:ext cx="6677526" cy="3866850"/>
        </p:xfrm>
        <a:graphic>
          <a:graphicData uri="http://schemas.openxmlformats.org/drawingml/2006/table">
            <a:tbl>
              <a:tblPr firstRow="1" bandRow="1">
                <a:tableStyleId>{69012ECD-51FC-41F1-AA8D-1B2483CD663E}</a:tableStyleId>
              </a:tblPr>
              <a:tblGrid>
                <a:gridCol w="755614">
                  <a:extLst>
                    <a:ext uri="{9D8B030D-6E8A-4147-A177-3AD203B41FA5}">
                      <a16:colId xmlns:a16="http://schemas.microsoft.com/office/drawing/2014/main" xmlns="" val="20000"/>
                    </a:ext>
                  </a:extLst>
                </a:gridCol>
                <a:gridCol w="5921912">
                  <a:extLst>
                    <a:ext uri="{9D8B030D-6E8A-4147-A177-3AD203B41FA5}">
                      <a16:colId xmlns:a16="http://schemas.microsoft.com/office/drawing/2014/main" xmlns="" val="20001"/>
                    </a:ext>
                  </a:extLst>
                </a:gridCol>
              </a:tblGrid>
              <a:tr h="297180">
                <a:tc>
                  <a:txBody>
                    <a:bodyPr/>
                    <a:lstStyle/>
                    <a:p>
                      <a:r>
                        <a:rPr lang="en-GB" sz="1500" dirty="0" smtClean="0"/>
                        <a:t>BAND</a:t>
                      </a:r>
                      <a:endParaRPr lang="en-GB" sz="1500" dirty="0"/>
                    </a:p>
                  </a:txBody>
                  <a:tcPr marL="68580" marR="68580" marT="34290" marB="34290">
                    <a:solidFill>
                      <a:srgbClr val="8031A7"/>
                    </a:solidFill>
                  </a:tcPr>
                </a:tc>
                <a:tc>
                  <a:txBody>
                    <a:bodyPr/>
                    <a:lstStyle/>
                    <a:p>
                      <a:pPr marL="0" algn="l" defTabSz="685800" rtl="0" eaLnBrk="1" latinLnBrk="0" hangingPunct="1"/>
                      <a:r>
                        <a:rPr lang="en-GB" sz="1500" b="1" kern="1200" dirty="0" smtClean="0">
                          <a:solidFill>
                            <a:schemeClr val="bg1"/>
                          </a:solidFill>
                          <a:latin typeface="+mn-lt"/>
                          <a:ea typeface="+mn-ea"/>
                          <a:cs typeface="+mn-cs"/>
                        </a:rPr>
                        <a:t>A2 GLOBAL ACHIEVEMENT</a:t>
                      </a:r>
                      <a:endParaRPr lang="en-GB" sz="1500" b="1" kern="1200" dirty="0">
                        <a:solidFill>
                          <a:schemeClr val="bg1"/>
                        </a:solidFill>
                        <a:latin typeface="+mn-lt"/>
                        <a:ea typeface="+mn-ea"/>
                        <a:cs typeface="+mn-cs"/>
                      </a:endParaRPr>
                    </a:p>
                  </a:txBody>
                  <a:tcPr marL="68580" marR="68580" marT="34290" marB="34290">
                    <a:solidFill>
                      <a:srgbClr val="8031A7"/>
                    </a:solidFill>
                  </a:tcPr>
                </a:tc>
                <a:extLst>
                  <a:ext uri="{0D108BD9-81ED-4DB2-BD59-A6C34878D82A}">
                    <a16:rowId xmlns:a16="http://schemas.microsoft.com/office/drawing/2014/main" xmlns="" val="10000"/>
                  </a:ext>
                </a:extLst>
              </a:tr>
              <a:tr h="754380">
                <a:tc>
                  <a:txBody>
                    <a:bodyPr/>
                    <a:lstStyle/>
                    <a:p>
                      <a:r>
                        <a:rPr lang="en-GB" sz="1500" dirty="0" smtClean="0"/>
                        <a:t>5</a:t>
                      </a:r>
                      <a:endParaRPr lang="en-GB" sz="1500" dirty="0"/>
                    </a:p>
                  </a:txBody>
                  <a:tcPr marL="68580" marR="68580" marT="34290" marB="34290"/>
                </a:tc>
                <a:tc>
                  <a:txBody>
                    <a:bodyPr/>
                    <a:lstStyle/>
                    <a:p>
                      <a:r>
                        <a:rPr lang="en-GB" sz="1500" dirty="0" smtClean="0"/>
                        <a:t>Handles communication in everyday situations, despite hesitation.</a:t>
                      </a:r>
                      <a:endParaRPr lang="en-GB" sz="1500" baseline="0" dirty="0" smtClean="0"/>
                    </a:p>
                    <a:p>
                      <a:r>
                        <a:rPr lang="en-GB" sz="1500" baseline="0" dirty="0" smtClean="0"/>
                        <a:t>Constructs longer utterances but is not able to use complex language except in well-rehearsed utterances.</a:t>
                      </a:r>
                      <a:endParaRPr lang="en-GB" sz="1500" dirty="0"/>
                    </a:p>
                  </a:txBody>
                  <a:tcPr marL="68580" marR="68580" marT="34290" marB="34290"/>
                </a:tc>
                <a:extLst>
                  <a:ext uri="{0D108BD9-81ED-4DB2-BD59-A6C34878D82A}">
                    <a16:rowId xmlns:a16="http://schemas.microsoft.com/office/drawing/2014/main" xmlns="" val="10001"/>
                  </a:ext>
                </a:extLst>
              </a:tr>
              <a:tr h="359310">
                <a:tc>
                  <a:txBody>
                    <a:bodyPr/>
                    <a:lstStyle/>
                    <a:p>
                      <a:r>
                        <a:rPr lang="en-GB" sz="1500" dirty="0" smtClean="0"/>
                        <a:t>4</a:t>
                      </a:r>
                      <a:endParaRPr lang="en-GB" sz="1500" dirty="0"/>
                    </a:p>
                  </a:txBody>
                  <a:tcPr marL="68580" marR="68580" marT="34290" marB="34290"/>
                </a:tc>
                <a:tc>
                  <a:txBody>
                    <a:bodyPr/>
                    <a:lstStyle/>
                    <a:p>
                      <a:r>
                        <a:rPr lang="en-GB" sz="1400" dirty="0" smtClean="0"/>
                        <a:t>Performance shares features</a:t>
                      </a:r>
                      <a:r>
                        <a:rPr lang="en-GB" sz="1400" baseline="0" dirty="0" smtClean="0"/>
                        <a:t> of Bands 3 and 5.</a:t>
                      </a:r>
                      <a:endParaRPr lang="en-GB" sz="1400" dirty="0"/>
                    </a:p>
                  </a:txBody>
                  <a:tcPr marL="68580" marR="68580" marT="34290" marB="34290"/>
                </a:tc>
                <a:extLst>
                  <a:ext uri="{0D108BD9-81ED-4DB2-BD59-A6C34878D82A}">
                    <a16:rowId xmlns:a16="http://schemas.microsoft.com/office/drawing/2014/main" xmlns="" val="10002"/>
                  </a:ext>
                </a:extLst>
              </a:tr>
              <a:tr h="754380">
                <a:tc>
                  <a:txBody>
                    <a:bodyPr/>
                    <a:lstStyle/>
                    <a:p>
                      <a:r>
                        <a:rPr lang="en-GB" sz="1500" dirty="0" smtClean="0"/>
                        <a:t>3</a:t>
                      </a:r>
                      <a:endParaRPr lang="en-GB" sz="1500" dirty="0"/>
                    </a:p>
                  </a:txBody>
                  <a:tcPr marL="68580" marR="68580" marT="34290" marB="34290"/>
                </a:tc>
                <a:tc>
                  <a:txBody>
                    <a:bodyPr/>
                    <a:lstStyle/>
                    <a:p>
                      <a:r>
                        <a:rPr lang="en-GB" sz="1500" dirty="0" smtClean="0"/>
                        <a:t>Conveys</a:t>
                      </a:r>
                      <a:r>
                        <a:rPr lang="en-GB" sz="1500" baseline="0" dirty="0" smtClean="0"/>
                        <a:t> basic meaning in very familiar everyday situations.</a:t>
                      </a:r>
                    </a:p>
                    <a:p>
                      <a:r>
                        <a:rPr lang="en-GB" sz="1500" baseline="0" dirty="0" smtClean="0"/>
                        <a:t>Produces utterances which tend to be very short – words or phrases – with frequent hesitation and pauses.</a:t>
                      </a:r>
                      <a:endParaRPr lang="en-GB" sz="1500" dirty="0"/>
                    </a:p>
                  </a:txBody>
                  <a:tcPr marL="68580" marR="68580" marT="34290" marB="34290"/>
                </a:tc>
                <a:extLst>
                  <a:ext uri="{0D108BD9-81ED-4DB2-BD59-A6C34878D82A}">
                    <a16:rowId xmlns:a16="http://schemas.microsoft.com/office/drawing/2014/main" xmlns="" val="10003"/>
                  </a:ext>
                </a:extLst>
              </a:tr>
              <a:tr h="359310">
                <a:tc>
                  <a:txBody>
                    <a:bodyPr/>
                    <a:lstStyle/>
                    <a:p>
                      <a:r>
                        <a:rPr lang="en-GB" sz="1500" dirty="0" smtClean="0"/>
                        <a:t>2</a:t>
                      </a:r>
                      <a:endParaRPr lang="en-GB" sz="150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smtClean="0"/>
                        <a:t>Performance shares features</a:t>
                      </a:r>
                      <a:r>
                        <a:rPr lang="en-GB" sz="1400" baseline="0" dirty="0" smtClean="0"/>
                        <a:t> of Bands 1 and 3.</a:t>
                      </a:r>
                      <a:endParaRPr lang="en-GB" sz="1400" dirty="0" smtClean="0"/>
                    </a:p>
                  </a:txBody>
                  <a:tcPr marL="68580" marR="68580" marT="34290" marB="34290"/>
                </a:tc>
                <a:extLst>
                  <a:ext uri="{0D108BD9-81ED-4DB2-BD59-A6C34878D82A}">
                    <a16:rowId xmlns:a16="http://schemas.microsoft.com/office/drawing/2014/main" xmlns="" val="10004"/>
                  </a:ext>
                </a:extLst>
              </a:tr>
              <a:tr h="982980">
                <a:tc>
                  <a:txBody>
                    <a:bodyPr/>
                    <a:lstStyle/>
                    <a:p>
                      <a:r>
                        <a:rPr lang="en-GB" sz="1500" dirty="0" smtClean="0"/>
                        <a:t>1</a:t>
                      </a:r>
                      <a:endParaRPr lang="en-GB" sz="150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500" dirty="0" smtClean="0"/>
                        <a:t>Has difficulty conveying</a:t>
                      </a:r>
                      <a:r>
                        <a:rPr lang="en-GB" sz="1500" baseline="0" dirty="0" smtClean="0"/>
                        <a:t> basic meaning even in very familiar everyday situations.</a:t>
                      </a:r>
                    </a:p>
                    <a:p>
                      <a:pPr marL="0" marR="0" indent="0" algn="l" defTabSz="685800" rtl="0" eaLnBrk="1" fontAlgn="auto" latinLnBrk="0" hangingPunct="1">
                        <a:lnSpc>
                          <a:spcPct val="100000"/>
                        </a:lnSpc>
                        <a:spcBef>
                          <a:spcPts val="0"/>
                        </a:spcBef>
                        <a:spcAft>
                          <a:spcPts val="0"/>
                        </a:spcAft>
                        <a:buClrTx/>
                        <a:buSzTx/>
                        <a:buFontTx/>
                        <a:buNone/>
                        <a:tabLst/>
                        <a:defRPr/>
                      </a:pPr>
                      <a:r>
                        <a:rPr lang="en-GB" sz="1500" baseline="0" dirty="0" smtClean="0"/>
                        <a:t>Responses are limited to short phrases or isolated words with frequent hesitation and pauses.</a:t>
                      </a:r>
                      <a:endParaRPr lang="en-GB" sz="1500" dirty="0" smtClean="0"/>
                    </a:p>
                  </a:txBody>
                  <a:tcPr marL="68580" marR="68580" marT="34290" marB="34290"/>
                </a:tc>
                <a:extLst>
                  <a:ext uri="{0D108BD9-81ED-4DB2-BD59-A6C34878D82A}">
                    <a16:rowId xmlns:a16="http://schemas.microsoft.com/office/drawing/2014/main" xmlns="" val="10005"/>
                  </a:ext>
                </a:extLst>
              </a:tr>
              <a:tr h="359310">
                <a:tc>
                  <a:txBody>
                    <a:bodyPr/>
                    <a:lstStyle/>
                    <a:p>
                      <a:r>
                        <a:rPr lang="en-GB" sz="1500" dirty="0" smtClean="0"/>
                        <a:t>0</a:t>
                      </a:r>
                      <a:endParaRPr lang="en-GB" sz="1500" dirty="0"/>
                    </a:p>
                  </a:txBody>
                  <a:tcPr marL="68580" marR="68580" marT="34290" marB="34290"/>
                </a:tc>
                <a:tc>
                  <a:txBody>
                    <a:bodyPr/>
                    <a:lstStyle/>
                    <a:p>
                      <a:r>
                        <a:rPr lang="en-GB" sz="1400" dirty="0" smtClean="0"/>
                        <a:t>Performance</a:t>
                      </a:r>
                      <a:r>
                        <a:rPr lang="en-GB" sz="1400" baseline="0" dirty="0" smtClean="0"/>
                        <a:t> below Band 1.</a:t>
                      </a:r>
                      <a:endParaRPr lang="en-GB" sz="1400" dirty="0"/>
                    </a:p>
                  </a:txBody>
                  <a:tcPr marL="68580" marR="68580" marT="34290" marB="3429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09290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094911" y="2037136"/>
            <a:ext cx="6602611" cy="2965252"/>
          </a:xfrm>
        </p:spPr>
        <p:txBody>
          <a:bodyPr/>
          <a:lstStyle/>
          <a:p>
            <a:endParaRPr lang="en-GB" dirty="0"/>
          </a:p>
        </p:txBody>
      </p:sp>
      <p:sp>
        <p:nvSpPr>
          <p:cNvPr id="4" name="Title 3"/>
          <p:cNvSpPr>
            <a:spLocks noGrp="1"/>
          </p:cNvSpPr>
          <p:nvPr>
            <p:ph type="title"/>
          </p:nvPr>
        </p:nvSpPr>
        <p:spPr>
          <a:xfrm>
            <a:off x="146546" y="555172"/>
            <a:ext cx="5046370" cy="365165"/>
          </a:xfrm>
        </p:spPr>
        <p:txBody>
          <a:bodyPr>
            <a:noAutofit/>
          </a:bodyPr>
          <a:lstStyle/>
          <a:p>
            <a:pPr algn="l"/>
            <a:r>
              <a:rPr lang="en-GB" sz="2400" dirty="0" smtClean="0"/>
              <a:t>Assessing speaking classroom activity</a:t>
            </a:r>
            <a:endParaRPr lang="en-GB" sz="2400" dirty="0"/>
          </a:p>
        </p:txBody>
      </p:sp>
      <p:sp>
        <p:nvSpPr>
          <p:cNvPr id="5" name="Subtitle 4"/>
          <p:cNvSpPr>
            <a:spLocks noGrp="1"/>
          </p:cNvSpPr>
          <p:nvPr>
            <p:ph type="subTitle" sz="quarter" idx="17"/>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870" y="1457607"/>
            <a:ext cx="5239753" cy="350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4027991947"/>
              </p:ext>
            </p:extLst>
          </p:nvPr>
        </p:nvGraphicFramePr>
        <p:xfrm>
          <a:off x="1094911" y="1132542"/>
          <a:ext cx="5988022" cy="3825220"/>
        </p:xfrm>
        <a:graphic>
          <a:graphicData uri="http://schemas.openxmlformats.org/drawingml/2006/table">
            <a:tbl>
              <a:tblPr firstRow="1" bandRow="1">
                <a:tableStyleId>{69012ECD-51FC-41F1-AA8D-1B2483CD663E}</a:tableStyleId>
              </a:tblPr>
              <a:tblGrid>
                <a:gridCol w="2479252">
                  <a:extLst>
                    <a:ext uri="{9D8B030D-6E8A-4147-A177-3AD203B41FA5}">
                      <a16:colId xmlns:a16="http://schemas.microsoft.com/office/drawing/2014/main" xmlns="" val="20000"/>
                    </a:ext>
                  </a:extLst>
                </a:gridCol>
                <a:gridCol w="1826354">
                  <a:extLst>
                    <a:ext uri="{9D8B030D-6E8A-4147-A177-3AD203B41FA5}">
                      <a16:colId xmlns:a16="http://schemas.microsoft.com/office/drawing/2014/main" xmlns="" val="20001"/>
                    </a:ext>
                  </a:extLst>
                </a:gridCol>
                <a:gridCol w="1682416">
                  <a:extLst>
                    <a:ext uri="{9D8B030D-6E8A-4147-A177-3AD203B41FA5}">
                      <a16:colId xmlns:a16="http://schemas.microsoft.com/office/drawing/2014/main" xmlns="" val="20002"/>
                    </a:ext>
                  </a:extLst>
                </a:gridCol>
              </a:tblGrid>
              <a:tr h="392035">
                <a:tc>
                  <a:txBody>
                    <a:bodyPr/>
                    <a:lstStyle/>
                    <a:p>
                      <a:r>
                        <a:rPr lang="en-GB" sz="1800" dirty="0" smtClean="0"/>
                        <a:t>Speaking checklist</a:t>
                      </a:r>
                      <a:endParaRPr lang="en-GB" sz="1800" dirty="0"/>
                    </a:p>
                  </a:txBody>
                  <a:tcPr marL="68580" marR="68580" marT="34290" marB="34290">
                    <a:solidFill>
                      <a:srgbClr val="8031A7"/>
                    </a:solidFill>
                  </a:tcPr>
                </a:tc>
                <a:tc>
                  <a:txBody>
                    <a:bodyPr/>
                    <a:lstStyle/>
                    <a:p>
                      <a:pPr algn="ctr"/>
                      <a:r>
                        <a:rPr lang="en-GB" sz="1800" dirty="0" smtClean="0">
                          <a:sym typeface="Wingdings" panose="05000000000000000000" pitchFamily="2" charset="2"/>
                        </a:rPr>
                        <a:t></a:t>
                      </a:r>
                      <a:endParaRPr lang="en-GB" sz="1800" dirty="0"/>
                    </a:p>
                  </a:txBody>
                  <a:tcPr marL="68580" marR="68580" marT="34290" marB="34290">
                    <a:solidFill>
                      <a:srgbClr val="8031A7"/>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800" dirty="0" smtClean="0">
                          <a:sym typeface="Wingdings" panose="05000000000000000000" pitchFamily="2" charset="2"/>
                        </a:rPr>
                        <a:t> </a:t>
                      </a:r>
                    </a:p>
                  </a:txBody>
                  <a:tcPr marL="68580" marR="68580" marT="34290" marB="34290">
                    <a:solidFill>
                      <a:srgbClr val="8031A7"/>
                    </a:solidFill>
                  </a:tcPr>
                </a:tc>
                <a:extLst>
                  <a:ext uri="{0D108BD9-81ED-4DB2-BD59-A6C34878D82A}">
                    <a16:rowId xmlns:a16="http://schemas.microsoft.com/office/drawing/2014/main" xmlns="" val="10000"/>
                  </a:ext>
                </a:extLst>
              </a:tr>
              <a:tr h="606528">
                <a:tc>
                  <a:txBody>
                    <a:bodyPr/>
                    <a:lstStyle/>
                    <a:p>
                      <a:r>
                        <a:rPr lang="en-GB" sz="1800" dirty="0" smtClean="0"/>
                        <a:t>Pronunciation – speaks </a:t>
                      </a:r>
                      <a:r>
                        <a:rPr lang="en-GB" sz="1800" i="1" dirty="0" smtClean="0"/>
                        <a:t>clearly</a:t>
                      </a:r>
                      <a:endParaRPr lang="en-GB" sz="1800" i="1"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extLst>
                  <a:ext uri="{0D108BD9-81ED-4DB2-BD59-A6C34878D82A}">
                    <a16:rowId xmlns:a16="http://schemas.microsoft.com/office/drawing/2014/main" xmlns="" val="10001"/>
                  </a:ext>
                </a:extLst>
              </a:tr>
              <a:tr h="563658">
                <a:tc>
                  <a:txBody>
                    <a:bodyPr/>
                    <a:lstStyle/>
                    <a:p>
                      <a:r>
                        <a:rPr lang="en-GB" sz="1800" dirty="0" smtClean="0"/>
                        <a:t>Uses the </a:t>
                      </a:r>
                      <a:r>
                        <a:rPr lang="en-GB" sz="1800" i="1" dirty="0" smtClean="0"/>
                        <a:t>correct</a:t>
                      </a:r>
                      <a:r>
                        <a:rPr lang="en-GB" sz="1800" dirty="0" smtClean="0"/>
                        <a:t> words for the tasks</a:t>
                      </a:r>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extLst>
                  <a:ext uri="{0D108BD9-81ED-4DB2-BD59-A6C34878D82A}">
                    <a16:rowId xmlns:a16="http://schemas.microsoft.com/office/drawing/2014/main" xmlns="" val="10002"/>
                  </a:ext>
                </a:extLst>
              </a:tr>
              <a:tr h="3470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dirty="0" smtClean="0"/>
                        <a:t>Uses a </a:t>
                      </a:r>
                      <a:r>
                        <a:rPr lang="en-GB" sz="1800" i="1" dirty="0" smtClean="0"/>
                        <a:t>variety</a:t>
                      </a:r>
                      <a:r>
                        <a:rPr lang="en-GB" sz="1800" dirty="0" smtClean="0"/>
                        <a:t> of words</a:t>
                      </a:r>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extLst>
                  <a:ext uri="{0D108BD9-81ED-4DB2-BD59-A6C34878D82A}">
                    <a16:rowId xmlns:a16="http://schemas.microsoft.com/office/drawing/2014/main" xmlns="" val="10003"/>
                  </a:ext>
                </a:extLst>
              </a:tr>
              <a:tr h="56365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mn-lt"/>
                          <a:ea typeface="+mn-ea"/>
                          <a:cs typeface="+mn-cs"/>
                        </a:rPr>
                        <a:t>Uses </a:t>
                      </a:r>
                      <a:r>
                        <a:rPr lang="en-GB" sz="1800" i="1" kern="1200" dirty="0" smtClean="0">
                          <a:solidFill>
                            <a:schemeClr val="tx1"/>
                          </a:solidFill>
                          <a:latin typeface="+mn-lt"/>
                          <a:ea typeface="+mn-ea"/>
                          <a:cs typeface="+mn-cs"/>
                        </a:rPr>
                        <a:t>correct</a:t>
                      </a:r>
                      <a:r>
                        <a:rPr lang="en-GB" sz="1800" kern="1200" dirty="0" smtClean="0">
                          <a:solidFill>
                            <a:schemeClr val="tx1"/>
                          </a:solidFill>
                          <a:latin typeface="+mn-lt"/>
                          <a:ea typeface="+mn-ea"/>
                          <a:cs typeface="+mn-cs"/>
                        </a:rPr>
                        <a:t> grammar </a:t>
                      </a:r>
                      <a:r>
                        <a:rPr lang="en-GB" sz="1800" dirty="0" smtClean="0"/>
                        <a:t>for the tasks</a:t>
                      </a:r>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extLst>
                  <a:ext uri="{0D108BD9-81ED-4DB2-BD59-A6C34878D82A}">
                    <a16:rowId xmlns:a16="http://schemas.microsoft.com/office/drawing/2014/main" xmlns="" val="10004"/>
                  </a:ext>
                </a:extLst>
              </a:tr>
              <a:tr h="606528">
                <a:tc>
                  <a:txBody>
                    <a:bodyPr/>
                    <a:lstStyle/>
                    <a:p>
                      <a:r>
                        <a:rPr lang="en-GB" sz="1800" kern="1200" dirty="0" smtClean="0">
                          <a:solidFill>
                            <a:schemeClr val="tx1"/>
                          </a:solidFill>
                          <a:latin typeface="+mn-lt"/>
                          <a:ea typeface="+mn-ea"/>
                          <a:cs typeface="+mn-cs"/>
                        </a:rPr>
                        <a:t>Uses a </a:t>
                      </a:r>
                      <a:r>
                        <a:rPr lang="en-GB" sz="1800" i="1" kern="1200" dirty="0" smtClean="0">
                          <a:solidFill>
                            <a:schemeClr val="tx1"/>
                          </a:solidFill>
                          <a:latin typeface="+mn-lt"/>
                          <a:ea typeface="+mn-ea"/>
                          <a:cs typeface="+mn-cs"/>
                        </a:rPr>
                        <a:t>variety</a:t>
                      </a:r>
                      <a:r>
                        <a:rPr lang="en-GB" sz="1800" kern="1200" dirty="0" smtClean="0">
                          <a:solidFill>
                            <a:schemeClr val="tx1"/>
                          </a:solidFill>
                          <a:latin typeface="+mn-lt"/>
                          <a:ea typeface="+mn-ea"/>
                          <a:cs typeface="+mn-cs"/>
                        </a:rPr>
                        <a:t> of grammar</a:t>
                      </a:r>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extLst>
                  <a:ext uri="{0D108BD9-81ED-4DB2-BD59-A6C34878D82A}">
                    <a16:rowId xmlns:a16="http://schemas.microsoft.com/office/drawing/2014/main" xmlns="" val="10005"/>
                  </a:ext>
                </a:extLst>
              </a:tr>
              <a:tr h="57528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i="1" dirty="0" smtClean="0">
                          <a:solidFill>
                            <a:schemeClr val="tx1"/>
                          </a:solidFill>
                        </a:rPr>
                        <a:t>Not much hesitation/a few</a:t>
                      </a:r>
                      <a:r>
                        <a:rPr lang="en-GB" sz="1800" dirty="0" smtClean="0">
                          <a:solidFill>
                            <a:schemeClr val="tx1"/>
                          </a:solidFill>
                        </a:rPr>
                        <a:t> pauses</a:t>
                      </a:r>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tc>
                  <a:txBody>
                    <a:bodyPr/>
                    <a:lstStyle/>
                    <a:p>
                      <a:endParaRPr lang="en-GB" sz="1800" dirty="0"/>
                    </a:p>
                  </a:txBody>
                  <a:tcPr marL="68580" marR="68580" marT="34290" marB="34290">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779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707654"/>
            <a:ext cx="3862917" cy="923330"/>
          </a:xfrm>
          <a:prstGeom prst="rect">
            <a:avLst/>
          </a:prstGeom>
          <a:noFill/>
        </p:spPr>
        <p:txBody>
          <a:bodyPr wrap="none" rtlCol="0">
            <a:spAutoFit/>
          </a:bodyPr>
          <a:lstStyle/>
          <a:p>
            <a:r>
              <a:rPr lang="en-US" sz="5400" b="1" dirty="0" smtClean="0"/>
              <a:t>QUESTIONS?</a:t>
            </a:r>
            <a:endParaRPr lang="ru-RU" sz="5400" b="1" dirty="0"/>
          </a:p>
        </p:txBody>
      </p:sp>
    </p:spTree>
    <p:extLst>
      <p:ext uri="{BB962C8B-B14F-4D97-AF65-F5344CB8AC3E}">
        <p14:creationId xmlns:p14="http://schemas.microsoft.com/office/powerpoint/2010/main" val="4208933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smtClean="0">
                <a:solidFill>
                  <a:srgbClr val="CE4A1F"/>
                </a:solidFill>
                <a:latin typeface="Roboto Black"/>
                <a:cs typeface="Roboto Black"/>
              </a:rPr>
              <a:t>Наши социальные сети</a:t>
            </a:r>
            <a:endParaRPr lang="ru-RU" sz="1800" dirty="0">
              <a:solidFill>
                <a:srgbClr val="CE4A1F"/>
              </a:solidFill>
              <a:latin typeface="Roboto Black"/>
              <a:cs typeface="Roboto Black"/>
            </a:endParaRP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
        <p:nvSpPr>
          <p:cNvPr id="3" name="TextBox 2"/>
          <p:cNvSpPr txBox="1"/>
          <p:nvPr/>
        </p:nvSpPr>
        <p:spPr>
          <a:xfrm>
            <a:off x="2784510" y="0"/>
            <a:ext cx="4290726" cy="523220"/>
          </a:xfrm>
          <a:prstGeom prst="rect">
            <a:avLst/>
          </a:prstGeom>
          <a:noFill/>
        </p:spPr>
        <p:txBody>
          <a:bodyPr wrap="none" rtlCol="0">
            <a:spAutoFit/>
          </a:bodyPr>
          <a:lstStyle/>
          <a:p>
            <a:r>
              <a:rPr lang="ru-RU" sz="2800" b="1" dirty="0" smtClean="0"/>
              <a:t>Благодарим за внимание!</a:t>
            </a:r>
            <a:endParaRPr lang="ru-RU" sz="2800" b="1" dirty="0"/>
          </a:p>
        </p:txBody>
      </p:sp>
    </p:spTree>
    <p:extLst>
      <p:ext uri="{BB962C8B-B14F-4D97-AF65-F5344CB8AC3E}">
        <p14:creationId xmlns:p14="http://schemas.microsoft.com/office/powerpoint/2010/main" val="298248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754" y="627534"/>
            <a:ext cx="5853113" cy="365125"/>
          </a:xfrm>
        </p:spPr>
        <p:txBody>
          <a:bodyPr>
            <a:normAutofit fontScale="90000"/>
          </a:bodyPr>
          <a:lstStyle/>
          <a:p>
            <a:r>
              <a:rPr lang="en-GB" dirty="0" smtClean="0"/>
              <a:t>B1 Preliminary for Schools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174907223"/>
              </p:ext>
            </p:extLst>
          </p:nvPr>
        </p:nvGraphicFramePr>
        <p:xfrm>
          <a:off x="162165" y="1224929"/>
          <a:ext cx="6417128" cy="3369781"/>
        </p:xfrm>
        <a:graphic>
          <a:graphicData uri="http://schemas.openxmlformats.org/drawingml/2006/table">
            <a:tbl>
              <a:tblPr firstRow="1" bandRow="1">
                <a:tableStyleId>{69012ECD-51FC-41F1-AA8D-1B2483CD663E}</a:tableStyleId>
              </a:tblPr>
              <a:tblGrid>
                <a:gridCol w="1741609">
                  <a:extLst>
                    <a:ext uri="{9D8B030D-6E8A-4147-A177-3AD203B41FA5}">
                      <a16:colId xmlns:a16="http://schemas.microsoft.com/office/drawing/2014/main" xmlns="" val="2699812562"/>
                    </a:ext>
                  </a:extLst>
                </a:gridCol>
                <a:gridCol w="1587111">
                  <a:extLst>
                    <a:ext uri="{9D8B030D-6E8A-4147-A177-3AD203B41FA5}">
                      <a16:colId xmlns:a16="http://schemas.microsoft.com/office/drawing/2014/main" xmlns="" val="3265487906"/>
                    </a:ext>
                  </a:extLst>
                </a:gridCol>
                <a:gridCol w="3088408">
                  <a:extLst>
                    <a:ext uri="{9D8B030D-6E8A-4147-A177-3AD203B41FA5}">
                      <a16:colId xmlns:a16="http://schemas.microsoft.com/office/drawing/2014/main" xmlns="" val="2881663958"/>
                    </a:ext>
                  </a:extLst>
                </a:gridCol>
              </a:tblGrid>
              <a:tr h="527563">
                <a:tc>
                  <a:txBody>
                    <a:bodyPr/>
                    <a:lstStyle/>
                    <a:p>
                      <a:r>
                        <a:rPr lang="en-GB" sz="1500" dirty="0" smtClean="0"/>
                        <a:t>CEFR Level</a:t>
                      </a:r>
                      <a:r>
                        <a:rPr lang="en-GB" sz="1500" baseline="0" dirty="0" smtClean="0"/>
                        <a:t> B1</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solidFill>
                      <a:srgbClr val="8031A7"/>
                    </a:solidFill>
                  </a:tcPr>
                </a:tc>
                <a:tc>
                  <a:txBody>
                    <a:bodyPr/>
                    <a:lstStyle/>
                    <a:p>
                      <a:endParaRPr lang="en-GB" sz="9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solidFill>
                      <a:srgbClr val="8031A7"/>
                    </a:solidFill>
                  </a:tcPr>
                </a:tc>
                <a:tc>
                  <a:txBody>
                    <a:bodyPr/>
                    <a:lstStyle/>
                    <a:p>
                      <a:endParaRPr lang="en-GB" sz="9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solidFill>
                      <a:srgbClr val="8031A7"/>
                    </a:solidFill>
                  </a:tcPr>
                </a:tc>
                <a:extLst>
                  <a:ext uri="{0D108BD9-81ED-4DB2-BD59-A6C34878D82A}">
                    <a16:rowId xmlns:a16="http://schemas.microsoft.com/office/drawing/2014/main" xmlns="" val="2179031145"/>
                  </a:ext>
                </a:extLst>
              </a:tr>
              <a:tr h="412876">
                <a:tc>
                  <a:txBody>
                    <a:bodyPr/>
                    <a:lstStyle/>
                    <a:p>
                      <a:r>
                        <a:rPr lang="en-GB" sz="1500" dirty="0" smtClean="0"/>
                        <a:t>Reading </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45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kern="1200" dirty="0" smtClean="0">
                          <a:solidFill>
                            <a:schemeClr val="tx1"/>
                          </a:solidFill>
                          <a:effectLst/>
                          <a:latin typeface="+mn-lt"/>
                          <a:ea typeface="+mn-ea"/>
                          <a:cs typeface="+mn-cs"/>
                        </a:rPr>
                        <a:t>Can</a:t>
                      </a:r>
                      <a:r>
                        <a:rPr lang="en-GB" sz="1500" kern="1200" baseline="0" dirty="0" smtClean="0">
                          <a:solidFill>
                            <a:schemeClr val="tx1"/>
                          </a:solidFill>
                          <a:effectLst/>
                          <a:latin typeface="+mn-lt"/>
                          <a:ea typeface="+mn-ea"/>
                          <a:cs typeface="+mn-cs"/>
                        </a:rPr>
                        <a:t> u</a:t>
                      </a:r>
                      <a:r>
                        <a:rPr lang="en-GB" sz="1500" kern="1200" dirty="0" smtClean="0">
                          <a:solidFill>
                            <a:schemeClr val="tx1"/>
                          </a:solidFill>
                          <a:effectLst/>
                          <a:latin typeface="+mn-lt"/>
                          <a:ea typeface="+mn-ea"/>
                          <a:cs typeface="+mn-cs"/>
                        </a:rPr>
                        <a:t>nderstand factual texts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4247229105"/>
                  </a:ext>
                </a:extLst>
              </a:tr>
              <a:tr h="525780">
                <a:tc>
                  <a:txBody>
                    <a:bodyPr/>
                    <a:lstStyle/>
                    <a:p>
                      <a:r>
                        <a:rPr lang="en-GB" sz="1500" dirty="0" smtClean="0"/>
                        <a:t>Writing</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45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pPr marL="0" algn="l" defTabSz="685800" rtl="0" eaLnBrk="1" latinLnBrk="0" hangingPunct="1"/>
                      <a:r>
                        <a:rPr lang="en-GB" sz="1500" kern="1200" dirty="0" smtClean="0">
                          <a:solidFill>
                            <a:schemeClr val="tx1"/>
                          </a:solidFill>
                          <a:effectLst/>
                          <a:latin typeface="+mn-lt"/>
                          <a:ea typeface="+mn-ea"/>
                          <a:cs typeface="+mn-cs"/>
                        </a:rPr>
                        <a:t>Can</a:t>
                      </a:r>
                      <a:r>
                        <a:rPr lang="en-GB" sz="1500" kern="1200" baseline="0" dirty="0" smtClean="0">
                          <a:solidFill>
                            <a:schemeClr val="tx1"/>
                          </a:solidFill>
                          <a:effectLst/>
                          <a:latin typeface="+mn-lt"/>
                          <a:ea typeface="+mn-ea"/>
                          <a:cs typeface="+mn-cs"/>
                        </a:rPr>
                        <a:t> w</a:t>
                      </a:r>
                      <a:r>
                        <a:rPr lang="en-GB" sz="1500" kern="1200" dirty="0" smtClean="0">
                          <a:solidFill>
                            <a:schemeClr val="tx1"/>
                          </a:solidFill>
                          <a:effectLst/>
                          <a:latin typeface="+mn-lt"/>
                          <a:ea typeface="+mn-ea"/>
                          <a:cs typeface="+mn-cs"/>
                        </a:rPr>
                        <a:t>rite about everyday subjects</a:t>
                      </a:r>
                    </a:p>
                    <a:p>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10002"/>
                  </a:ext>
                </a:extLst>
              </a:tr>
              <a:tr h="754380">
                <a:tc>
                  <a:txBody>
                    <a:bodyPr/>
                    <a:lstStyle/>
                    <a:p>
                      <a:r>
                        <a:rPr lang="en-GB" sz="1500" dirty="0" smtClean="0"/>
                        <a:t>Listening</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Approx. 35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kern="1200" dirty="0" smtClean="0">
                          <a:solidFill>
                            <a:schemeClr val="tx1"/>
                          </a:solidFill>
                          <a:effectLst/>
                          <a:latin typeface="+mn-lt"/>
                          <a:ea typeface="+mn-ea"/>
                          <a:cs typeface="+mn-cs"/>
                        </a:rPr>
                        <a:t>Can</a:t>
                      </a:r>
                      <a:r>
                        <a:rPr lang="en-GB" sz="1500" kern="1200" baseline="0" dirty="0" smtClean="0">
                          <a:solidFill>
                            <a:schemeClr val="tx1"/>
                          </a:solidFill>
                          <a:effectLst/>
                          <a:latin typeface="+mn-lt"/>
                          <a:ea typeface="+mn-ea"/>
                          <a:cs typeface="+mn-cs"/>
                        </a:rPr>
                        <a:t> u</a:t>
                      </a:r>
                      <a:r>
                        <a:rPr lang="en-GB" sz="1500" kern="1200" dirty="0" smtClean="0">
                          <a:solidFill>
                            <a:schemeClr val="tx1"/>
                          </a:solidFill>
                          <a:effectLst/>
                          <a:latin typeface="+mn-lt"/>
                          <a:ea typeface="+mn-ea"/>
                          <a:cs typeface="+mn-cs"/>
                        </a:rPr>
                        <a:t>nderstand instructions and understand main points from a talk or TV programme on familiar topics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2361844254"/>
                  </a:ext>
                </a:extLst>
              </a:tr>
              <a:tr h="754380">
                <a:tc>
                  <a:txBody>
                    <a:bodyPr/>
                    <a:lstStyle/>
                    <a:p>
                      <a:r>
                        <a:rPr lang="en-GB" sz="1500" dirty="0" smtClean="0"/>
                        <a:t>Speaking</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dirty="0" smtClean="0"/>
                        <a:t>10-12 </a:t>
                      </a:r>
                      <a:r>
                        <a:rPr lang="en-GB" sz="1500" dirty="0" err="1" smtClean="0"/>
                        <a:t>mins</a:t>
                      </a:r>
                      <a:r>
                        <a:rPr lang="en-GB" sz="1500" dirty="0" smtClean="0"/>
                        <a:t> </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a:txBody>
                    <a:bodyPr/>
                    <a:lstStyle/>
                    <a:p>
                      <a:r>
                        <a:rPr lang="en-GB" sz="1500" kern="1200" dirty="0" smtClean="0">
                          <a:solidFill>
                            <a:schemeClr val="tx1"/>
                          </a:solidFill>
                          <a:effectLst/>
                          <a:latin typeface="+mn-lt"/>
                          <a:ea typeface="+mn-ea"/>
                          <a:cs typeface="+mn-cs"/>
                        </a:rPr>
                        <a:t>Can</a:t>
                      </a:r>
                      <a:r>
                        <a:rPr lang="en-GB" sz="1500" kern="1200" baseline="0" dirty="0" smtClean="0">
                          <a:solidFill>
                            <a:schemeClr val="tx1"/>
                          </a:solidFill>
                          <a:effectLst/>
                          <a:latin typeface="+mn-lt"/>
                          <a:ea typeface="+mn-ea"/>
                          <a:cs typeface="+mn-cs"/>
                        </a:rPr>
                        <a:t> t</a:t>
                      </a:r>
                      <a:r>
                        <a:rPr lang="en-GB" sz="1500" kern="1200" dirty="0" smtClean="0">
                          <a:solidFill>
                            <a:schemeClr val="tx1"/>
                          </a:solidFill>
                          <a:effectLst/>
                          <a:latin typeface="+mn-lt"/>
                          <a:ea typeface="+mn-ea"/>
                          <a:cs typeface="+mn-cs"/>
                        </a:rPr>
                        <a:t>alk about reactions to films, music, etc. and give practical instructions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376813004"/>
                  </a:ext>
                </a:extLst>
              </a:tr>
              <a:tr h="394802">
                <a:tc>
                  <a:txBody>
                    <a:bodyPr/>
                    <a:lstStyle/>
                    <a:p>
                      <a:r>
                        <a:rPr lang="en-GB" sz="1500" dirty="0" smtClean="0"/>
                        <a:t>Total exam</a:t>
                      </a:r>
                      <a:r>
                        <a:rPr lang="en-GB" sz="1500" baseline="0" dirty="0" smtClean="0"/>
                        <a:t> length</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gridSpan="2">
                  <a:txBody>
                    <a:bodyPr/>
                    <a:lstStyle/>
                    <a:p>
                      <a:r>
                        <a:rPr lang="en-GB" sz="1500" dirty="0" smtClean="0"/>
                        <a:t>135-137 mins</a:t>
                      </a:r>
                      <a:endParaRPr lang="en-GB" sz="1500" dirty="0"/>
                    </a:p>
                  </a:txBody>
                  <a:tcPr marL="68580" marR="68580" marT="34290" marB="34290">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tc hMerge="1">
                  <a:txBody>
                    <a:bodyPr/>
                    <a:lstStyle/>
                    <a:p>
                      <a:endParaRPr lang="en-GB" sz="2000" dirty="0"/>
                    </a:p>
                  </a:txBody>
                  <a:tcPr>
                    <a:lnL w="12700" cap="flat" cmpd="sng" algn="ctr">
                      <a:solidFill>
                        <a:srgbClr val="8031A7"/>
                      </a:solidFill>
                      <a:prstDash val="solid"/>
                      <a:round/>
                      <a:headEnd type="none" w="med" len="med"/>
                      <a:tailEnd type="none" w="med" len="med"/>
                    </a:lnL>
                    <a:lnR w="12700" cap="flat" cmpd="sng" algn="ctr">
                      <a:solidFill>
                        <a:srgbClr val="8031A7"/>
                      </a:solidFill>
                      <a:prstDash val="solid"/>
                      <a:round/>
                      <a:headEnd type="none" w="med" len="med"/>
                      <a:tailEnd type="none" w="med" len="med"/>
                    </a:lnR>
                    <a:lnT w="12700" cap="flat" cmpd="sng" algn="ctr">
                      <a:solidFill>
                        <a:srgbClr val="8031A7"/>
                      </a:solidFill>
                      <a:prstDash val="solid"/>
                      <a:round/>
                      <a:headEnd type="none" w="med" len="med"/>
                      <a:tailEnd type="none" w="med" len="med"/>
                    </a:lnT>
                    <a:lnB w="12700" cap="flat" cmpd="sng" algn="ctr">
                      <a:solidFill>
                        <a:srgbClr val="8031A7"/>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9946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1131590"/>
            <a:ext cx="2153282" cy="707886"/>
          </a:xfrm>
          <a:prstGeom prst="rect">
            <a:avLst/>
          </a:prstGeom>
          <a:noFill/>
        </p:spPr>
        <p:txBody>
          <a:bodyPr wrap="none" rtlCol="0">
            <a:spAutoFit/>
          </a:bodyPr>
          <a:lstStyle/>
          <a:p>
            <a:r>
              <a:rPr lang="en-US" sz="4000" b="1" dirty="0" smtClean="0"/>
              <a:t>READING</a:t>
            </a:r>
            <a:endParaRPr lang="ru-RU" sz="4000" b="1" dirty="0"/>
          </a:p>
        </p:txBody>
      </p:sp>
    </p:spTree>
    <p:extLst>
      <p:ext uri="{BB962C8B-B14F-4D97-AF65-F5344CB8AC3E}">
        <p14:creationId xmlns:p14="http://schemas.microsoft.com/office/powerpoint/2010/main" val="334430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67544" y="1635646"/>
            <a:ext cx="4557713" cy="3152775"/>
          </a:xfrm>
        </p:spPr>
        <p:txBody>
          <a:bodyPr/>
          <a:lstStyle/>
          <a:p>
            <a:pPr marL="257175" indent="-257175"/>
            <a:r>
              <a:rPr lang="en-GB" sz="1800" dirty="0"/>
              <a:t>Prediction (from headings, pictures, own   ideas)</a:t>
            </a:r>
          </a:p>
          <a:p>
            <a:pPr marL="257175" indent="-257175"/>
            <a:r>
              <a:rPr lang="en-GB" sz="1800" dirty="0"/>
              <a:t>Familiarisation with different types of text</a:t>
            </a:r>
          </a:p>
          <a:p>
            <a:pPr marL="257175" indent="-257175"/>
            <a:r>
              <a:rPr lang="en-GB" sz="1800" dirty="0"/>
              <a:t>Understanding of text structure</a:t>
            </a:r>
          </a:p>
          <a:p>
            <a:pPr marL="257175" indent="-257175"/>
            <a:r>
              <a:rPr lang="en-GB" sz="1800" dirty="0"/>
              <a:t>Development of different skills (skimming, scanning for specific information, reading for detail)</a:t>
            </a:r>
          </a:p>
          <a:p>
            <a:pPr marL="257175" indent="-257175"/>
            <a:r>
              <a:rPr lang="en-GB" sz="1800" dirty="0"/>
              <a:t>Vocabulary development </a:t>
            </a:r>
          </a:p>
          <a:p>
            <a:pPr marL="257175" indent="-257175"/>
            <a:r>
              <a:rPr lang="en-GB" sz="1800" dirty="0"/>
              <a:t>Working out meaning from context</a:t>
            </a:r>
          </a:p>
          <a:p>
            <a:pPr marL="257175" indent="-257175"/>
            <a:endParaRPr lang="en-GB" sz="1500" dirty="0"/>
          </a:p>
        </p:txBody>
      </p:sp>
      <p:sp>
        <p:nvSpPr>
          <p:cNvPr id="5" name="Title 4"/>
          <p:cNvSpPr>
            <a:spLocks noGrp="1"/>
          </p:cNvSpPr>
          <p:nvPr>
            <p:ph type="title" idx="4294967295"/>
          </p:nvPr>
        </p:nvSpPr>
        <p:spPr>
          <a:xfrm>
            <a:off x="0" y="817563"/>
            <a:ext cx="7956376" cy="365125"/>
          </a:xfrm>
        </p:spPr>
        <p:txBody>
          <a:bodyPr>
            <a:noAutofit/>
          </a:bodyPr>
          <a:lstStyle/>
          <a:p>
            <a:r>
              <a:rPr lang="en-GB" sz="2800" dirty="0" smtClean="0"/>
              <a:t>What helps students to develop their reading skills</a:t>
            </a:r>
            <a:endParaRPr lang="en-GB" sz="2800" dirty="0"/>
          </a:p>
        </p:txBody>
      </p:sp>
    </p:spTree>
    <p:extLst>
      <p:ext uri="{BB962C8B-B14F-4D97-AF65-F5344CB8AC3E}">
        <p14:creationId xmlns:p14="http://schemas.microsoft.com/office/powerpoint/2010/main" val="317670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7504" y="627534"/>
            <a:ext cx="5601816" cy="555030"/>
          </a:xfrm>
        </p:spPr>
        <p:txBody>
          <a:bodyPr>
            <a:normAutofit fontScale="90000"/>
          </a:bodyPr>
          <a:lstStyle/>
          <a:p>
            <a:r>
              <a:rPr lang="en-US" dirty="0" smtClean="0"/>
              <a:t>‘Traditional approach’</a:t>
            </a:r>
            <a:endParaRPr lang="ru-RU" dirty="0"/>
          </a:p>
        </p:txBody>
      </p:sp>
      <p:sp>
        <p:nvSpPr>
          <p:cNvPr id="5" name="Content Placeholder 4"/>
          <p:cNvSpPr>
            <a:spLocks noGrp="1"/>
          </p:cNvSpPr>
          <p:nvPr>
            <p:ph idx="4294967295"/>
          </p:nvPr>
        </p:nvSpPr>
        <p:spPr>
          <a:xfrm>
            <a:off x="251520" y="1182564"/>
            <a:ext cx="6607175" cy="2851150"/>
          </a:xfrm>
        </p:spPr>
        <p:txBody>
          <a:bodyPr/>
          <a:lstStyle/>
          <a:p>
            <a:endParaRPr lang="en-US" dirty="0" smtClean="0"/>
          </a:p>
          <a:p>
            <a:r>
              <a:rPr lang="en-US" sz="2400" dirty="0" smtClean="0"/>
              <a:t>Introducing </a:t>
            </a:r>
            <a:r>
              <a:rPr lang="en-US" sz="2400" dirty="0"/>
              <a:t>new vocabulary</a:t>
            </a:r>
            <a:endParaRPr lang="ru-RU" sz="2400" dirty="0"/>
          </a:p>
          <a:p>
            <a:pPr marL="257175" indent="-257175"/>
            <a:r>
              <a:rPr lang="en-US" sz="2400" dirty="0"/>
              <a:t> Reading out loud and translating the text</a:t>
            </a:r>
            <a:endParaRPr lang="ru-RU" sz="2400" dirty="0"/>
          </a:p>
          <a:p>
            <a:pPr marL="257175" indent="-257175"/>
            <a:r>
              <a:rPr lang="en-US" sz="2400" dirty="0"/>
              <a:t> Answering the questions after the text/doing other comprehension activities</a:t>
            </a:r>
            <a:endParaRPr lang="ru-RU" sz="2400" dirty="0"/>
          </a:p>
        </p:txBody>
      </p:sp>
    </p:spTree>
    <p:extLst>
      <p:ext uri="{BB962C8B-B14F-4D97-AF65-F5344CB8AC3E}">
        <p14:creationId xmlns:p14="http://schemas.microsoft.com/office/powerpoint/2010/main" val="1894332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179512" y="1262653"/>
            <a:ext cx="8804275" cy="2965450"/>
          </a:xfrm>
        </p:spPr>
        <p:txBody>
          <a:bodyPr/>
          <a:lstStyle/>
          <a:p>
            <a:pPr marL="128588" indent="-128588"/>
            <a:r>
              <a:rPr lang="en-GB" sz="2100" dirty="0"/>
              <a:t>notices </a:t>
            </a:r>
          </a:p>
          <a:p>
            <a:pPr marL="128588" indent="-128588"/>
            <a:r>
              <a:rPr lang="en-GB" sz="2100" dirty="0"/>
              <a:t>signs</a:t>
            </a:r>
          </a:p>
          <a:p>
            <a:pPr marL="128588" indent="-128588"/>
            <a:r>
              <a:rPr lang="en-GB" sz="2100" dirty="0"/>
              <a:t>instructions</a:t>
            </a:r>
          </a:p>
          <a:p>
            <a:pPr marL="128588" indent="-128588"/>
            <a:r>
              <a:rPr lang="en-GB" sz="2100" dirty="0"/>
              <a:t>emails</a:t>
            </a:r>
          </a:p>
          <a:p>
            <a:pPr marL="128588" indent="-128588"/>
            <a:r>
              <a:rPr lang="en-GB" sz="2100" dirty="0"/>
              <a:t>messages</a:t>
            </a:r>
          </a:p>
          <a:p>
            <a:pPr marL="128588" indent="-128588"/>
            <a:r>
              <a:rPr lang="en-GB" sz="2100" dirty="0"/>
              <a:t>notes</a:t>
            </a:r>
          </a:p>
          <a:p>
            <a:pPr marL="128588" indent="-128588"/>
            <a:r>
              <a:rPr lang="en-GB" sz="2100" dirty="0"/>
              <a:t>postcards</a:t>
            </a:r>
          </a:p>
          <a:p>
            <a:endParaRPr lang="en-GB" dirty="0"/>
          </a:p>
        </p:txBody>
      </p:sp>
      <p:sp>
        <p:nvSpPr>
          <p:cNvPr id="3" name="Title 2"/>
          <p:cNvSpPr>
            <a:spLocks noGrp="1"/>
          </p:cNvSpPr>
          <p:nvPr>
            <p:ph type="title" idx="4294967295"/>
          </p:nvPr>
        </p:nvSpPr>
        <p:spPr>
          <a:xfrm>
            <a:off x="-9128" y="587773"/>
            <a:ext cx="5853113" cy="365125"/>
          </a:xfrm>
        </p:spPr>
        <p:txBody>
          <a:bodyPr>
            <a:noAutofit/>
          </a:bodyPr>
          <a:lstStyle/>
          <a:p>
            <a:r>
              <a:rPr lang="en-GB" sz="2400" dirty="0"/>
              <a:t>A2 Key and B1 Preliminary Reading Part 1</a:t>
            </a:r>
          </a:p>
        </p:txBody>
      </p:sp>
      <p:pic>
        <p:nvPicPr>
          <p:cNvPr id="5122" name="Picture 2" descr="Image result for school signs and not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16" y="1048849"/>
            <a:ext cx="1681022" cy="183044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no mobile phone sig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4" name="AutoShape 6" descr="Image result for no mobile phone sign"/>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AutoShape 8" descr="Image result for no mobile phone sign"/>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138" y="2975246"/>
            <a:ext cx="1971675" cy="130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descr="Image result for safety notice in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889" y="2514288"/>
            <a:ext cx="1724249" cy="21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44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4157</Words>
  <Application>Microsoft Office PowerPoint</Application>
  <PresentationFormat>Экран (16:9)</PresentationFormat>
  <Paragraphs>388</Paragraphs>
  <Slides>46</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Презентация PowerPoint</vt:lpstr>
      <vt:lpstr>Презентация PowerPoint</vt:lpstr>
      <vt:lpstr>Презентация PowerPoint</vt:lpstr>
      <vt:lpstr>A2 Key for Schools</vt:lpstr>
      <vt:lpstr>B1 Preliminary for Schools</vt:lpstr>
      <vt:lpstr>Презентация PowerPoint</vt:lpstr>
      <vt:lpstr>What helps students to develop their reading skills</vt:lpstr>
      <vt:lpstr>‘Traditional approach’</vt:lpstr>
      <vt:lpstr>A2 Key and B1 Preliminary Reading Part 1</vt:lpstr>
      <vt:lpstr>A2 Key and B1 Preliminary Reading Part 1</vt:lpstr>
      <vt:lpstr>B1 Preliminary for Schools Reading  </vt:lpstr>
      <vt:lpstr>Some problems learners can have with the Reading paper  </vt:lpstr>
      <vt:lpstr>WORD-SPOTTING </vt:lpstr>
      <vt:lpstr>Ignoring words you don’t know</vt:lpstr>
      <vt:lpstr> IGNORING WORDS YOU DON’T KNOW </vt:lpstr>
      <vt:lpstr>Презентация PowerPoint</vt:lpstr>
      <vt:lpstr>What helps students to improve their writing?</vt:lpstr>
      <vt:lpstr>What helps students to improve their writing?</vt:lpstr>
      <vt:lpstr>Motivating students before writing</vt:lpstr>
      <vt:lpstr> </vt:lpstr>
      <vt:lpstr> A2 KEY/ KEY FOR SCHOOLS (Story)</vt:lpstr>
      <vt:lpstr>B1 Preliminary / Preliminary for Schools   </vt:lpstr>
      <vt:lpstr> WRITING ASSESSMENT CRITERIA</vt:lpstr>
      <vt:lpstr>A2 KEY, STORY (Sample answers)</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 constitutes an A2 level speaker?</vt:lpstr>
      <vt:lpstr> A2 KEY, Test format and testing focus</vt:lpstr>
      <vt:lpstr> A2 KEY/KEY FOR SCHOOLS, SPEAKING PART 2  </vt:lpstr>
      <vt:lpstr>What constitutes a B1 level speaker?</vt:lpstr>
      <vt:lpstr> B1 PRELIMINARY, Test format and testing focus</vt:lpstr>
      <vt:lpstr>Speaking Part 2</vt:lpstr>
      <vt:lpstr>Speaking Part 3 </vt:lpstr>
      <vt:lpstr>ASSESSING SPEAKING </vt:lpstr>
      <vt:lpstr>Assessing Speaking</vt:lpstr>
      <vt:lpstr>Assessing Speaking </vt:lpstr>
      <vt:lpstr>Assessing speaking classroom activity</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Елена Кузнецова</cp:lastModifiedBy>
  <cp:revision>45</cp:revision>
  <dcterms:created xsi:type="dcterms:W3CDTF">2019-11-08T08:59:02Z</dcterms:created>
  <dcterms:modified xsi:type="dcterms:W3CDTF">2020-12-11T08:56:13Z</dcterms:modified>
</cp:coreProperties>
</file>