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6"/>
  </p:notesMasterIdLst>
  <p:handoutMasterIdLst>
    <p:handoutMasterId r:id="rId37"/>
  </p:handoutMasterIdLst>
  <p:sldIdLst>
    <p:sldId id="324" r:id="rId5"/>
    <p:sldId id="351" r:id="rId6"/>
    <p:sldId id="329" r:id="rId7"/>
    <p:sldId id="307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6" r:id="rId25"/>
    <p:sldId id="377" r:id="rId26"/>
    <p:sldId id="378" r:id="rId27"/>
    <p:sldId id="379" r:id="rId28"/>
    <p:sldId id="381" r:id="rId29"/>
    <p:sldId id="382" r:id="rId30"/>
    <p:sldId id="384" r:id="rId31"/>
    <p:sldId id="385" r:id="rId32"/>
    <p:sldId id="386" r:id="rId33"/>
    <p:sldId id="387" r:id="rId34"/>
    <p:sldId id="35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2012" autoAdjust="0"/>
  </p:normalViewPr>
  <p:slideViewPr>
    <p:cSldViewPr snapToGrid="0" showGuides="1">
      <p:cViewPr>
        <p:scale>
          <a:sx n="91" d="100"/>
          <a:sy n="91" d="100"/>
        </p:scale>
        <p:origin x="-8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3CEAAF3-9831-450B-8D59-2C09DB96C8FC}" type="datetimeFigureOut">
              <a:rPr lang="ru-RU"/>
              <a:pPr/>
              <a:t>08.05.2018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6834459-7356-44BF-850D-8B30C4FB3B6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D50CD79-FC16-4410-AB61-17F26E6D3BC8}" type="datetimeFigureOut">
              <a:rPr lang="ru-RU"/>
              <a:pPr/>
              <a:t>08.05.2018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29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1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9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7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07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863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/>
          <a:lstStyle/>
          <a:p>
            <a:fld id="{402B9795-92DC-40DC-A1CA-9A4B349D7824}" type="datetimeFigureOut">
              <a:rPr lang="ru-RU"/>
              <a:pPr/>
              <a:t>08.05.2018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1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1028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9144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F:\NoviyDisc\&#1052;&#1054;\&#1048;&#1089;&#1090;&#1086;&#1088;&#1080;&#1103;%201%20&#1057;&#1074;&#1077;&#1090;&#1086;&#1092;&#1086;&#1088;%201560.swf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hyperlink" Target="file:///F:\NoviyDisc\&#1052;&#1054;\&#1048;&#1089;&#1090;&#1086;&#1088;&#1080;&#1103;%20&#1089;&#1087;%20&#1042;&#1086;&#1076;&#1103;&#1085;&#1086;&#1081;%201583.swf" TargetMode="External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5;&#1090;&#1077;&#1088;&#1072;&#1082;&#1090;&#1080;&#1074;&#1085;&#1099;&#1077;%20&#1079;&#1072;&#1085;&#1103;&#1090;&#1080;&#1103;%20&#1074;%20&#1044;&#1054;&#1059;.mp4" TargetMode="External"/><Relationship Id="rId7" Type="http://schemas.openxmlformats.org/officeDocument/2006/relationships/image" Target="../media/image87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jpeg"/><Relationship Id="rId7" Type="http://schemas.openxmlformats.org/officeDocument/2006/relationships/image" Target="../media/image9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jpeg"/><Relationship Id="rId9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br.nd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5" Type="http://schemas.openxmlformats.org/officeDocument/2006/relationships/hyperlink" Target="http://www.roboborik.com/" TargetMode="External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7.png"/><Relationship Id="rId7" Type="http://schemas.openxmlformats.org/officeDocument/2006/relationships/image" Target="../media/image1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10" Type="http://schemas.openxmlformats.org/officeDocument/2006/relationships/image" Target="../media/image143.png"/><Relationship Id="rId4" Type="http://schemas.openxmlformats.org/officeDocument/2006/relationships/image" Target="../media/image110.png"/><Relationship Id="rId9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@nd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04732" y="3604690"/>
            <a:ext cx="8229600" cy="20463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Современный дошкольник и цифровая дидактика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Автор: Акимова Наталья Вячеславовна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!VIDEO\!!!!!Вебинары\2018\03_март\заставка грант без фон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537" y="1588195"/>
            <a:ext cx="3648047" cy="12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8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9200" y="868046"/>
            <a:ext cx="7813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КОНКУРС «ЛУЧШИЙ ИНТЕРАКТИВНЫЙ ПРОЕКТ»</a:t>
            </a:r>
            <a:endParaRPr lang="ru-RU" sz="2400" b="1" dirty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60" y="721907"/>
            <a:ext cx="393819" cy="73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26369" y="1618525"/>
            <a:ext cx="869009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Создание дошкольниками проектов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(под руководством педагогов)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программах серии «Проектная деятельность».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стандартных навыков взаимодействия с компьютером                              и закрепление содержательных знаний из различных образовательных областей в процессе работы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Использование разнообразных технических и функциональных возможностей программ (инструменты для рисования, звуковые                             и анимационные эффекты, шаблоны изображений и заранее созданные рисунки и фотографии, дополнительное оборудование)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716" y="4464549"/>
            <a:ext cx="219624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180" y="4501125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Объект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905" y="4501125"/>
            <a:ext cx="183249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8344" y="882291"/>
            <a:ext cx="7813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КОНКУРС «ЛУЧШИЙ ИНТЕРАКТИВНЫЙ ПРОЕКТ»</a:t>
            </a:r>
            <a:endParaRPr lang="ru-RU" sz="2400" b="1" dirty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40" y="860297"/>
            <a:ext cx="393819" cy="73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94381" y="1028485"/>
            <a:ext cx="86900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81" y="2144304"/>
            <a:ext cx="1799539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428" y="2158013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Рисунок 18">
            <a:hlinkClick r:id="rId5" action="ppaction://hlinkfile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904" y="2155728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648" y="4217664"/>
            <a:ext cx="252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Рисунок 22">
            <a:hlinkClick r:id="rId8" action="ppaction://hlinkfile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0812" y="2148869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048" y="4197091"/>
            <a:ext cx="252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3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2928" y="711027"/>
            <a:ext cx="79381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ИНТЕРАКТИВНЫЕ КОНСТРУКТОРСКИЕ СРЕДЫ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22" y="605939"/>
            <a:ext cx="393819" cy="73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305526" y="1336199"/>
            <a:ext cx="8532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Инструмент для создания педагогами собственных дидактических материалов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96" y="2128291"/>
            <a:ext cx="181331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448" y="2128291"/>
            <a:ext cx="178310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868" y="2201864"/>
            <a:ext cx="182254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616" y="3928179"/>
            <a:ext cx="2457979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49325" y="3928179"/>
            <a:ext cx="2377447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359532" y="5836136"/>
            <a:ext cx="85329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Материалы разработаны педагогами ГБОУ Лицей № 1560 и ГБОУ Школа № 1357 (г. Москва)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8" y="802337"/>
            <a:ext cx="624878" cy="7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67081" y="778383"/>
            <a:ext cx="8324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МУЛЬТИМЕДИЙНЫЕ НАГЛЯДНО-ДИДАКТИЧЕСКИЕ ПОСОБИЯ</a:t>
            </a:r>
          </a:p>
        </p:txBody>
      </p:sp>
      <p:pic>
        <p:nvPicPr>
          <p:cNvPr id="22" name="Picture 8" descr="\\Pm-server2\Common\Кривохижина_Татьяна\на_страничку_НД\Развитие речи. Программно-методический комплекс\01_RazvitieRech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81" y="1863010"/>
            <a:ext cx="1800201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7" name="Picture 10" descr="C:\Documents and Settings\thaeva\Мои документы\Мои рисунки\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692" y="1850983"/>
            <a:ext cx="1788626" cy="144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4150791"/>
            <a:ext cx="1808723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" name="Picture 4" descr="F:\Разработки\_Буквария\_НОВОЕ\_Скриншоты\_НОВОЕ\_0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418" y="1838957"/>
            <a:ext cx="1800000" cy="146405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5" y="1875036"/>
            <a:ext cx="1831437" cy="1440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5" y="4150791"/>
            <a:ext cx="1764196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5" name="Прямоугольник 34"/>
          <p:cNvSpPr/>
          <p:nvPr/>
        </p:nvSpPr>
        <p:spPr>
          <a:xfrm>
            <a:off x="410717" y="3543151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Развитие речи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24028" y="3543150"/>
            <a:ext cx="3744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Буквария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 Обучение чтению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5556" y="5781266"/>
            <a:ext cx="3816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Литературное чтение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91981" y="5715233"/>
            <a:ext cx="2612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Мир природы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418" y="4150791"/>
            <a:ext cx="172522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692" y="4150791"/>
            <a:ext cx="1770342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6479680" y="5720297"/>
            <a:ext cx="26123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Мир музыки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5" y="772453"/>
            <a:ext cx="624878" cy="7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2106" y="862889"/>
            <a:ext cx="8324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МУЛЬТИМЕДИЙНЫЕ НАГЛЯДНО-ДИДАКТИЧЕСКИЕ ПОСОБИЯ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5267" y="352667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Речевое развитие в детском саду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88026" y="3526676"/>
            <a:ext cx="3744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Математика в детском саду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4214" y="5653030"/>
            <a:ext cx="2329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Музыкальное воспитание    в детском саду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65821" y="5680045"/>
            <a:ext cx="2612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Окружающий мир и основы безопасности в детском саду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51067" y="5674796"/>
            <a:ext cx="2612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Творческая деятельность          в детском саду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Untitled-1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18" y="1875767"/>
            <a:ext cx="1758402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 descr="Untitled-1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2793" y="1876427"/>
            <a:ext cx="1771529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Рисунок 19" descr="Untitled-8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732" y="1875767"/>
            <a:ext cx="1765501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Рисунок 24" descr="9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6940233" y="1876427"/>
            <a:ext cx="1794249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Рисунок 25" descr="Untitled-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18" y="4017919"/>
            <a:ext cx="1826767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Рисунок 28" descr="4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517" y="4046460"/>
            <a:ext cx="177339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Рисунок 32" descr="Untitled-5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829" y="4046460"/>
            <a:ext cx="1777404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Рисунок 33" descr="2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018" y="4046460"/>
            <a:ext cx="1754464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4195" y="809506"/>
            <a:ext cx="8352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МУЛЬТИМЕДИЙНЫЕ НАГЛЯДНО-ДИДАКТИЧЕСКИЕ ПОСОБИЯ</a:t>
            </a:r>
          </a:p>
          <a:p>
            <a:pPr>
              <a:spcBef>
                <a:spcPts val="0"/>
              </a:spcBef>
              <a:buClr>
                <a:srgbClr val="0658A2"/>
              </a:buClr>
              <a:buSzPct val="112000"/>
              <a:buNone/>
            </a:pP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0170" y="1285860"/>
            <a:ext cx="8638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658A2"/>
              </a:buClr>
              <a:buSzPct val="112000"/>
              <a:buNone/>
            </a:pPr>
            <a:endParaRPr lang="ru-RU" sz="2000" dirty="0" smtClean="0"/>
          </a:p>
          <a:p>
            <a:pPr>
              <a:buClr>
                <a:srgbClr val="0658A2"/>
              </a:buClr>
              <a:buSzPct val="112000"/>
              <a:buNone/>
            </a:pPr>
            <a:endParaRPr lang="ru-RU" sz="2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195" y="1639803"/>
            <a:ext cx="7960398" cy="2400267"/>
          </a:xfrm>
        </p:spPr>
        <p:txBody>
          <a:bodyPr>
            <a:normAutofit/>
          </a:bodyPr>
          <a:lstStyle/>
          <a:p>
            <a:pPr>
              <a:buClr>
                <a:srgbClr val="0658A2"/>
              </a:buClr>
              <a:buSzPct val="112000"/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Комплект для формирования у дошкольников навыков безопасного поведения на улицах и дорогах:</a:t>
            </a:r>
          </a:p>
          <a:p>
            <a:pPr marL="285750" indent="-285750">
              <a:buClr>
                <a:srgbClr val="0658A2"/>
              </a:buClr>
              <a:buSzPct val="112000"/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интерактивный конструктор – ресурс для моделирования дорожных ситуаций, выполнения творческих работ по БДД</a:t>
            </a:r>
          </a:p>
          <a:p>
            <a:pPr marL="285750" indent="-285750">
              <a:buClr>
                <a:srgbClr val="0658A2"/>
              </a:buClr>
              <a:buSzPct val="112000"/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рабочие тетради – пособия для индивидуальной работы детей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2" y="3596978"/>
            <a:ext cx="1862619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221" y="3596978"/>
            <a:ext cx="1840103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3" descr="C:\nakimova\акимова\маркетинг\ФОТО И КАРТИНКИ ОТДЕЛЬНО\Тетради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707" y="3131875"/>
            <a:ext cx="1694562" cy="25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4" descr="C:\nakimova\акимова\маркетинг\ФОТО И КАРТИНКИ ОТДЕЛЬНО\Тетради 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78" y="3596978"/>
            <a:ext cx="1869941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9" y="772453"/>
            <a:ext cx="624878" cy="7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0170" y="59418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ИГРОВЫЕ ДИАГНОСТИЧЕСКИЕ СРЕДЫ</a:t>
            </a:r>
          </a:p>
          <a:p>
            <a:pPr>
              <a:spcBef>
                <a:spcPts val="0"/>
              </a:spcBef>
              <a:buClr>
                <a:srgbClr val="0658A2"/>
              </a:buClr>
              <a:buSzPct val="112000"/>
              <a:buNone/>
            </a:pP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0170" y="1285860"/>
            <a:ext cx="8638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658A2"/>
              </a:buClr>
              <a:buSzPct val="112000"/>
              <a:buNone/>
            </a:pPr>
            <a:endParaRPr lang="ru-RU" sz="2000" dirty="0" smtClean="0"/>
          </a:p>
          <a:p>
            <a:pPr>
              <a:buClr>
                <a:srgbClr val="0658A2"/>
              </a:buClr>
              <a:buSzPct val="112000"/>
              <a:buNone/>
            </a:pPr>
            <a:endParaRPr lang="ru-RU" sz="2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616" y="1052940"/>
            <a:ext cx="8568768" cy="7680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Интерактивное лото с набором сюжетных тематических картинок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для мониторинга, диагностики и коррекции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1772822"/>
            <a:ext cx="81369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10" y="1821025"/>
            <a:ext cx="21759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821" y="1765924"/>
            <a:ext cx="218235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545" y="1772822"/>
            <a:ext cx="216023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26" y="4015143"/>
            <a:ext cx="21573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269" y="4015143"/>
            <a:ext cx="218236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076" y="3898024"/>
            <a:ext cx="215135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899592" y="3621025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Диагностическое лото. Социально-личностное развитие дошкольника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65392" y="5936313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Диагностическое лото. Формирование основ безопасности у детей 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1" y="734113"/>
            <a:ext cx="620721" cy="82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0721" y="778595"/>
            <a:ext cx="8324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ОБРАЗОВАТЕЛЬНЫЕ КОМПЛЕКСЫ </a:t>
            </a:r>
          </a:p>
          <a:p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ДЛЯ ИНТЕРАКТИВНОЙ ДОСКИ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34" y="1561741"/>
            <a:ext cx="8388932" cy="235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Позволяют оптимально сочетать традиционные и инновационные средства обучения.</a:t>
            </a:r>
          </a:p>
          <a:p>
            <a:pPr>
              <a:spcBef>
                <a:spcPts val="50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Комплекс материалов: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целостное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мультимедийное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занятие 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подробный сценарий занятия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видеозапись занятия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элементы предметной среды</a:t>
            </a:r>
          </a:p>
        </p:txBody>
      </p:sp>
      <p:pic>
        <p:nvPicPr>
          <p:cNvPr id="26" name="Picture 2" descr="C:\Documents and Settings\dshershavin.MISHINA\Рабочий стол\57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11" y="4068126"/>
            <a:ext cx="1853678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786" y="4068126"/>
            <a:ext cx="185409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Рисунок 1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203" y="4068126"/>
            <a:ext cx="1865025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068126"/>
            <a:ext cx="1818201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61511" y="5765396"/>
            <a:ext cx="8820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 smtClean="0"/>
              <a:t>*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Созданы в сотрудничестве с творческой группой МГПУ «Информационно-коммуникационные                                  и социальные технологии в образовании»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1845" y="949418"/>
            <a:ext cx="8324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ДИДАКТИЧЕСКИЕ ИГРЫ </a:t>
            </a:r>
          </a:p>
          <a:p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ДЛЯ ИНТЕРАКТИВНЫХ СТОЛОВ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3270" y="1881195"/>
            <a:ext cx="821746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Обеспечивают совместную игровую, познавательную, исследовательскую                       и творческую деятельность дошкольников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Содержание дидактических игр ориентировано на постоянное общение                         и не ограничивает  двигательную  активность  ребенка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32" y="1181762"/>
            <a:ext cx="492331" cy="47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nakimova\акимова\ШНТ\Столы\Апробация_21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3739764"/>
            <a:ext cx="2164515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4" descr="C:\nakimova\акимова\ШНТ\Столы\Апробация_2101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90" y="3739764"/>
            <a:ext cx="2210044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4" descr="C:\Users\Ирина Александровна\Desktop\фотки\DSC_00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1863" y="3739764"/>
            <a:ext cx="2227089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0741" y="736271"/>
            <a:ext cx="83249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ДИДАКТИЧЕСКИЕ ИГРЫ </a:t>
            </a:r>
          </a:p>
          <a:p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ДЛЯ ИНТЕРАКТИВНЫХ СТОЛОВ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73" y="790840"/>
            <a:ext cx="492331" cy="47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Содержимое 7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79" y="1750525"/>
            <a:ext cx="1818202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thaeva.MISHINA\Мои документы\_Мои презентации_СЕМИНАРЫ и пр\Ашгабад\скриншот_урожай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453" y="1750525"/>
            <a:ext cx="1764196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60" y="4005064"/>
            <a:ext cx="2160000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000" y="4005064"/>
            <a:ext cx="2160000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456" y="4005064"/>
            <a:ext cx="2160000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-288540" y="5999130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Дорожные ситуации.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Пазлы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6021289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Дорожное домино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6021289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Дорожные знаки. Группировка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1738" y="3380995"/>
            <a:ext cx="4212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Интерактивные истории. Играем, придумываем, рассказываем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99369" y="3380995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Весёлый счёт. Собираем урожай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C:\Documents and Settings\nakimova\Рабочий стол\акимова\Смарт\деревня.bmp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660" y="1750525"/>
            <a:ext cx="180044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569" y="1750525"/>
            <a:ext cx="1776887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822960"/>
            <a:ext cx="8229600" cy="420624"/>
          </a:xfrm>
        </p:spPr>
        <p:txBody>
          <a:bodyPr/>
          <a:lstStyle/>
          <a:p>
            <a:pPr algn="l">
              <a:lnSpc>
                <a:spcPct val="87000"/>
              </a:lnSpc>
            </a:pPr>
            <a:r>
              <a:rPr lang="ru-RU" sz="24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СОВРЕМЕННЫЕ ДЕТИ: КАКИЕ ОНИ?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57200" y="1993392"/>
            <a:ext cx="4535424" cy="387674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Уже в дошкольном возрасте способны ориентироваться на результат и продукт своей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Чаще задают вопрос «зачем?»,                    а не «почему?»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Современные мобильные устройства интуитивно понятны детям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Овладевают цифровыми технологиями раньше, чем чтением и письмом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67532" y="1403630"/>
            <a:ext cx="83169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F6A70A"/>
                </a:solidFill>
                <a:latin typeface="Arial" pitchFamily="34" charset="0"/>
                <a:ea typeface="+mj-ea"/>
                <a:cs typeface="Arial" pitchFamily="34" charset="0"/>
              </a:rPr>
              <a:t>Цифровая информационная среда – естественный культурный фон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972" y="2024270"/>
            <a:ext cx="3852428" cy="332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1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001" y="719224"/>
            <a:ext cx="88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ОБРАЗОВАРИУМ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057" y="1134722"/>
            <a:ext cx="91041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Портал, на котором размещены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мультимедийные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образовательные ресурсы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  <a:hlinkClick r:id="rId3"/>
              </a:rPr>
              <a:t>http://obr.nd.ru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8" y="2756926"/>
            <a:ext cx="4588373" cy="32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ая выноска 12"/>
          <p:cNvSpPr/>
          <p:nvPr/>
        </p:nvSpPr>
        <p:spPr>
          <a:xfrm>
            <a:off x="2296146" y="1876958"/>
            <a:ext cx="1691816" cy="576000"/>
          </a:xfrm>
          <a:prstGeom prst="wedgeRectCallout">
            <a:avLst>
              <a:gd name="adj1" fmla="val -25971"/>
              <a:gd name="adj2" fmla="val 11717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Мгновенный поиск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ключевому слову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395536" y="3092963"/>
            <a:ext cx="1440160" cy="955519"/>
          </a:xfrm>
          <a:prstGeom prst="wedgeRectCallout">
            <a:avLst>
              <a:gd name="adj1" fmla="val 80282"/>
              <a:gd name="adj2" fmla="val -2631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Фильтры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формирования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витрины ресурсов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5256076" y="1796819"/>
            <a:ext cx="1764064" cy="576000"/>
          </a:xfrm>
          <a:prstGeom prst="wedgeRectCallout">
            <a:avLst>
              <a:gd name="adj1" fmla="val 25216"/>
              <a:gd name="adj2" fmla="val 10648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Введение кода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доступа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7020140" y="4725144"/>
            <a:ext cx="1980152" cy="480000"/>
          </a:xfrm>
          <a:prstGeom prst="wedgeRectCallout">
            <a:avLst>
              <a:gd name="adj1" fmla="val -107275"/>
              <a:gd name="adj2" fmla="val 3091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...возможность зайти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страницу продукта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092280" y="3188973"/>
            <a:ext cx="1800000" cy="576000"/>
          </a:xfrm>
          <a:prstGeom prst="wedgeRectCallout">
            <a:avLst>
              <a:gd name="adj1" fmla="val -80304"/>
              <a:gd name="adj2" fmla="val 561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Запуск приложения из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витрины</a:t>
            </a:r>
          </a:p>
        </p:txBody>
      </p:sp>
    </p:spTree>
    <p:extLst>
      <p:ext uri="{BB962C8B-B14F-4D97-AF65-F5344CB8AC3E}">
        <p14:creationId xmlns:p14="http://schemas.microsoft.com/office/powerpoint/2010/main" val="25468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86" y="3060186"/>
            <a:ext cx="4783809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0573">
            <a:off x="7456496" y="1780172"/>
            <a:ext cx="612116" cy="56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8084" y="827586"/>
            <a:ext cx="9467912" cy="96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ОНЛАЙН-КУРС                                                                   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2267746"/>
            <a:ext cx="335871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44595" y="3554695"/>
            <a:ext cx="3642167" cy="285405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Содержание разработано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соответствии с требованиями</a:t>
            </a: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ФГОС ДО и примерной основной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образовательной программой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дошкольного воспитания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r>
              <a:rPr lang="en-US" sz="1400" b="1" dirty="0" smtClean="0">
                <a:latin typeface="Arial" pitchFamily="34" charset="0"/>
                <a:cs typeface="Arial" pitchFamily="34" charset="0"/>
                <a:hlinkClick r:id="rId5"/>
              </a:rPr>
              <a:t>www.roboborik.com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4896036" y="2852936"/>
            <a:ext cx="4896544" cy="2476517"/>
          </a:xfrm>
          <a:prstGeom prst="round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931" y="1871700"/>
            <a:ext cx="288242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69938" y="1217060"/>
            <a:ext cx="6974370" cy="960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053752" y="2479243"/>
            <a:ext cx="1633010" cy="677388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136 занятий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5357977" y="2479243"/>
            <a:ext cx="1193895" cy="944913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34 недели обучения </a:t>
            </a:r>
          </a:p>
          <a:p>
            <a:pPr marL="342900" lvl="0" indent="-3429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750833" y="1697114"/>
            <a:ext cx="0" cy="89405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064" y="1939970"/>
            <a:ext cx="397386" cy="40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flipV="1">
            <a:off x="306097" y="1911749"/>
            <a:ext cx="2268937" cy="547671"/>
          </a:xfrm>
          <a:prstGeom prst="roundRect">
            <a:avLst>
              <a:gd name="adj" fmla="val 2940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dshershavin\Desktop\Untitled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438">
            <a:off x="5078939" y="1682872"/>
            <a:ext cx="323996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508" y="913709"/>
            <a:ext cx="9467912" cy="96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ОНЛАЙН-КУРС                                                          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2267746"/>
            <a:ext cx="335871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778" y="1307639"/>
            <a:ext cx="6974370" cy="960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6097" y="2043752"/>
            <a:ext cx="5012603" cy="351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курса:</a:t>
            </a:r>
          </a:p>
          <a:p>
            <a:pPr marL="342900" indent="-180000" eaLnBrk="1" hangingPunct="1">
              <a:spcBef>
                <a:spcPts val="80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обучения                         и развития дошкольников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тематический принцип подбора материала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весёлый персонаж, сопровождающий детей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адаптированные пользовательские интерфейсы, специальные модули                  для педагогов и родителей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92D050"/>
              </a:buClr>
              <a:buSzPct val="125000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 ресурсов, необходимых                    для подготовки и проведения занятий                 по любой теме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C:\Users\dshershavin\Desktop\1_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678" y="4033105"/>
            <a:ext cx="26539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dshershavin\Desktop\Новая папка\1_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114" y="4647672"/>
            <a:ext cx="2343797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59833" y="1605734"/>
            <a:ext cx="4360470" cy="53180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248" y="817214"/>
            <a:ext cx="9467912" cy="96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ОНЛАЙН-КУРС                                                                      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2267746"/>
            <a:ext cx="335871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778" y="1307639"/>
            <a:ext cx="6974370" cy="9601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59833" y="1777319"/>
            <a:ext cx="6429420" cy="292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1000"/>
              </a:spcAft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курса можно использовать: </a:t>
            </a:r>
          </a:p>
          <a:p>
            <a:pPr marL="342900" indent="-180000" eaLnBrk="1" hangingPunct="1">
              <a:spcBef>
                <a:spcPts val="700"/>
              </a:spcBef>
              <a:spcAft>
                <a:spcPts val="1000"/>
              </a:spcAft>
              <a:buClr>
                <a:srgbClr val="F19A27"/>
              </a:buClr>
              <a:buSzPct val="125000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дошкольных образовательных организациях 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F19A27"/>
              </a:buClr>
              <a:buSzPct val="125000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организациях дополнительного образования</a:t>
            </a:r>
          </a:p>
          <a:p>
            <a:pPr marL="342900" indent="-180000" eaLnBrk="1" hangingPunct="1">
              <a:spcBef>
                <a:spcPct val="0"/>
              </a:spcBef>
              <a:spcAft>
                <a:spcPts val="1000"/>
              </a:spcAft>
              <a:buClr>
                <a:srgbClr val="F19A27"/>
              </a:buClr>
              <a:buSzPct val="125000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условиях домашнего воспитания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000"/>
              </a:spcAft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1000"/>
              </a:spcAft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1000"/>
              </a:spcAft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\\Pm-server2\common\Для презентации\Новая папка\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78" y="2137541"/>
            <a:ext cx="2565308" cy="4249543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7170" y="3543084"/>
            <a:ext cx="2987436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dshershavin\Desktop\Untitled-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937" y="4205054"/>
            <a:ext cx="262782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shershavin\Desktop\1_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7201"/>
            <a:ext cx="9144001" cy="20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23528" y="1596292"/>
            <a:ext cx="2903148" cy="531807"/>
          </a:xfrm>
          <a:prstGeom prst="roundRect">
            <a:avLst/>
          </a:prstGeom>
          <a:solidFill>
            <a:srgbClr val="B3A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508" y="724523"/>
            <a:ext cx="9467912" cy="96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ОНЛАЙН-КУРС                                                                            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2267746"/>
            <a:ext cx="335871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23528" y="1690960"/>
            <a:ext cx="8074906" cy="4352481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обучения: </a:t>
            </a:r>
            <a:endParaRPr lang="ru-RU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80000">
              <a:spcBef>
                <a:spcPct val="0"/>
              </a:spcBef>
              <a:spcAft>
                <a:spcPts val="1000"/>
              </a:spcAft>
              <a:buClr>
                <a:srgbClr val="B3AAE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ознакомление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окружающим миром (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социальным,</a:t>
            </a:r>
            <a:r>
              <a:rPr lang="en-US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предметным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миром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природы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180000">
              <a:spcBef>
                <a:spcPct val="0"/>
              </a:spcBef>
              <a:spcAft>
                <a:spcPts val="1000"/>
              </a:spcAft>
              <a:buClr>
                <a:srgbClr val="B3AAE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элементарных математических представлений</a:t>
            </a:r>
          </a:p>
          <a:p>
            <a:pPr marL="342900" indent="-180000">
              <a:spcBef>
                <a:spcPct val="0"/>
              </a:spcBef>
              <a:spcAft>
                <a:spcPts val="1000"/>
              </a:spcAft>
              <a:buClr>
                <a:srgbClr val="B3AAE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речи и подготовка к обучению грамоте</a:t>
            </a:r>
          </a:p>
          <a:p>
            <a:pPr marL="342900" indent="-180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>
                <a:srgbClr val="B3AAE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ознакомление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искусством</a:t>
            </a: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3684">
            <a:off x="6675837" y="3938654"/>
            <a:ext cx="2089466" cy="1376259"/>
          </a:xfrm>
          <a:prstGeom prst="roundRect">
            <a:avLst>
              <a:gd name="adj" fmla="val 15519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7378">
            <a:off x="3534949" y="3937150"/>
            <a:ext cx="2074102" cy="1344780"/>
          </a:xfrm>
          <a:prstGeom prst="roundRect">
            <a:avLst>
              <a:gd name="adj" fmla="val 13623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B3AAE0"/>
            </a:solidFill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3922">
            <a:off x="577881" y="4392380"/>
            <a:ext cx="2014841" cy="1345616"/>
          </a:xfrm>
          <a:prstGeom prst="roundRect">
            <a:avLst>
              <a:gd name="adj" fmla="val 16378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CCD5F"/>
            </a:solidFill>
          </a:ln>
          <a:effectLst/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-409902" y="5586733"/>
            <a:ext cx="9963806" cy="1024000"/>
          </a:xfrm>
          <a:prstGeom prst="round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rgbClr val="7CCD5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5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Тема занятия по окружающему миру проходит через все занятия по другим направлениям</a:t>
            </a:r>
          </a:p>
          <a:p>
            <a:pPr lvl="0"/>
            <a:endParaRPr lang="ru-RU" sz="5600" b="1" dirty="0" smtClean="0">
              <a:solidFill>
                <a:srgbClr val="00B050"/>
              </a:solidFill>
            </a:endParaRPr>
          </a:p>
          <a:p>
            <a:pPr lvl="0"/>
            <a:endParaRPr lang="ru-RU" sz="3200" b="1" dirty="0" smtClean="0">
              <a:solidFill>
                <a:srgbClr val="7CCD5F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CD5F"/>
                </a:solidFill>
                <a:effectLst/>
                <a:uLnTx/>
                <a:uFillTx/>
              </a:rPr>
              <a:t> 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CCD5F"/>
              </a:solidFill>
              <a:effectLst/>
              <a:uLnTx/>
              <a:uFillTx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1555" y="1418897"/>
            <a:ext cx="1038714" cy="153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7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508" y="673173"/>
            <a:ext cx="9467912" cy="96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100" b="1" dirty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Тема занятия «Домашние и дикие животные». Примеры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2267746"/>
            <a:ext cx="335871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1" y="2267745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2630569"/>
            <a:ext cx="1609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</a:pPr>
            <a:r>
              <a:rPr lang="ru-RU" altLang="ru-RU" dirty="0" smtClean="0">
                <a:solidFill>
                  <a:srgbClr val="7CCD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Окружающий</a:t>
            </a:r>
          </a:p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</a:pPr>
            <a:r>
              <a:rPr lang="ru-RU" altLang="ru-RU" dirty="0" smtClean="0">
                <a:solidFill>
                  <a:srgbClr val="7CCD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</a:t>
            </a:r>
            <a:endParaRPr lang="ru-RU" altLang="ru-RU" dirty="0">
              <a:solidFill>
                <a:srgbClr val="7CCD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24060" y="2744536"/>
            <a:ext cx="1484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lang="ru-RU" altLang="ru-RU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3056" y="5373207"/>
            <a:ext cx="1144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</a:t>
            </a:r>
          </a:p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грамоты</a:t>
            </a:r>
            <a:endParaRPr lang="ru-RU" altLang="ru-RU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67055" y="5528845"/>
            <a:ext cx="135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dirty="0" smtClean="0">
                <a:solidFill>
                  <a:srgbClr val="E099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</a:t>
            </a:r>
            <a:endParaRPr lang="ru-RU" altLang="ru-RU" sz="1400" dirty="0">
              <a:solidFill>
                <a:srgbClr val="E099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25" y="1723696"/>
            <a:ext cx="978991" cy="81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655" y="4624552"/>
            <a:ext cx="1130669" cy="69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855" y="1797269"/>
            <a:ext cx="1169423" cy="7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464" y="4624552"/>
            <a:ext cx="914132" cy="75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dshershavin\Desktop\1_8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672" y="1525105"/>
            <a:ext cx="6144656" cy="44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6096" y="1511956"/>
            <a:ext cx="3162318" cy="435796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8084" y="703501"/>
            <a:ext cx="9467912" cy="96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ОНЛАЙН-КУРС                                                                  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2267746"/>
            <a:ext cx="335871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79949" y="1183553"/>
            <a:ext cx="8358246" cy="6712957"/>
          </a:xfrm>
          <a:prstGeom prst="round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Каждое занятие содержит:</a:t>
            </a:r>
          </a:p>
          <a:p>
            <a:pPr marL="342900" lvl="0" indent="-180000">
              <a:spcBef>
                <a:spcPts val="700"/>
              </a:spcBef>
              <a:spcAft>
                <a:spcPts val="1000"/>
              </a:spcAft>
              <a:buClr>
                <a:srgbClr val="FF9933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подборку интерактивных заданий для детей (от 8 до 12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заданий)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80000">
              <a:spcBef>
                <a:spcPct val="0"/>
              </a:spcBef>
              <a:spcAft>
                <a:spcPts val="1000"/>
              </a:spcAft>
              <a:buClr>
                <a:srgbClr val="FF9933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примерный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 проведения обучения в условиях организованной группы</a:t>
            </a:r>
          </a:p>
          <a:p>
            <a:pPr marL="342900" lvl="0" indent="-180000">
              <a:spcBef>
                <a:spcPct val="0"/>
              </a:spcBef>
              <a:spcAft>
                <a:spcPts val="1000"/>
              </a:spcAft>
              <a:buClr>
                <a:srgbClr val="FF9933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анимационные ознакомительные ролики </a:t>
            </a:r>
          </a:p>
          <a:p>
            <a:pPr marL="342900" lvl="0" indent="-180000">
              <a:spcBef>
                <a:spcPct val="0"/>
              </a:spcBef>
              <a:spcAft>
                <a:spcPts val="1000"/>
              </a:spcAft>
              <a:buClr>
                <a:srgbClr val="FF9933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раздаточный материал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C:\Users\dshershavin\Desktop\1_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4863">
            <a:off x="451810" y="3596217"/>
            <a:ext cx="3074797" cy="21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shershavin\Desktop\1_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288" y="2869324"/>
            <a:ext cx="3600400" cy="316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7530">
            <a:off x="7889649" y="1347259"/>
            <a:ext cx="967742" cy="120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shershavin\Desktop\1_1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811800"/>
            <a:ext cx="2952328" cy="20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79513" y="1628172"/>
            <a:ext cx="4295496" cy="435796"/>
          </a:xfrm>
          <a:prstGeom prst="roundRect">
            <a:avLst>
              <a:gd name="adj" fmla="val 2668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pic>
        <p:nvPicPr>
          <p:cNvPr id="15" name="Picture 2" descr="C:\Users\dshershavin\Desktop\1_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983420"/>
            <a:ext cx="9144001" cy="211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3508" y="635845"/>
            <a:ext cx="9467912" cy="96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ОНЛАЙН-КУРС                                                                         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2267746"/>
            <a:ext cx="335871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54529" y="1722061"/>
            <a:ext cx="8640960" cy="5931408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Специальный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интерфейс для детей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spcBef>
                <a:spcPts val="700"/>
              </a:spcBef>
              <a:spcAft>
                <a:spcPts val="10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конкретных заданий </a:t>
            </a:r>
          </a:p>
          <a:p>
            <a:pPr marL="342900" indent="-180000">
              <a:spcBef>
                <a:spcPct val="0"/>
              </a:spcBef>
              <a:spcAft>
                <a:spcPts val="10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отражение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результативности</a:t>
            </a:r>
          </a:p>
          <a:p>
            <a:pPr marL="342900" indent="-180000">
              <a:spcBef>
                <a:spcPct val="0"/>
              </a:spcBef>
              <a:spcAft>
                <a:spcPts val="10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дикторское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\\PM-SERVER2\Common1\Pascal\Пеликан\скрины\готовые\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5397">
            <a:off x="472335" y="3963914"/>
            <a:ext cx="2472896" cy="189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92D050"/>
            </a:solidFill>
          </a:ln>
          <a:effectLst/>
        </p:spPr>
      </p:pic>
      <p:pic>
        <p:nvPicPr>
          <p:cNvPr id="12" name="Picture 3" descr="\\PM-SERVER2\Common1\Pascal\Пеликан\скрины\готовые\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761">
            <a:off x="3347864" y="4180800"/>
            <a:ext cx="2448272" cy="1878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A54B"/>
            </a:solidFill>
          </a:ln>
          <a:effectLst/>
        </p:spPr>
      </p:pic>
      <p:pic>
        <p:nvPicPr>
          <p:cNvPr id="13" name="Picture 3" descr="\\PM-SERVER2\Common1\Pascal\Пеликан\скрины\готовые\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9570">
            <a:off x="6367323" y="4141485"/>
            <a:ext cx="2448272" cy="1936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B3AAE0"/>
            </a:solidFill>
          </a:ln>
          <a:effectLst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3914438" y="2184516"/>
            <a:ext cx="4881049" cy="2016224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180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комфортная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эмоциональная обстановка </a:t>
            </a:r>
            <a:endParaRPr lang="ru-RU" alt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>
                <a:srgbClr val="00B0F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разнообразие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типов заданий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1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Users\dshershavin\Desktop\1_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63334">
            <a:off x="1482843" y="3889462"/>
            <a:ext cx="2603336" cy="1854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9933"/>
            </a:solidFill>
          </a:ln>
          <a:effectLst/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0441">
            <a:off x="3529444" y="1322860"/>
            <a:ext cx="2486025" cy="1550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B3AAE0"/>
            </a:solidFill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8272">
            <a:off x="6349841" y="1087043"/>
            <a:ext cx="2497303" cy="1960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32680" y="712313"/>
            <a:ext cx="9467912" cy="96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Типы </a:t>
            </a:r>
            <a:r>
              <a:rPr lang="ru-RU" sz="2100" b="1" dirty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заданий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2267746"/>
            <a:ext cx="335871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253345" y="1587141"/>
            <a:ext cx="3816424" cy="324460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180000">
              <a:spcBef>
                <a:spcPct val="0"/>
              </a:spcBef>
              <a:spcAft>
                <a:spcPts val="10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одиночный выбор ответа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spcBef>
                <a:spcPct val="0"/>
              </a:spcBef>
              <a:spcAft>
                <a:spcPts val="10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множественный выбор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spcBef>
                <a:spcPct val="0"/>
              </a:spcBef>
              <a:spcAft>
                <a:spcPts val="10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установление соответствий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180000">
              <a:spcBef>
                <a:spcPct val="0"/>
              </a:spcBef>
              <a:spcAft>
                <a:spcPts val="10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перетаскивание объектов, конструирование</a:t>
            </a:r>
          </a:p>
          <a:p>
            <a:pPr marL="342900" indent="-180000">
              <a:spcBef>
                <a:spcPct val="0"/>
              </a:spcBef>
              <a:spcAft>
                <a:spcPts val="1000"/>
              </a:spcAft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интерактивные раскраски, </a:t>
            </a:r>
            <a:r>
              <a:rPr lang="ru-RU" alt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пазлы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9729" y="1088595"/>
            <a:ext cx="2572533" cy="2577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97045" y="4422731"/>
            <a:ext cx="2753430" cy="208177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7977" y="4359224"/>
            <a:ext cx="1910799" cy="208177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461" y="2746018"/>
            <a:ext cx="2904286" cy="2140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92D050"/>
            </a:solidFill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3746">
            <a:off x="6726801" y="3832661"/>
            <a:ext cx="2286016" cy="1867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/>
        </p:spPr>
      </p:pic>
      <p:pic>
        <p:nvPicPr>
          <p:cNvPr id="23" name="Picture 4" descr="C:\Users\dshershavin\Desktop\1_1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182" y="4926497"/>
            <a:ext cx="1342368" cy="107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shershavin\Desktop\1_19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82" y="4560482"/>
            <a:ext cx="1114984" cy="11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3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34234" y="1878476"/>
            <a:ext cx="3623063" cy="772081"/>
          </a:xfrm>
          <a:prstGeom prst="roundRect">
            <a:avLst>
              <a:gd name="adj" fmla="val 2272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8084" y="871734"/>
            <a:ext cx="9467912" cy="824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ОНЛАЙН-КУРС                                                                  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2267746"/>
            <a:ext cx="335871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1518" y="2786208"/>
            <a:ext cx="3330700" cy="2263739"/>
          </a:xfrm>
          <a:prstGeom prst="roundRect">
            <a:avLst>
              <a:gd name="adj" fmla="val 0"/>
            </a:avLst>
          </a:prstGeom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180000">
              <a:spcBef>
                <a:spcPct val="0"/>
              </a:spcBef>
              <a:spcAft>
                <a:spcPts val="1000"/>
              </a:spcAft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 всему курсу  </a:t>
            </a:r>
          </a:p>
          <a:p>
            <a:pPr marL="342900" lvl="0" indent="-180000">
              <a:spcBef>
                <a:spcPct val="0"/>
              </a:spcBef>
              <a:spcAft>
                <a:spcPts val="1000"/>
              </a:spcAft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предварительный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просмотр заданий</a:t>
            </a:r>
          </a:p>
          <a:p>
            <a:pPr marL="342900" lvl="0" indent="-180000">
              <a:spcBef>
                <a:spcPct val="0"/>
              </a:spcBef>
              <a:spcAft>
                <a:spcPts val="1000"/>
              </a:spcAft>
              <a:buClr>
                <a:srgbClr val="00B05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определённых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заданий всей группе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или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конкретному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ребёнку    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fontAlgn="auto">
              <a:spcBef>
                <a:spcPct val="0"/>
              </a:spcBef>
              <a:spcAft>
                <a:spcPts val="1000"/>
              </a:spcAft>
              <a:buClrTx/>
              <a:buSzTx/>
              <a:tabLst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8" y="1912495"/>
            <a:ext cx="3868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возможности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для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 или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родителя: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C:\Users\dshershavin\Desktop\1_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0134">
            <a:off x="3616430" y="2534092"/>
            <a:ext cx="5267677" cy="3238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CCD5F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86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pPr algn="l">
              <a:lnSpc>
                <a:spcPct val="87000"/>
              </a:lnSpc>
            </a:pPr>
            <a:r>
              <a:rPr lang="ru-RU" sz="24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ВЫЗОВЫ… ПРОБЛЕМЫ… ПРОТИВОРЕЧИЯ</a:t>
            </a:r>
            <a:endParaRPr lang="ru-RU" sz="24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57201" y="1865376"/>
            <a:ext cx="3712463" cy="3849624"/>
          </a:xfrm>
        </p:spPr>
        <p:txBody>
          <a:bodyPr>
            <a:normAutofit/>
          </a:bodyPr>
          <a:lstStyle/>
          <a:p>
            <a:r>
              <a:rPr lang="ru-RU" sz="6000" dirty="0" smtClean="0"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8960" y="1881970"/>
            <a:ext cx="3780000" cy="360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Дошкольное образование –  первый уровень общего образования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ФГОС ДО – обеспечение преемственности целей, задач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и содержания образования, реализуемых в рамках образовательных программ различных уровней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Требования к созданию современной информационно-образовательной среды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5192" y="1872254"/>
            <a:ext cx="3780000" cy="360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Недостаточное обеспечение дошкольных организаций компьютерным оборудованием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Отсутствие доступа к сети Интернет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Противодействие родителей                                    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вопросах использования ИКТ   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воспитательно-образовательном процессе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Несовершенство нормативной базы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265966" y="3506154"/>
            <a:ext cx="612068" cy="304612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236" y="2079173"/>
            <a:ext cx="1069804" cy="12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23883" y="2027719"/>
            <a:ext cx="2572453" cy="480053"/>
          </a:xfrm>
          <a:prstGeom prst="roundRect">
            <a:avLst/>
          </a:prstGeom>
          <a:solidFill>
            <a:srgbClr val="B3A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>
              <a:solidFill>
                <a:srgbClr val="B3AAE0"/>
              </a:solidFill>
            </a:endParaRPr>
          </a:p>
        </p:txBody>
      </p:sp>
      <p:pic>
        <p:nvPicPr>
          <p:cNvPr id="14" name="Picture 2" descr="C:\Users\dshershavin\Desktop\1_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505" y="4025619"/>
            <a:ext cx="9144001" cy="20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7777" y="771511"/>
            <a:ext cx="8413433" cy="96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ru-RU" sz="2100" b="1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ИНТЕРАКТИВНЫЙ ОНЛАЙН-КУРС                                                                           ДЛЯ ПРЕДШКОЛЬНОЙ ПОДГОТОВКИ</a:t>
            </a:r>
          </a:p>
          <a:p>
            <a:pPr algn="l">
              <a:spcBef>
                <a:spcPts val="1200"/>
              </a:spcBef>
            </a:pPr>
            <a:endParaRPr lang="ru-RU" sz="1900" dirty="0">
              <a:solidFill>
                <a:srgbClr val="FF8708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32040" y="2267746"/>
            <a:ext cx="3358716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\\PM-SERVER2\Common1\Pascal\5555555(испр) —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9173">
            <a:off x="3408835" y="4449401"/>
            <a:ext cx="2326330" cy="1543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A54B"/>
            </a:solidFill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94400" y="1945387"/>
            <a:ext cx="8568952" cy="4160463"/>
          </a:xfrm>
          <a:prstGeom prst="roundRect">
            <a:avLst/>
          </a:prstGeom>
          <a:ln w="285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 </a:t>
            </a: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занятию              </a:t>
            </a:r>
            <a:r>
              <a:rPr lang="en-US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каждому </a:t>
            </a:r>
            <a:r>
              <a:rPr lang="ru-RU" alt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ребёнку                   </a:t>
            </a:r>
            <a:r>
              <a:rPr lang="ru-RU" alt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всему курсу 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\\PM-SERVER2\Common1\Pascal\6666(испр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6794">
            <a:off x="599015" y="4332537"/>
            <a:ext cx="2113575" cy="1395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B3AAE0"/>
            </a:solidFill>
          </a:ln>
          <a:effectLst/>
        </p:spPr>
      </p:pic>
      <p:pic>
        <p:nvPicPr>
          <p:cNvPr id="12" name="Picture 2" descr="\\PM-SERVER2\Common1\Pascal\7777(испр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4799">
            <a:off x="6489027" y="4398252"/>
            <a:ext cx="1982259" cy="1517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67" y="2645145"/>
            <a:ext cx="934083" cy="69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0772" y="2456432"/>
            <a:ext cx="909837" cy="7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00" y="1731616"/>
            <a:ext cx="673928" cy="77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9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" y="1899158"/>
            <a:ext cx="8229600" cy="237109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Департамент образования</a:t>
            </a:r>
            <a:b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</a:br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 компании «Новый Диск»</a:t>
            </a:r>
            <a:r>
              <a:rPr lang="ru-RU" sz="2800" dirty="0" smtClean="0">
                <a:solidFill>
                  <a:srgbClr val="389EE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389EE4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389EE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389EE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+mn-lt"/>
                <a:cs typeface="Arial" pitchFamily="34" charset="0"/>
              </a:rPr>
              <a:t>По вопросам сотрудничества </a:t>
            </a:r>
            <a:br>
              <a:rPr lang="ru-RU" sz="2000" dirty="0" smtClean="0">
                <a:latin typeface="+mn-lt"/>
                <a:cs typeface="Arial" pitchFamily="34" charset="0"/>
              </a:rPr>
            </a:br>
            <a:r>
              <a:rPr lang="ru-RU" sz="2000" dirty="0" smtClean="0">
                <a:latin typeface="+mn-lt"/>
                <a:cs typeface="Arial" pitchFamily="34" charset="0"/>
              </a:rPr>
              <a:t>обращаться по телефону + 7 (495) 785-65-14 </a:t>
            </a:r>
            <a:br>
              <a:rPr lang="ru-RU" sz="2000" dirty="0" smtClean="0">
                <a:latin typeface="+mn-lt"/>
                <a:cs typeface="Arial" pitchFamily="34" charset="0"/>
              </a:rPr>
            </a:br>
            <a:r>
              <a:rPr lang="ru-RU" sz="2000" dirty="0" err="1" smtClean="0">
                <a:latin typeface="+mn-lt"/>
                <a:cs typeface="Arial" pitchFamily="34" charset="0"/>
              </a:rPr>
              <a:t>e-mail</a:t>
            </a:r>
            <a:r>
              <a:rPr lang="ru-RU" sz="2000" dirty="0" smtClean="0">
                <a:latin typeface="+mn-lt"/>
                <a:cs typeface="Arial" pitchFamily="34" charset="0"/>
              </a:rPr>
              <a:t>: </a:t>
            </a:r>
            <a:r>
              <a:rPr lang="ru-RU" sz="2000" dirty="0" err="1" smtClean="0">
                <a:latin typeface="+mn-lt"/>
                <a:cs typeface="Arial" pitchFamily="34" charset="0"/>
                <a:hlinkClick r:id="rId2"/>
              </a:rPr>
              <a:t>school@nd.ru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389EE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057" y="4506939"/>
            <a:ext cx="2529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www.school.nd.ru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227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664718"/>
            <a:ext cx="8229600" cy="725488"/>
          </a:xfrm>
        </p:spPr>
        <p:txBody>
          <a:bodyPr/>
          <a:lstStyle/>
          <a:p>
            <a:pPr algn="l">
              <a:lnSpc>
                <a:spcPct val="87000"/>
              </a:lnSpc>
            </a:pPr>
            <a:r>
              <a:rPr lang="ru-RU" sz="2400" dirty="0" smtClean="0">
                <a:solidFill>
                  <a:srgbClr val="FF8708"/>
                </a:solidFill>
                <a:latin typeface="Arial" pitchFamily="34" charset="0"/>
                <a:ea typeface="+mn-ea"/>
                <a:cs typeface="Arial" pitchFamily="34" charset="0"/>
              </a:rPr>
              <a:t>РАЗВИВАЮЩАЯ ПРЕДМЕТНО-ПРОСТРАНСТВЕННАЯ СРЕДА СОВРЕМЕННОГО ДЕТСКОГО САДА </a:t>
            </a:r>
          </a:p>
        </p:txBody>
      </p:sp>
      <p:pic>
        <p:nvPicPr>
          <p:cNvPr id="7" name="Рисунок 6" descr="30_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676" y="1791102"/>
            <a:ext cx="1800000" cy="1295494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pic>
        <p:nvPicPr>
          <p:cNvPr id="8" name="Рисунок 7" descr="Untitled-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116" y="4386822"/>
            <a:ext cx="1836206" cy="129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\\Pm-server2\common\Коркина Алла\для Дениса\фото\+\4_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93261" y="1800818"/>
            <a:ext cx="1773671" cy="129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Рисунок 9" descr="IMG_4035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138" y="4395966"/>
            <a:ext cx="1728191" cy="129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Рисунок 10" descr="toyz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36" y="2144285"/>
            <a:ext cx="839403" cy="62100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art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61" y="4774698"/>
            <a:ext cx="839404" cy="62100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comp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002" y="1990453"/>
            <a:ext cx="839404" cy="621000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tv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9273" y="4693249"/>
            <a:ext cx="839403" cy="62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Овал 16"/>
          <p:cNvSpPr/>
          <p:nvPr/>
        </p:nvSpPr>
        <p:spPr bwMode="auto">
          <a:xfrm>
            <a:off x="467544" y="3286126"/>
            <a:ext cx="3600000" cy="675000"/>
          </a:xfrm>
          <a:prstGeom prst="ellipse">
            <a:avLst/>
          </a:prstGeom>
          <a:noFill/>
          <a:ln w="19050" cap="flat" cmpd="sng" algn="ctr">
            <a:solidFill>
              <a:srgbClr val="005E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ru-RU" sz="2000" dirty="0" smtClean="0"/>
              <a:t>Традиционные элементы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5094916" y="3286126"/>
            <a:ext cx="3600000" cy="675000"/>
          </a:xfrm>
          <a:prstGeom prst="ellipse">
            <a:avLst/>
          </a:prstGeom>
          <a:noFill/>
          <a:ln w="19050" cap="flat" cmpd="sng" algn="ctr">
            <a:solidFill>
              <a:srgbClr val="005E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</a:pPr>
            <a:endParaRPr lang="ru-RU" sz="2000" dirty="0" smtClean="0"/>
          </a:p>
          <a:p>
            <a:pPr algn="ctr">
              <a:lnSpc>
                <a:spcPct val="87000"/>
              </a:lnSpc>
              <a:buClr>
                <a:srgbClr val="000000"/>
              </a:buClr>
              <a:buSzPct val="100000"/>
            </a:pPr>
            <a:r>
              <a:rPr lang="ru-RU" sz="2000" dirty="0" err="1" smtClean="0"/>
              <a:t>Мультимедийные</a:t>
            </a:r>
            <a:r>
              <a:rPr lang="ru-RU" sz="2000" dirty="0" smtClean="0"/>
              <a:t> средства</a:t>
            </a:r>
          </a:p>
          <a:p>
            <a:pPr marL="0" marR="0" indent="0" algn="ctr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Плюс 19"/>
          <p:cNvSpPr/>
          <p:nvPr/>
        </p:nvSpPr>
        <p:spPr bwMode="auto">
          <a:xfrm>
            <a:off x="4302000" y="3412426"/>
            <a:ext cx="540000" cy="405000"/>
          </a:xfrm>
          <a:prstGeom prst="mathPlus">
            <a:avLst/>
          </a:prstGeom>
          <a:noFill/>
          <a:ln w="19050" cap="flat" cmpd="sng" algn="ctr">
            <a:solidFill>
              <a:srgbClr val="005EB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48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2928" y="785748"/>
            <a:ext cx="793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ИНТЕРАКТИВНЫЕ КОНСТРУКТОРСКИЕ СРЕДЫ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83" y="593891"/>
            <a:ext cx="393819" cy="73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296382" y="1435640"/>
            <a:ext cx="8532948" cy="226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Организация познавательно-исследовательской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продуктивной деятельности на основе интеграции образовательных областей </a:t>
            </a:r>
          </a:p>
          <a:p>
            <a:pPr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Обширный набор объектов и инструментов для творчества, экспериментирования, моделирования</a:t>
            </a:r>
          </a:p>
          <a:p>
            <a:pPr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Возможность перенести в предметную среду тот «продукт», который дети придумали и создали с помощью компьютера</a:t>
            </a:r>
          </a:p>
          <a:p>
            <a:pPr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\\Pm-server2\Common\Новая папка (5)\Web\1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786" y="3957059"/>
            <a:ext cx="1824766" cy="1440000"/>
          </a:xfrm>
          <a:prstGeom prst="roundRect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12" y="3957059"/>
            <a:ext cx="180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</p:pic>
      <p:pic>
        <p:nvPicPr>
          <p:cNvPr id="13" name="Picture 2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57059"/>
            <a:ext cx="180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</p:pic>
      <p:pic>
        <p:nvPicPr>
          <p:cNvPr id="14" name="Picture 3" descr="C:\Users\Ирина Александровна\Downloads\DSC_000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52" y="3909053"/>
            <a:ext cx="181854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9518" y="813182"/>
            <a:ext cx="8324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ИНТЕРАКТИВНЫЕ КОНСТРУКТОРСКИЕ СРЕДЫ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13" y="1366743"/>
            <a:ext cx="393819" cy="73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496863" y="5838485"/>
            <a:ext cx="3381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Фантазёры.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Волшебный конструктор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25481" y="5765333"/>
            <a:ext cx="2109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Фантазёры. </a:t>
            </a:r>
          </a:p>
          <a:p>
            <a:pPr algn="ctr"/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МУЛЬТИтворчество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23771" y="5750009"/>
            <a:ext cx="3381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Фантазёры.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Моя страна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6" y="2587056"/>
            <a:ext cx="1803140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00" y="4317924"/>
            <a:ext cx="1812284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747" y="2609311"/>
            <a:ext cx="1885229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376" y="4308780"/>
            <a:ext cx="1784576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7844" y="2623631"/>
            <a:ext cx="1775252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023" y="4327068"/>
            <a:ext cx="1783074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108" y="2629813"/>
            <a:ext cx="1805268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534" y="4317924"/>
            <a:ext cx="1768698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1048590" y="1418232"/>
            <a:ext cx="5476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Серия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«Фантазёры»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1804" y="2004852"/>
            <a:ext cx="85329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Программы разработаны в сотрудничестве с педагогами ГБОУ Школа № 118 (г. Москва)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416" y="1087502"/>
            <a:ext cx="8048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КОНКУРС «МОЯ РОДИНА»</a:t>
            </a:r>
            <a:endParaRPr lang="ru-RU" sz="2400" b="1" dirty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04" y="995446"/>
            <a:ext cx="393819" cy="73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879125"/>
            <a:ext cx="8229600" cy="269287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Создание детьми дошкольного возраста (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под руководством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педагогов) творческой работы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с использованием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программ серии «Фантазёры».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Работа является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итогом проектной деятельности с воспитанниками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на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тему «Моя Родина – Россия».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Результат – видеоролик (мультфильм), 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котором декорации 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объекты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(персонажи) созданы из элементов конструкторской среды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«Фантазёры».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6" name="MOV_0032">
            <a:hlinkClick r:id="" action="ppaction://media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09" y="4265801"/>
            <a:ext cx="1800000" cy="144000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000" y="4265801"/>
            <a:ext cx="180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1" name="Picture 2" descr="C:\Users\user\Desktop\IMG_1464[1]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508" y="4265801"/>
            <a:ext cx="180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457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77774"/>
            <a:ext cx="8048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КОНКУРС «МОЯ РОДИНА»</a:t>
            </a:r>
            <a:endParaRPr lang="ru-RU" sz="2400" b="1" dirty="0">
              <a:solidFill>
                <a:srgbClr val="FF870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28" y="940582"/>
            <a:ext cx="393819" cy="73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5" descr="1121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1" y="2037657"/>
            <a:ext cx="2160000" cy="18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 descr="D:\Документы\Катя\работа\колядки\кадры\DSC_0104.JPG"/>
          <p:cNvPicPr/>
          <p:nvPr/>
        </p:nvPicPr>
        <p:blipFill>
          <a:blip r:embed="rId4" cstate="email">
            <a:lum bright="17000" contras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137" y="2069388"/>
            <a:ext cx="2160000" cy="18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000" y="2030000"/>
            <a:ext cx="2160000" cy="1800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Picture 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082" y="4191955"/>
            <a:ext cx="2160000" cy="180000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Рисунок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033" y="4292539"/>
            <a:ext cx="2160000" cy="1800000"/>
          </a:xfrm>
          <a:prstGeom prst="rect">
            <a:avLst/>
          </a:prstGeom>
          <a:noFill/>
          <a:ln w="19050" cmpd="sng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15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5178" y="804038"/>
            <a:ext cx="8324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8708"/>
                </a:solidFill>
                <a:latin typeface="Arial" pitchFamily="34" charset="0"/>
                <a:cs typeface="Arial" pitchFamily="34" charset="0"/>
              </a:rPr>
              <a:t>ИНТЕРАКТИВНЫЕ КОНСТРУКТОРСКИЕ СРЕДЫ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93" y="1348455"/>
            <a:ext cx="393819" cy="73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86929" y="4027425"/>
            <a:ext cx="5462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Проектная деятельность. Музыкальный конструктор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062505"/>
            <a:ext cx="5586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Проектная деятельность. Сделай сам: задания, тесты игры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00554" y="40365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Проектная деятельность. Создай свою историю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09303" y="6053361"/>
            <a:ext cx="5549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Проектная деятельность. Рисуем, считаем, создаём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56" y="2384787"/>
            <a:ext cx="172122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576" y="2408203"/>
            <a:ext cx="168953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58" y="4510195"/>
            <a:ext cx="174865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514" y="4510197"/>
            <a:ext cx="173574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048" y="2454026"/>
            <a:ext cx="170078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750" y="1441058"/>
            <a:ext cx="1960778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650" y="4476642"/>
            <a:ext cx="170147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43" y="4451369"/>
            <a:ext cx="163165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993726" y="1491384"/>
            <a:ext cx="5476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Серия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«Проектная деятельность»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видеолек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159749-484A-4444-8368-710F51146B8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974</Words>
  <Application>Microsoft Office PowerPoint</Application>
  <PresentationFormat>Экран (4:3)</PresentationFormat>
  <Paragraphs>236</Paragraphs>
  <Slides>31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Презентация_видеолекции</vt:lpstr>
      <vt:lpstr>Презентация PowerPoint</vt:lpstr>
      <vt:lpstr>СОВРЕМЕННЫЕ ДЕТИ: КАКИЕ ОНИ?</vt:lpstr>
      <vt:lpstr>ВЫЗОВЫ… ПРОБЛЕМЫ… ПРОТИВОРЕЧИЯ</vt:lpstr>
      <vt:lpstr>РАЗВИВАЮЩАЯ ПРЕДМЕТНО-ПРОСТРАНСТВЕННАЯ СРЕДА СОВРЕМЕННОГО ДЕТСКОГО САДА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образования  компании «Новый Диск»  По вопросам сотрудничества  обращаться по телефону + 7 (495) 785-65-14  e-mail: school@nd.ru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 макетом рисунка</dc:title>
  <dc:creator>Michael</dc:creator>
  <cp:lastModifiedBy>Анастасия Черепнева</cp:lastModifiedBy>
  <cp:revision>115</cp:revision>
  <dcterms:created xsi:type="dcterms:W3CDTF">2013-04-05T19:49:59Z</dcterms:created>
  <dcterms:modified xsi:type="dcterms:W3CDTF">2018-05-08T08:33:01Z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